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0" r:id="rId3"/>
    <p:sldId id="257" r:id="rId4"/>
    <p:sldId id="258" r:id="rId5"/>
    <p:sldId id="259" r:id="rId6"/>
    <p:sldId id="261" r:id="rId7"/>
    <p:sldId id="268" r:id="rId8"/>
    <p:sldId id="269"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688" autoAdjust="0"/>
  </p:normalViewPr>
  <p:slideViewPr>
    <p:cSldViewPr snapToGrid="0" snapToObjects="1">
      <p:cViewPr>
        <p:scale>
          <a:sx n="66" d="100"/>
          <a:sy n="66" d="100"/>
        </p:scale>
        <p:origin x="28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120C6-AE93-4293-A999-0EA5EF4EA181}" type="datetimeFigureOut">
              <a:rPr lang="en-US" smtClean="0"/>
              <a:t>2/25/2016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E31C3-2BFB-4F71-BCC3-637CDC59145B}" type="slidenum">
              <a:rPr lang="en-US" smtClean="0"/>
              <a:t>‹#›</a:t>
            </a:fld>
            <a:endParaRPr lang="en-US"/>
          </a:p>
        </p:txBody>
      </p:sp>
    </p:spTree>
    <p:extLst>
      <p:ext uri="{BB962C8B-B14F-4D97-AF65-F5344CB8AC3E}">
        <p14:creationId xmlns:p14="http://schemas.microsoft.com/office/powerpoint/2010/main" val="219359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coming today! So we’re here to talk about Alzheimer's – but why? How many of you in this room know someone with Alzheimer’s disease or dementia? </a:t>
            </a:r>
          </a:p>
          <a:p>
            <a:endParaRPr lang="en-US" baseline="0" dirty="0" smtClean="0"/>
          </a:p>
          <a:p>
            <a:r>
              <a:rPr lang="en-US" baseline="0" dirty="0" smtClean="0"/>
              <a:t>These days, most people in a room will know someone with Alzheimer’s – and that’s scary. Multiple experts and sources have called Alzheimer’s “the biggest health crisis facing the world today”, and from the show of hands in this room, you can see why. </a:t>
            </a:r>
          </a:p>
          <a:p>
            <a:endParaRPr lang="en-US" baseline="0" dirty="0" smtClean="0"/>
          </a:p>
          <a:p>
            <a:r>
              <a:rPr lang="en-US" baseline="0" dirty="0" smtClean="0"/>
              <a:t>Today we’re going to talk about: the difference between Alzheimer’s and dementia, the warning signs of Alzheimer's, and why early detection and diagnosis are so important.</a:t>
            </a:r>
            <a:endParaRPr lang="en-US" dirty="0"/>
          </a:p>
        </p:txBody>
      </p:sp>
      <p:sp>
        <p:nvSpPr>
          <p:cNvPr id="4" name="Slide Number Placeholder 3"/>
          <p:cNvSpPr>
            <a:spLocks noGrp="1"/>
          </p:cNvSpPr>
          <p:nvPr>
            <p:ph type="sldNum" sz="quarter" idx="10"/>
          </p:nvPr>
        </p:nvSpPr>
        <p:spPr/>
        <p:txBody>
          <a:bodyPr/>
          <a:lstStyle/>
          <a:p>
            <a:fld id="{E87E31C3-2BFB-4F71-BCC3-637CDC59145B}" type="slidenum">
              <a:rPr lang="en-US" smtClean="0"/>
              <a:t>2</a:t>
            </a:fld>
            <a:endParaRPr lang="en-US"/>
          </a:p>
        </p:txBody>
      </p:sp>
    </p:spTree>
    <p:extLst>
      <p:ext uri="{BB962C8B-B14F-4D97-AF65-F5344CB8AC3E}">
        <p14:creationId xmlns:p14="http://schemas.microsoft.com/office/powerpoint/2010/main" val="283413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start out by discussing some key terms that</a:t>
            </a:r>
            <a:r>
              <a:rPr lang="en-US" baseline="0" dirty="0" smtClean="0"/>
              <a:t> you’ll hear about today – dementia and Alzheimer's. What’s the difference? </a:t>
            </a:r>
          </a:p>
          <a:p>
            <a:endParaRPr lang="en-US" baseline="0" dirty="0" smtClean="0"/>
          </a:p>
          <a:p>
            <a:r>
              <a:rPr lang="en-US" baseline="0" dirty="0" smtClean="0"/>
              <a:t>Dementia is an umbrella term used to describe a set of symptoms. Specifically, it’s definition is “a decline in mental ability severe enough to interfere with your daily life”. There are several causes of dementia – the largest of which is Alzheimer's disease. So – dementia is a symptom of Alzheimer's disease. There are also other causes of dementia and you can see some of them underneath this dementia umbrella. </a:t>
            </a:r>
            <a:endParaRPr lang="en-US" dirty="0"/>
          </a:p>
        </p:txBody>
      </p:sp>
      <p:sp>
        <p:nvSpPr>
          <p:cNvPr id="4" name="Slide Number Placeholder 3"/>
          <p:cNvSpPr>
            <a:spLocks noGrp="1"/>
          </p:cNvSpPr>
          <p:nvPr>
            <p:ph type="sldNum" sz="quarter" idx="10"/>
          </p:nvPr>
        </p:nvSpPr>
        <p:spPr/>
        <p:txBody>
          <a:bodyPr/>
          <a:lstStyle/>
          <a:p>
            <a:fld id="{E87E31C3-2BFB-4F71-BCC3-637CDC59145B}" type="slidenum">
              <a:rPr lang="en-US" smtClean="0"/>
              <a:t>3</a:t>
            </a:fld>
            <a:endParaRPr lang="en-US"/>
          </a:p>
        </p:txBody>
      </p:sp>
    </p:spTree>
    <p:extLst>
      <p:ext uri="{BB962C8B-B14F-4D97-AF65-F5344CB8AC3E}">
        <p14:creationId xmlns:p14="http://schemas.microsoft.com/office/powerpoint/2010/main" val="240560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we know that dementia is a symptom of</a:t>
            </a:r>
            <a:r>
              <a:rPr lang="en-US" baseline="0" dirty="0" smtClean="0"/>
              <a:t> Alzheimer’s disease – so what is Alzheimer's? Alzheimer’s is a</a:t>
            </a:r>
            <a:r>
              <a:rPr lang="en-US" dirty="0" smtClean="0"/>
              <a:t>n irreversible, progressive brain disease that slowly destroys memory and thinking skills and, eventually, the ability to carry out the simplest tasks.</a:t>
            </a:r>
          </a:p>
          <a:p>
            <a:endParaRPr lang="en-US" dirty="0" smtClean="0"/>
          </a:p>
          <a:p>
            <a:r>
              <a:rPr lang="en-US" dirty="0" smtClean="0"/>
              <a:t>One of the biggest misconceptions about Alzheimer's disease is that it</a:t>
            </a:r>
            <a:r>
              <a:rPr lang="en-US" baseline="0" dirty="0" smtClean="0"/>
              <a:t> will not kill you. Alzheimer’s disease can kill you and is estimated to be the third leading cause of death among older Americans. As you can see from this photo, Alzheimer's disease attacks and breaks-down your brain. It starts in the hippocampus – where your short-term memory is stored – and goes from there. </a:t>
            </a:r>
          </a:p>
          <a:p>
            <a:endParaRPr lang="en-US" baseline="0" dirty="0" smtClean="0"/>
          </a:p>
          <a:p>
            <a:r>
              <a:rPr lang="en-US" i="1" baseline="0" dirty="0" smtClean="0"/>
              <a:t>Optional additional information: </a:t>
            </a:r>
            <a:r>
              <a:rPr lang="en-US" baseline="0" dirty="0" smtClean="0"/>
              <a:t>The hippocampus is in the center/back of your brain (point halfway up the back of your head). Alzheimer's disease deteriorates this part of the brain so much that it starts out the size of a thick, plump, cocktail wiener and can eventually shrivel down to the size of a pea. Remember, this is where your short-term memory is stored. This is the reason why so many people with Alzheimer's can remember what happened 40 years ago, but cannot tell you what they did 5 minutes ago. </a:t>
            </a:r>
            <a:endParaRPr lang="en-US" dirty="0"/>
          </a:p>
        </p:txBody>
      </p:sp>
      <p:sp>
        <p:nvSpPr>
          <p:cNvPr id="4" name="Slide Number Placeholder 3"/>
          <p:cNvSpPr>
            <a:spLocks noGrp="1"/>
          </p:cNvSpPr>
          <p:nvPr>
            <p:ph type="sldNum" sz="quarter" idx="10"/>
          </p:nvPr>
        </p:nvSpPr>
        <p:spPr/>
        <p:txBody>
          <a:bodyPr/>
          <a:lstStyle/>
          <a:p>
            <a:fld id="{E87E31C3-2BFB-4F71-BCC3-637CDC59145B}" type="slidenum">
              <a:rPr lang="en-US" smtClean="0"/>
              <a:t>4</a:t>
            </a:fld>
            <a:endParaRPr lang="en-US"/>
          </a:p>
        </p:txBody>
      </p:sp>
    </p:spTree>
    <p:extLst>
      <p:ext uri="{BB962C8B-B14F-4D97-AF65-F5344CB8AC3E}">
        <p14:creationId xmlns:p14="http://schemas.microsoft.com/office/powerpoint/2010/main" val="379519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we’ve talked about the difference</a:t>
            </a:r>
            <a:r>
              <a:rPr lang="en-US" baseline="0" dirty="0" smtClean="0"/>
              <a:t> between dementia and Alzheimer's and what Alzheimer's disease is – so what are the signs? What should you be looking out for? According to the Alzheimer’s Association, there are 10 warning signs of Alzheimer’s disease. </a:t>
            </a:r>
          </a:p>
          <a:p>
            <a:endParaRPr lang="en-US" baseline="0" dirty="0" smtClean="0"/>
          </a:p>
          <a:p>
            <a:r>
              <a:rPr lang="en-US" b="1" baseline="0" dirty="0" smtClean="0"/>
              <a:t>Memory loss that disrupts your daily life</a:t>
            </a:r>
          </a:p>
          <a:p>
            <a:r>
              <a:rPr lang="en-US" b="0" baseline="0" dirty="0" smtClean="0"/>
              <a:t>With typical aging, a person sometimes forgets names or appointments, but will remember them later. One of the most common signs of Alzheimer’s disease, especially in the early stages, is forgetting recently learned information. To compensate for this, a person with Alzheimer’s might ask the same questions repeatedly or rely on memory aids, such as sticky notes. </a:t>
            </a:r>
          </a:p>
          <a:p>
            <a:endParaRPr lang="en-US" b="0" baseline="0" dirty="0" smtClean="0"/>
          </a:p>
          <a:p>
            <a:r>
              <a:rPr lang="en-US" b="1" baseline="0" dirty="0" smtClean="0"/>
              <a:t>Challenges in planning or solving problems</a:t>
            </a:r>
          </a:p>
          <a:p>
            <a:r>
              <a:rPr lang="en-US" b="0" baseline="0" dirty="0" smtClean="0"/>
              <a:t>How many of you have made a mistake when preparing a recipe, balancing your checkbook, or something similar? Doing that occasionally is normal! What is not normal is when these challenges occur more frequently and consistently. </a:t>
            </a:r>
          </a:p>
          <a:p>
            <a:endParaRPr lang="en-US" b="0" baseline="0" dirty="0" smtClean="0"/>
          </a:p>
          <a:p>
            <a:r>
              <a:rPr lang="en-US" b="1" baseline="0" dirty="0" smtClean="0"/>
              <a:t>Difficulty completing familiar tasks</a:t>
            </a:r>
          </a:p>
          <a:p>
            <a:r>
              <a:rPr lang="en-US" b="0" baseline="0" dirty="0" smtClean="0"/>
              <a:t>How many steps does it take to tie your shoes? [Wait for an answer – most people will say 4 or 5]. It’s different for everyone – some people do rabbit ears, some people loop-de-loop. But, for a person with Alzheimer’s it’s a lot more complicated. Where are my shoes? Which one is my left foot? Which shoe goes on my left foot? Which is my right? What was I doing? </a:t>
            </a:r>
          </a:p>
          <a:p>
            <a:endParaRPr lang="en-US" b="0" baseline="0" dirty="0" smtClean="0"/>
          </a:p>
          <a:p>
            <a:r>
              <a:rPr lang="en-US" b="1" baseline="0" dirty="0" smtClean="0"/>
              <a:t>Confusion with time or place</a:t>
            </a:r>
          </a:p>
          <a:p>
            <a:r>
              <a:rPr lang="en-US" b="0" baseline="0" dirty="0" smtClean="0"/>
              <a:t>How many of you have ever forgotten what day it was? And how many of you remembered it later? That’s normal! With Alzheimer’s, however, people can lose total track of dates, seasons, and the passage of time. Sometimes they’ll forget where they are and how they got there.</a:t>
            </a:r>
            <a:endParaRPr lang="en-US" b="0" dirty="0"/>
          </a:p>
        </p:txBody>
      </p:sp>
      <p:sp>
        <p:nvSpPr>
          <p:cNvPr id="4" name="Slide Number Placeholder 3"/>
          <p:cNvSpPr>
            <a:spLocks noGrp="1"/>
          </p:cNvSpPr>
          <p:nvPr>
            <p:ph type="sldNum" sz="quarter" idx="10"/>
          </p:nvPr>
        </p:nvSpPr>
        <p:spPr/>
        <p:txBody>
          <a:bodyPr/>
          <a:lstStyle/>
          <a:p>
            <a:fld id="{E87E31C3-2BFB-4F71-BCC3-637CDC59145B}" type="slidenum">
              <a:rPr lang="en-US" smtClean="0"/>
              <a:t>5</a:t>
            </a:fld>
            <a:endParaRPr lang="en-US"/>
          </a:p>
        </p:txBody>
      </p:sp>
    </p:spTree>
    <p:extLst>
      <p:ext uri="{BB962C8B-B14F-4D97-AF65-F5344CB8AC3E}">
        <p14:creationId xmlns:p14="http://schemas.microsoft.com/office/powerpoint/2010/main" val="55032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Trouble understanding visual</a:t>
            </a:r>
            <a:r>
              <a:rPr lang="en-US" b="1" baseline="0" dirty="0" smtClean="0"/>
              <a:t> images and spatial relationships </a:t>
            </a:r>
            <a:r>
              <a:rPr lang="en-US" b="0" baseline="0" dirty="0" smtClean="0"/>
              <a:t>(pronounced: spay-</a:t>
            </a:r>
            <a:r>
              <a:rPr lang="en-US" b="0" baseline="0" dirty="0" err="1" smtClean="0"/>
              <a:t>shul</a:t>
            </a:r>
            <a:r>
              <a:rPr lang="en-US" b="0" baseline="0" dirty="0" smtClean="0"/>
              <a:t>)</a:t>
            </a:r>
            <a:endParaRPr lang="en-US" b="1" baseline="0" dirty="0" smtClean="0"/>
          </a:p>
          <a:p>
            <a:r>
              <a:rPr lang="en-US" b="0" baseline="0" dirty="0" smtClean="0"/>
              <a:t>Typical aging includes vision changes – you might need glasses or even develop cataracts. But for some people, vision decline can be a sign of Alzheimer’s. Have you ever heard of a person with more advanced Alzheimer’s being scared to take a shower? This problem is fairly typical and occurs for many reasons – one of which is that they often cannot see the bottom of the tub. Imagine a bathtub in a hotel, nursing home, or a place where the fixtures are normally all white. To a person with Alzheimer’s they may not be able to see the bottom of that tub and can be scared to death to get in it. This is one example of how visual images and spatial relationships can affect a person with Alzheimer’s.</a:t>
            </a:r>
          </a:p>
          <a:p>
            <a:endParaRPr lang="en-US" b="1" baseline="0" dirty="0" smtClean="0"/>
          </a:p>
          <a:p>
            <a:r>
              <a:rPr lang="en-US" b="1" baseline="0" dirty="0" smtClean="0"/>
              <a:t>New problems with words in speaking or writing</a:t>
            </a:r>
          </a:p>
          <a:p>
            <a:r>
              <a:rPr lang="en-US" b="0" baseline="0" dirty="0" smtClean="0"/>
              <a:t>What’s the thing called that you wear on your wrist that tells you the time? A watch, right? Well a person with Alzheimer's may not be able to remember what that is called. Instead they might call it “a hand clock” or another unusual name. </a:t>
            </a:r>
          </a:p>
          <a:p>
            <a:endParaRPr lang="en-US" b="1" baseline="0" dirty="0" smtClean="0"/>
          </a:p>
          <a:p>
            <a:r>
              <a:rPr lang="en-US" b="1" baseline="0" dirty="0" smtClean="0"/>
              <a:t>Misplacing things and losing the ability to retrace steps</a:t>
            </a:r>
          </a:p>
          <a:p>
            <a:r>
              <a:rPr lang="en-US" b="0" baseline="0" dirty="0" smtClean="0"/>
              <a:t>How many of you have ever walked into a room and totally forgot why you went in there? It happens to all of us! But for a person with Alzheimer’s, that can happen a lot – and they will never remember why they went in that room. You and I might take a few seconds – or even minutes! – to figure it out. But the key is that we will eventually figure it out. That’s generally not the case for a person with Alzheimer’s. </a:t>
            </a:r>
          </a:p>
          <a:p>
            <a:endParaRPr lang="en-US" b="1" baseline="0" dirty="0" smtClean="0"/>
          </a:p>
          <a:p>
            <a:r>
              <a:rPr lang="en-US" b="1" baseline="0" dirty="0" smtClean="0"/>
              <a:t>Decreased or poor judgement</a:t>
            </a:r>
          </a:p>
          <a:p>
            <a:r>
              <a:rPr lang="en-US" b="0" baseline="0" dirty="0" smtClean="0"/>
              <a:t>Decreased or poor judgement is common in people with Alzheimer’s– and can be devastating! There are many stories of people with Alzheimer’s giving large amounts of money to a charity or telemarketers when they really cannot afford it, simply because they are unaware of what they’re doing or how much money they should be spending.</a:t>
            </a:r>
            <a:endParaRPr lang="en-US" b="0" dirty="0"/>
          </a:p>
        </p:txBody>
      </p:sp>
      <p:sp>
        <p:nvSpPr>
          <p:cNvPr id="4" name="Slide Number Placeholder 3"/>
          <p:cNvSpPr>
            <a:spLocks noGrp="1"/>
          </p:cNvSpPr>
          <p:nvPr>
            <p:ph type="sldNum" sz="quarter" idx="10"/>
          </p:nvPr>
        </p:nvSpPr>
        <p:spPr/>
        <p:txBody>
          <a:bodyPr/>
          <a:lstStyle/>
          <a:p>
            <a:fld id="{E87E31C3-2BFB-4F71-BCC3-637CDC59145B}" type="slidenum">
              <a:rPr lang="en-US" smtClean="0"/>
              <a:t>6</a:t>
            </a:fld>
            <a:endParaRPr lang="en-US"/>
          </a:p>
        </p:txBody>
      </p:sp>
    </p:spTree>
    <p:extLst>
      <p:ext uri="{BB962C8B-B14F-4D97-AF65-F5344CB8AC3E}">
        <p14:creationId xmlns:p14="http://schemas.microsoft.com/office/powerpoint/2010/main" val="347385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Withdrawal from work or social activities</a:t>
            </a:r>
          </a:p>
          <a:p>
            <a:r>
              <a:rPr lang="en-US" b="0" dirty="0" smtClean="0"/>
              <a:t>A person with Alzheimer’s may remove themselves from</a:t>
            </a:r>
            <a:r>
              <a:rPr lang="en-US" b="0" baseline="0" dirty="0" smtClean="0"/>
              <a:t> hobbies, social activities, or family gatherings. They might even have trouble keeping up with their favorite sports team or might stop attending their weekly bridge game. Staying social becomes harder for a person with Alzheimer's – they can struggle to follow conversations and they might not want people to know that they're struggling. </a:t>
            </a:r>
            <a:endParaRPr lang="en-US" b="0" dirty="0" smtClean="0"/>
          </a:p>
          <a:p>
            <a:endParaRPr lang="en-US" b="1" dirty="0" smtClean="0"/>
          </a:p>
          <a:p>
            <a:r>
              <a:rPr lang="en-US" b="1" dirty="0" smtClean="0"/>
              <a:t>Changes</a:t>
            </a:r>
            <a:r>
              <a:rPr lang="en-US" b="1" baseline="0" dirty="0" smtClean="0"/>
              <a:t> in mood and personality</a:t>
            </a:r>
          </a:p>
          <a:p>
            <a:r>
              <a:rPr lang="en-US" b="0" baseline="0" dirty="0" smtClean="0"/>
              <a:t>It is fairly common for a person with Alzheimer’s to experience changes in their mood and personality. They can be easily upset and may feel confused, suspicious, depressed, fearful, or even anxious. This is particularly true if they are out of their comfort zone – such as in public or around other people. That can be a very scary experience!</a:t>
            </a:r>
            <a:endParaRPr lang="en-US" b="0" dirty="0"/>
          </a:p>
        </p:txBody>
      </p:sp>
      <p:sp>
        <p:nvSpPr>
          <p:cNvPr id="4" name="Slide Number Placeholder 3"/>
          <p:cNvSpPr>
            <a:spLocks noGrp="1"/>
          </p:cNvSpPr>
          <p:nvPr>
            <p:ph type="sldNum" sz="quarter" idx="10"/>
          </p:nvPr>
        </p:nvSpPr>
        <p:spPr/>
        <p:txBody>
          <a:bodyPr/>
          <a:lstStyle/>
          <a:p>
            <a:fld id="{E87E31C3-2BFB-4F71-BCC3-637CDC59145B}" type="slidenum">
              <a:rPr lang="en-US" smtClean="0"/>
              <a:t>7</a:t>
            </a:fld>
            <a:endParaRPr lang="en-US"/>
          </a:p>
        </p:txBody>
      </p:sp>
    </p:spTree>
    <p:extLst>
      <p:ext uri="{BB962C8B-B14F-4D97-AF65-F5344CB8AC3E}">
        <p14:creationId xmlns:p14="http://schemas.microsoft.com/office/powerpoint/2010/main" val="8262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a:t>
            </a:r>
            <a:r>
              <a:rPr lang="en-US" baseline="0" dirty="0" smtClean="0"/>
              <a:t> we’ve discussed the 10 warning signs of Alzheimer’s disease, I would like to briefly mention what you should do if you or someone you know is experiencing any or all of the 10 signs – GO TO A DOCTOR. </a:t>
            </a:r>
          </a:p>
          <a:p>
            <a:endParaRPr lang="en-US" baseline="0" dirty="0" smtClean="0"/>
          </a:p>
          <a:p>
            <a:r>
              <a:rPr lang="en-US" baseline="0" dirty="0" smtClean="0"/>
              <a:t>This DOES NOT have to be a specialist or anyone other than your primary care physician. In fact, it is best to start with your primary care physician because it might not be Alzheimer's! There are other health challenges that can cause dementia-like symptoms – such as vitamin deficiencies and urinary tract infections. So your primary care physician’s first goal will be to rule out other likely causes.</a:t>
            </a:r>
          </a:p>
        </p:txBody>
      </p:sp>
      <p:sp>
        <p:nvSpPr>
          <p:cNvPr id="4" name="Slide Number Placeholder 3"/>
          <p:cNvSpPr>
            <a:spLocks noGrp="1"/>
          </p:cNvSpPr>
          <p:nvPr>
            <p:ph type="sldNum" sz="quarter" idx="10"/>
          </p:nvPr>
        </p:nvSpPr>
        <p:spPr/>
        <p:txBody>
          <a:bodyPr/>
          <a:lstStyle/>
          <a:p>
            <a:fld id="{E87E31C3-2BFB-4F71-BCC3-637CDC59145B}" type="slidenum">
              <a:rPr lang="en-US" smtClean="0"/>
              <a:t>8</a:t>
            </a:fld>
            <a:endParaRPr lang="en-US"/>
          </a:p>
        </p:txBody>
      </p:sp>
    </p:spTree>
    <p:extLst>
      <p:ext uri="{BB962C8B-B14F-4D97-AF65-F5344CB8AC3E}">
        <p14:creationId xmlns:p14="http://schemas.microsoft.com/office/powerpoint/2010/main" val="72942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it is Alzheimer’s? Alzheimer's disease cannot be prevented,</a:t>
            </a:r>
            <a:r>
              <a:rPr lang="en-US" baseline="0" dirty="0" smtClean="0"/>
              <a:t> treated, or cured – so why should you bother going to the doctor? There are so many benefits of early detection and diagnosis. </a:t>
            </a:r>
          </a:p>
          <a:p>
            <a:endParaRPr lang="en-US" baseline="0" dirty="0" smtClean="0"/>
          </a:p>
          <a:p>
            <a:r>
              <a:rPr lang="en-US" b="0" baseline="0" dirty="0" smtClean="0"/>
              <a:t>It is so crucial to educate yourself and your family members about Alzheimer's disease before or as soon as you or a loved one receives a diagnosis. Alzheimer’s is a fairly predictable disease – researchers and doctors know that you are going to experience certain challenges. Through early detection and diagnosis you can begin to </a:t>
            </a:r>
            <a:r>
              <a:rPr lang="en-US" b="1" baseline="0" dirty="0" smtClean="0"/>
              <a:t>learn and understand the disease process</a:t>
            </a:r>
            <a:r>
              <a:rPr lang="en-US" b="0" baseline="0" dirty="0" smtClean="0"/>
              <a:t>. This also allows you to be able to </a:t>
            </a:r>
            <a:r>
              <a:rPr lang="en-US" b="1" baseline="0" dirty="0" smtClean="0"/>
              <a:t>explore resources in your community and online. </a:t>
            </a:r>
            <a:r>
              <a:rPr lang="en-US" b="0" baseline="0" dirty="0" smtClean="0"/>
              <a:t>In larger communities in Kansas, identifying support services may not be as difficult, but for those of you who reside in more rural areas, this can take some time and planning. </a:t>
            </a:r>
          </a:p>
          <a:p>
            <a:endParaRPr lang="en-US" b="0" baseline="0" dirty="0" smtClean="0"/>
          </a:p>
          <a:p>
            <a:r>
              <a:rPr lang="en-US" b="0" baseline="0" dirty="0" smtClean="0"/>
              <a:t>Early detection and diagnosis can also allow you to </a:t>
            </a:r>
            <a:r>
              <a:rPr lang="en-US" b="1" baseline="0" dirty="0" smtClean="0"/>
              <a:t>remain independent for a longer period of time. </a:t>
            </a:r>
            <a:r>
              <a:rPr lang="en-US" b="0" baseline="0" dirty="0" smtClean="0"/>
              <a:t>Through advance preparations, you can prepare your home and environment to support you or your loved one. You can take the time to identify at-home support services, make plans for caregiving, and more. </a:t>
            </a:r>
          </a:p>
          <a:p>
            <a:endParaRPr lang="en-US" b="0" baseline="0" dirty="0" smtClean="0"/>
          </a:p>
          <a:p>
            <a:r>
              <a:rPr lang="en-US" b="0" baseline="0" dirty="0" smtClean="0"/>
              <a:t>Although there is no prevention, treatment, or cure for Alzheimer’s disease, there are some medical interventions to consider. There are currently 5 medicines that aim to treat the symptoms of Alzheimer's disease (these drugs do not treat the disease itself, rather, attempt to slow down the symptoms) – without early detection and diagnosis, you would not be able to </a:t>
            </a:r>
            <a:r>
              <a:rPr lang="en-US" b="1" baseline="0" dirty="0" smtClean="0"/>
              <a:t>receive the maximum benefit from available treatments</a:t>
            </a:r>
            <a:r>
              <a:rPr lang="en-US" b="0" baseline="0" dirty="0" smtClean="0"/>
              <a:t>. Furthermore, by seeking early diagnosis, you may also be able to </a:t>
            </a:r>
            <a:r>
              <a:rPr lang="en-US" b="1" baseline="0" dirty="0" smtClean="0"/>
              <a:t>participate in clinical trials</a:t>
            </a:r>
            <a:r>
              <a:rPr lang="en-US" b="0" baseline="0" dirty="0" smtClean="0"/>
              <a:t>. Clinical trials provide high quality medical care and you might even be able to take experimental drugs, have treatments, or therapies that will improve your condition. You never know!</a:t>
            </a:r>
          </a:p>
          <a:p>
            <a:endParaRPr lang="en-US" b="0" baseline="0" dirty="0" smtClean="0"/>
          </a:p>
          <a:p>
            <a:r>
              <a:rPr lang="en-US" b="0" baseline="0" dirty="0" smtClean="0"/>
              <a:t>Through early detection and diagnosis, you can also </a:t>
            </a:r>
            <a:r>
              <a:rPr lang="en-US" b="1" baseline="0" dirty="0" smtClean="0"/>
              <a:t>participate in planning your own future healthcare</a:t>
            </a:r>
            <a:r>
              <a:rPr lang="en-US" b="0" baseline="0" dirty="0" smtClean="0"/>
              <a:t>. Which doctor would you prefer? Where would you like to be treated? If you had to go into long-term care, where would you want to go? You can answer these questions yourself and express your own preferences if you seek early diagnosis. </a:t>
            </a:r>
          </a:p>
          <a:p>
            <a:endParaRPr lang="en-US" b="0" baseline="0" dirty="0" smtClean="0"/>
          </a:p>
          <a:p>
            <a:r>
              <a:rPr lang="en-US" b="0" baseline="0" dirty="0" smtClean="0"/>
              <a:t>You can also </a:t>
            </a:r>
            <a:r>
              <a:rPr lang="en-US" b="1" baseline="0" dirty="0" smtClean="0"/>
              <a:t>plan for your financial future </a:t>
            </a:r>
            <a:r>
              <a:rPr lang="en-US" b="0" baseline="0" dirty="0" smtClean="0"/>
              <a:t>and </a:t>
            </a:r>
            <a:r>
              <a:rPr lang="en-US" b="1" baseline="0" dirty="0" smtClean="0"/>
              <a:t>name someone you trust to make decisions for you when you become unable</a:t>
            </a:r>
            <a:r>
              <a:rPr lang="en-US" b="0" baseline="0" dirty="0" smtClean="0"/>
              <a:t> by completing your advance directives while you are cognitively still able to do so. [For more information on Advance Health Care Planning in Kansas, see https://www.bookstore.ksre.ksu.edu/pubs/MF3280.pdf]</a:t>
            </a:r>
          </a:p>
          <a:p>
            <a:endParaRPr lang="en-US" b="0" baseline="0" dirty="0" smtClean="0"/>
          </a:p>
          <a:p>
            <a:r>
              <a:rPr lang="en-US" b="0" baseline="0" dirty="0" smtClean="0"/>
              <a:t>Finally, through early detection and diagnosis you can reduce the burden and stress on your family members and loved ones. No one wants to be a burden at the end of their life. And advance preparation can definitely reduce the toll that Alzheimer's will take on the sufferer and their family. </a:t>
            </a:r>
          </a:p>
        </p:txBody>
      </p:sp>
      <p:sp>
        <p:nvSpPr>
          <p:cNvPr id="4" name="Slide Number Placeholder 3"/>
          <p:cNvSpPr>
            <a:spLocks noGrp="1"/>
          </p:cNvSpPr>
          <p:nvPr>
            <p:ph type="sldNum" sz="quarter" idx="10"/>
          </p:nvPr>
        </p:nvSpPr>
        <p:spPr/>
        <p:txBody>
          <a:bodyPr/>
          <a:lstStyle/>
          <a:p>
            <a:fld id="{E87E31C3-2BFB-4F71-BCC3-637CDC59145B}" type="slidenum">
              <a:rPr lang="en-US" smtClean="0"/>
              <a:t>9</a:t>
            </a:fld>
            <a:endParaRPr lang="en-US"/>
          </a:p>
        </p:txBody>
      </p:sp>
    </p:spTree>
    <p:extLst>
      <p:ext uri="{BB962C8B-B14F-4D97-AF65-F5344CB8AC3E}">
        <p14:creationId xmlns:p14="http://schemas.microsoft.com/office/powerpoint/2010/main" val="821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898" y="2317759"/>
            <a:ext cx="7772400" cy="742239"/>
          </a:xfrm>
        </p:spPr>
        <p:txBody>
          <a:bodyPr/>
          <a:lstStyle/>
          <a:p>
            <a:r>
              <a:rPr lang="en-US" dirty="0" smtClean="0"/>
              <a:t>Alzheimer’s 101</a:t>
            </a:r>
            <a:endParaRPr lang="en-US" dirty="0"/>
          </a:p>
        </p:txBody>
      </p:sp>
      <p:sp>
        <p:nvSpPr>
          <p:cNvPr id="3" name="Subtitle 2"/>
          <p:cNvSpPr>
            <a:spLocks noGrp="1"/>
          </p:cNvSpPr>
          <p:nvPr>
            <p:ph type="subTitle" idx="1"/>
          </p:nvPr>
        </p:nvSpPr>
        <p:spPr>
          <a:xfrm>
            <a:off x="1235798" y="3329637"/>
            <a:ext cx="7086600" cy="1396272"/>
          </a:xfrm>
        </p:spPr>
        <p:txBody>
          <a:bodyPr/>
          <a:lstStyle/>
          <a:p>
            <a:r>
              <a:rPr lang="en-US" dirty="0" smtClean="0"/>
              <a:t>K-State Research and Extension</a:t>
            </a:r>
          </a:p>
          <a:p>
            <a:r>
              <a:rPr lang="en-US" dirty="0" smtClean="0"/>
              <a:t>YOUR NAME, YOUR COUNTY/DISTRICT</a:t>
            </a:r>
            <a:endParaRPr lang="en-US" dirty="0"/>
          </a:p>
        </p:txBody>
      </p:sp>
      <p:sp>
        <p:nvSpPr>
          <p:cNvPr id="4" name="TextBox 3"/>
          <p:cNvSpPr txBox="1"/>
          <p:nvPr/>
        </p:nvSpPr>
        <p:spPr>
          <a:xfrm>
            <a:off x="6611294" y="6532963"/>
            <a:ext cx="2452358" cy="246221"/>
          </a:xfrm>
          <a:prstGeom prst="rect">
            <a:avLst/>
          </a:prstGeom>
          <a:noFill/>
        </p:spPr>
        <p:txBody>
          <a:bodyPr wrap="square" rtlCol="0">
            <a:spAutoFit/>
          </a:bodyPr>
          <a:lstStyle/>
          <a:p>
            <a:r>
              <a:rPr lang="en-US" sz="1000" dirty="0" smtClean="0"/>
              <a:t>Created by: Erin Yelland, PhD; 2/2016</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2"/>
          <a:stretch>
            <a:fillRect/>
          </a:stretch>
        </p:blipFill>
        <p:spPr>
          <a:xfrm>
            <a:off x="2936194" y="1973886"/>
            <a:ext cx="3421063" cy="3379845"/>
          </a:xfrm>
          <a:prstGeom prst="rect">
            <a:avLst/>
          </a:prstGeom>
        </p:spPr>
      </p:pic>
    </p:spTree>
    <p:extLst>
      <p:ext uri="{BB962C8B-B14F-4D97-AF65-F5344CB8AC3E}">
        <p14:creationId xmlns:p14="http://schemas.microsoft.com/office/powerpoint/2010/main" val="321817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3205"/>
            <a:ext cx="8229600" cy="2432084"/>
          </a:xfrm>
        </p:spPr>
        <p:txBody>
          <a:bodyPr/>
          <a:lstStyle/>
          <a:p>
            <a:pPr marL="0" indent="0" algn="ctr">
              <a:buNone/>
            </a:pPr>
            <a:r>
              <a:rPr lang="en-US" sz="4800" b="1" dirty="0" smtClean="0"/>
              <a:t>“Alzheimer’s disease is the biggest health crisis facing the world today.”</a:t>
            </a:r>
            <a:endParaRPr lang="en-US" sz="4800" b="1" dirty="0"/>
          </a:p>
        </p:txBody>
      </p:sp>
    </p:spTree>
    <p:extLst>
      <p:ext uri="{BB962C8B-B14F-4D97-AF65-F5344CB8AC3E}">
        <p14:creationId xmlns:p14="http://schemas.microsoft.com/office/powerpoint/2010/main" val="282984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26216110"/>
              </p:ext>
            </p:extLst>
          </p:nvPr>
        </p:nvGraphicFramePr>
        <p:xfrm>
          <a:off x="1654539" y="2368020"/>
          <a:ext cx="5810563" cy="4489980"/>
        </p:xfrm>
        <a:graphic>
          <a:graphicData uri="http://schemas.openxmlformats.org/presentationml/2006/ole">
            <mc:AlternateContent xmlns:mc="http://schemas.openxmlformats.org/markup-compatibility/2006">
              <mc:Choice xmlns:v="urn:schemas-microsoft-com:vml" Requires="v">
                <p:oleObj spid="_x0000_s1033" name="Acrobat Document" r:id="rId4" imgW="7543732" imgH="5829300" progId="AcroExch.Document.DC">
                  <p:embed/>
                </p:oleObj>
              </mc:Choice>
              <mc:Fallback>
                <p:oleObj name="Acrobat Document" r:id="rId4" imgW="7543732" imgH="5829300" progId="AcroExch.Document.DC">
                  <p:embed/>
                  <p:pic>
                    <p:nvPicPr>
                      <p:cNvPr id="0" name=""/>
                      <p:cNvPicPr/>
                      <p:nvPr/>
                    </p:nvPicPr>
                    <p:blipFill>
                      <a:blip r:embed="rId5"/>
                      <a:stretch>
                        <a:fillRect/>
                      </a:stretch>
                    </p:blipFill>
                    <p:spPr>
                      <a:xfrm>
                        <a:off x="1654539" y="2368020"/>
                        <a:ext cx="5810563" cy="448998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There’s a difference!</a:t>
            </a:r>
            <a:endParaRPr lang="en-US" dirty="0"/>
          </a:p>
        </p:txBody>
      </p:sp>
      <p:sp>
        <p:nvSpPr>
          <p:cNvPr id="3" name="Content Placeholder 2"/>
          <p:cNvSpPr>
            <a:spLocks noGrp="1"/>
          </p:cNvSpPr>
          <p:nvPr>
            <p:ph idx="1"/>
          </p:nvPr>
        </p:nvSpPr>
        <p:spPr/>
        <p:txBody>
          <a:bodyPr/>
          <a:lstStyle/>
          <a:p>
            <a:pPr marL="0" indent="0">
              <a:buNone/>
            </a:pPr>
            <a:r>
              <a:rPr lang="en-US" dirty="0" smtClean="0"/>
              <a:t>Dementia</a:t>
            </a:r>
          </a:p>
          <a:p>
            <a:pPr marL="457200" lvl="1" indent="0">
              <a:buNone/>
            </a:pPr>
            <a:r>
              <a:rPr lang="en-US" dirty="0" smtClean="0"/>
              <a:t>A decline in mental ability severe enough to interfere with your daily life</a:t>
            </a:r>
            <a:endParaRPr lang="en-US" dirty="0"/>
          </a:p>
        </p:txBody>
      </p:sp>
    </p:spTree>
    <p:extLst>
      <p:ext uri="{BB962C8B-B14F-4D97-AF65-F5344CB8AC3E}">
        <p14:creationId xmlns:p14="http://schemas.microsoft.com/office/powerpoint/2010/main" val="231093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What is it?</a:t>
            </a:r>
            <a:endParaRPr lang="en-US" dirty="0"/>
          </a:p>
        </p:txBody>
      </p:sp>
      <p:sp>
        <p:nvSpPr>
          <p:cNvPr id="3" name="Content Placeholder 2"/>
          <p:cNvSpPr>
            <a:spLocks noGrp="1"/>
          </p:cNvSpPr>
          <p:nvPr>
            <p:ph idx="1"/>
          </p:nvPr>
        </p:nvSpPr>
        <p:spPr>
          <a:xfrm>
            <a:off x="457200" y="1454644"/>
            <a:ext cx="8229600" cy="2077696"/>
          </a:xfrm>
        </p:spPr>
        <p:txBody>
          <a:bodyPr/>
          <a:lstStyle/>
          <a:p>
            <a:pPr marL="0" indent="0">
              <a:buNone/>
            </a:pPr>
            <a:r>
              <a:rPr lang="en-US" dirty="0" smtClean="0"/>
              <a:t>An irreversible, progressive brain disease that slowly destroys memory and thinking skills and, eventually, the ability to carry out the simplest tasks.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896" y="3400312"/>
            <a:ext cx="2960207" cy="3052977"/>
          </a:xfrm>
          <a:prstGeom prst="rect">
            <a:avLst/>
          </a:prstGeom>
        </p:spPr>
      </p:pic>
    </p:spTree>
    <p:extLst>
      <p:ext uri="{BB962C8B-B14F-4D97-AF65-F5344CB8AC3E}">
        <p14:creationId xmlns:p14="http://schemas.microsoft.com/office/powerpoint/2010/main" val="3661613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10 Signs</a:t>
            </a:r>
            <a:endParaRPr lang="en-US" dirty="0"/>
          </a:p>
        </p:txBody>
      </p:sp>
      <p:pic>
        <p:nvPicPr>
          <p:cNvPr id="8" name="Picture 7"/>
          <p:cNvPicPr>
            <a:picLocks noChangeAspect="1"/>
          </p:cNvPicPr>
          <p:nvPr/>
        </p:nvPicPr>
        <p:blipFill>
          <a:blip r:embed="rId3"/>
          <a:stretch>
            <a:fillRect/>
          </a:stretch>
        </p:blipFill>
        <p:spPr>
          <a:xfrm>
            <a:off x="1633928" y="918756"/>
            <a:ext cx="5848350" cy="1409700"/>
          </a:xfrm>
          <a:prstGeom prst="rect">
            <a:avLst/>
          </a:prstGeom>
        </p:spPr>
      </p:pic>
      <p:pic>
        <p:nvPicPr>
          <p:cNvPr id="9" name="Picture 8"/>
          <p:cNvPicPr>
            <a:picLocks noChangeAspect="1"/>
          </p:cNvPicPr>
          <p:nvPr/>
        </p:nvPicPr>
        <p:blipFill>
          <a:blip r:embed="rId4"/>
          <a:stretch>
            <a:fillRect/>
          </a:stretch>
        </p:blipFill>
        <p:spPr>
          <a:xfrm>
            <a:off x="1719653" y="2328456"/>
            <a:ext cx="5762625" cy="1381125"/>
          </a:xfrm>
          <a:prstGeom prst="rect">
            <a:avLst/>
          </a:prstGeom>
        </p:spPr>
      </p:pic>
      <p:pic>
        <p:nvPicPr>
          <p:cNvPr id="10" name="Picture 9"/>
          <p:cNvPicPr>
            <a:picLocks noChangeAspect="1"/>
          </p:cNvPicPr>
          <p:nvPr/>
        </p:nvPicPr>
        <p:blipFill>
          <a:blip r:embed="rId5"/>
          <a:stretch>
            <a:fillRect/>
          </a:stretch>
        </p:blipFill>
        <p:spPr>
          <a:xfrm>
            <a:off x="1738703" y="3814356"/>
            <a:ext cx="5743575" cy="1304925"/>
          </a:xfrm>
          <a:prstGeom prst="rect">
            <a:avLst/>
          </a:prstGeom>
        </p:spPr>
      </p:pic>
      <p:pic>
        <p:nvPicPr>
          <p:cNvPr id="11" name="Content Placeholder 3"/>
          <p:cNvPicPr>
            <a:picLocks noGrp="1" noChangeAspect="1"/>
          </p:cNvPicPr>
          <p:nvPr>
            <p:ph idx="1"/>
          </p:nvPr>
        </p:nvPicPr>
        <p:blipFill>
          <a:blip r:embed="rId6"/>
          <a:stretch>
            <a:fillRect/>
          </a:stretch>
        </p:blipFill>
        <p:spPr>
          <a:xfrm>
            <a:off x="1738703" y="5119281"/>
            <a:ext cx="5819775" cy="1381125"/>
          </a:xfrm>
          <a:prstGeom prst="rect">
            <a:avLst/>
          </a:prstGeom>
        </p:spPr>
      </p:pic>
    </p:spTree>
    <p:extLst>
      <p:ext uri="{BB962C8B-B14F-4D97-AF65-F5344CB8AC3E}">
        <p14:creationId xmlns:p14="http://schemas.microsoft.com/office/powerpoint/2010/main" val="2267036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10 Signs</a:t>
            </a:r>
          </a:p>
        </p:txBody>
      </p:sp>
      <p:pic>
        <p:nvPicPr>
          <p:cNvPr id="5" name="Picture 4"/>
          <p:cNvPicPr>
            <a:picLocks noChangeAspect="1"/>
          </p:cNvPicPr>
          <p:nvPr/>
        </p:nvPicPr>
        <p:blipFill>
          <a:blip r:embed="rId3"/>
          <a:stretch>
            <a:fillRect/>
          </a:stretch>
        </p:blipFill>
        <p:spPr>
          <a:xfrm>
            <a:off x="1543987" y="996846"/>
            <a:ext cx="5734050" cy="1371600"/>
          </a:xfrm>
          <a:prstGeom prst="rect">
            <a:avLst/>
          </a:prstGeom>
        </p:spPr>
      </p:pic>
      <p:pic>
        <p:nvPicPr>
          <p:cNvPr id="6" name="Picture 5"/>
          <p:cNvPicPr>
            <a:picLocks noChangeAspect="1"/>
          </p:cNvPicPr>
          <p:nvPr/>
        </p:nvPicPr>
        <p:blipFill>
          <a:blip r:embed="rId4"/>
          <a:stretch>
            <a:fillRect/>
          </a:stretch>
        </p:blipFill>
        <p:spPr>
          <a:xfrm>
            <a:off x="1543987" y="2327221"/>
            <a:ext cx="5715000" cy="1371600"/>
          </a:xfrm>
          <a:prstGeom prst="rect">
            <a:avLst/>
          </a:prstGeom>
        </p:spPr>
      </p:pic>
      <p:pic>
        <p:nvPicPr>
          <p:cNvPr id="7" name="Picture 6"/>
          <p:cNvPicPr>
            <a:picLocks noChangeAspect="1"/>
          </p:cNvPicPr>
          <p:nvPr/>
        </p:nvPicPr>
        <p:blipFill>
          <a:blip r:embed="rId5"/>
          <a:stretch>
            <a:fillRect/>
          </a:stretch>
        </p:blipFill>
        <p:spPr>
          <a:xfrm>
            <a:off x="1543987" y="3705221"/>
            <a:ext cx="5781675" cy="1323975"/>
          </a:xfrm>
          <a:prstGeom prst="rect">
            <a:avLst/>
          </a:prstGeom>
        </p:spPr>
      </p:pic>
      <p:pic>
        <p:nvPicPr>
          <p:cNvPr id="8" name="Picture 7"/>
          <p:cNvPicPr>
            <a:picLocks noChangeAspect="1"/>
          </p:cNvPicPr>
          <p:nvPr/>
        </p:nvPicPr>
        <p:blipFill>
          <a:blip r:embed="rId6"/>
          <a:stretch>
            <a:fillRect/>
          </a:stretch>
        </p:blipFill>
        <p:spPr>
          <a:xfrm>
            <a:off x="1553512" y="5099146"/>
            <a:ext cx="5772150" cy="1266825"/>
          </a:xfrm>
          <a:prstGeom prst="rect">
            <a:avLst/>
          </a:prstGeom>
        </p:spPr>
      </p:pic>
    </p:spTree>
    <p:extLst>
      <p:ext uri="{BB962C8B-B14F-4D97-AF65-F5344CB8AC3E}">
        <p14:creationId xmlns:p14="http://schemas.microsoft.com/office/powerpoint/2010/main" val="62175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10 Signs</a:t>
            </a:r>
          </a:p>
        </p:txBody>
      </p:sp>
      <p:pic>
        <p:nvPicPr>
          <p:cNvPr id="4" name="Picture 3"/>
          <p:cNvPicPr>
            <a:picLocks noChangeAspect="1"/>
          </p:cNvPicPr>
          <p:nvPr/>
        </p:nvPicPr>
        <p:blipFill>
          <a:blip r:embed="rId3"/>
          <a:stretch>
            <a:fillRect/>
          </a:stretch>
        </p:blipFill>
        <p:spPr>
          <a:xfrm>
            <a:off x="1558977" y="2218544"/>
            <a:ext cx="5781675" cy="1323975"/>
          </a:xfrm>
          <a:prstGeom prst="rect">
            <a:avLst/>
          </a:prstGeom>
        </p:spPr>
      </p:pic>
      <p:pic>
        <p:nvPicPr>
          <p:cNvPr id="5" name="Picture 4"/>
          <p:cNvPicPr>
            <a:picLocks noChangeAspect="1"/>
          </p:cNvPicPr>
          <p:nvPr/>
        </p:nvPicPr>
        <p:blipFill>
          <a:blip r:embed="rId4"/>
          <a:stretch>
            <a:fillRect/>
          </a:stretch>
        </p:blipFill>
        <p:spPr>
          <a:xfrm>
            <a:off x="1558977" y="3542519"/>
            <a:ext cx="5810250" cy="1276350"/>
          </a:xfrm>
          <a:prstGeom prst="rect">
            <a:avLst/>
          </a:prstGeom>
        </p:spPr>
      </p:pic>
    </p:spTree>
    <p:extLst>
      <p:ext uri="{BB962C8B-B14F-4D97-AF65-F5344CB8AC3E}">
        <p14:creationId xmlns:p14="http://schemas.microsoft.com/office/powerpoint/2010/main" val="18024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 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73" y="1422400"/>
            <a:ext cx="7150193" cy="4765040"/>
          </a:xfrm>
          <a:prstGeom prst="rect">
            <a:avLst/>
          </a:prstGeom>
        </p:spPr>
      </p:pic>
    </p:spTree>
    <p:extLst>
      <p:ext uri="{BB962C8B-B14F-4D97-AF65-F5344CB8AC3E}">
        <p14:creationId xmlns:p14="http://schemas.microsoft.com/office/powerpoint/2010/main" val="181110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pic>
        <p:nvPicPr>
          <p:cNvPr id="4" name="Picture 3"/>
          <p:cNvPicPr>
            <a:picLocks noChangeAspect="1"/>
          </p:cNvPicPr>
          <p:nvPr/>
        </p:nvPicPr>
        <p:blipFill>
          <a:blip r:embed="rId3"/>
          <a:stretch>
            <a:fillRect/>
          </a:stretch>
        </p:blipFill>
        <p:spPr>
          <a:xfrm>
            <a:off x="1631701" y="1179285"/>
            <a:ext cx="6409213" cy="5161871"/>
          </a:xfrm>
          <a:prstGeom prst="rect">
            <a:avLst/>
          </a:prstGeom>
        </p:spPr>
      </p:pic>
    </p:spTree>
    <p:extLst>
      <p:ext uri="{BB962C8B-B14F-4D97-AF65-F5344CB8AC3E}">
        <p14:creationId xmlns:p14="http://schemas.microsoft.com/office/powerpoint/2010/main" val="2442123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143</TotalTime>
  <Words>2006</Words>
  <Application>Microsoft Office PowerPoint</Application>
  <PresentationFormat>On-screen Show (4:3)</PresentationFormat>
  <Paragraphs>82</Paragraphs>
  <Slides>10</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Trebuchet MS</vt:lpstr>
      <vt:lpstr>KSREPPT_Template1</vt:lpstr>
      <vt:lpstr>Adobe Acrobat Document</vt:lpstr>
      <vt:lpstr>Alzheimer’s 101</vt:lpstr>
      <vt:lpstr>PowerPoint Presentation</vt:lpstr>
      <vt:lpstr>There’s a difference!</vt:lpstr>
      <vt:lpstr>Alzheimer’s: What is it?</vt:lpstr>
      <vt:lpstr>Know the 10 Signs</vt:lpstr>
      <vt:lpstr>Know the 10 Signs</vt:lpstr>
      <vt:lpstr>Know the 10 Signs</vt:lpstr>
      <vt:lpstr>What should I do?</vt:lpstr>
      <vt:lpstr>Why?</vt:lpstr>
      <vt:lpstr>Questions?</vt:lpstr>
    </vt:vector>
  </TitlesOfParts>
  <Company>College of Human Ecology, Kansas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21</cp:revision>
  <dcterms:created xsi:type="dcterms:W3CDTF">2015-08-12T18:29:43Z</dcterms:created>
  <dcterms:modified xsi:type="dcterms:W3CDTF">2016-02-25T20:58:06Z</dcterms:modified>
</cp:coreProperties>
</file>