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81" r:id="rId2"/>
    <p:sldId id="258" r:id="rId3"/>
    <p:sldId id="277" r:id="rId4"/>
    <p:sldId id="279" r:id="rId5"/>
    <p:sldId id="280" r:id="rId6"/>
    <p:sldId id="278" r:id="rId7"/>
    <p:sldId id="282" r:id="rId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93" autoAdjust="0"/>
  </p:normalViewPr>
  <p:slideViewPr>
    <p:cSldViewPr snapToGrid="0" snapToObjects="1">
      <p:cViewPr varScale="1">
        <p:scale>
          <a:sx n="75" d="100"/>
          <a:sy n="75" d="100"/>
        </p:scale>
        <p:origin x="2634"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7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BA5C16-A1C1-4CB0-838C-12205FA00415}" type="datetimeFigureOut">
              <a:rPr lang="en-US" smtClean="0"/>
              <a:t>2/21/2017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4E2C5-C9B0-4220-8783-5F3647F901DE}" type="slidenum">
              <a:rPr lang="en-US" smtClean="0"/>
              <a:t>‹#›</a:t>
            </a:fld>
            <a:endParaRPr lang="en-US"/>
          </a:p>
        </p:txBody>
      </p:sp>
    </p:spTree>
    <p:extLst>
      <p:ext uri="{BB962C8B-B14F-4D97-AF65-F5344CB8AC3E}">
        <p14:creationId xmlns:p14="http://schemas.microsoft.com/office/powerpoint/2010/main" val="10482915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875" y="152400"/>
            <a:ext cx="4184650" cy="31384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48188" y="3423797"/>
            <a:ext cx="6634232" cy="572522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2209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985" y="3383280"/>
            <a:ext cx="6691227" cy="5777074"/>
          </a:xfrm>
        </p:spPr>
        <p:txBody>
          <a:bodyPr/>
          <a:lstStyle/>
          <a:p>
            <a:r>
              <a:rPr lang="en-US" dirty="0" smtClean="0"/>
              <a:t/>
            </a:r>
            <a:br>
              <a:rPr lang="en-US" dirty="0" smtClean="0"/>
            </a:br>
            <a:endParaRPr lang="en-US" dirty="0" smtClean="0"/>
          </a:p>
          <a:p>
            <a:endParaRPr lang="en-US" dirty="0" smtClean="0"/>
          </a:p>
          <a:p>
            <a:endParaRPr lang="en-US" i="1" baseline="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2904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i="0" baseline="0" dirty="0" smtClean="0"/>
              <a:t>Today we will be concentrating on the power of eating smart. I wanted to remind you what all of the keys to embracing include.  Remember—these keys represent lifestyle behaviors.  Practiced through the lifespan (although it is never to late to start), these lifestyles contribute to health, well-being, life quality and even longevity.  </a:t>
            </a:r>
          </a:p>
          <a:p>
            <a:endParaRPr lang="en-US" i="0" baseline="0" dirty="0" smtClean="0"/>
          </a:p>
          <a:p>
            <a:pPr marL="237127" indent="-237127">
              <a:buFont typeface="+mj-lt"/>
              <a:buAutoNum type="arabicPeriod"/>
            </a:pPr>
            <a:r>
              <a:rPr lang="en-US" dirty="0" smtClean="0"/>
              <a:t>Attitude is Everything</a:t>
            </a:r>
          </a:p>
          <a:p>
            <a:pPr marL="237127" indent="-237127">
              <a:buFont typeface="+mj-lt"/>
              <a:buAutoNum type="arabicPeriod"/>
            </a:pPr>
            <a:r>
              <a:rPr lang="en-US" dirty="0" smtClean="0"/>
              <a:t>Eating Healthy</a:t>
            </a:r>
          </a:p>
          <a:p>
            <a:pPr marL="237127" indent="-237127">
              <a:buFont typeface="+mj-lt"/>
              <a:buAutoNum type="arabicPeriod"/>
            </a:pPr>
            <a:r>
              <a:rPr lang="en-US" dirty="0" smtClean="0"/>
              <a:t>Get Fit</a:t>
            </a:r>
          </a:p>
          <a:p>
            <a:pPr marL="237127" indent="-237127">
              <a:buFont typeface="+mj-lt"/>
              <a:buAutoNum type="arabicPeriod"/>
            </a:pPr>
            <a:r>
              <a:rPr lang="en-US" dirty="0" smtClean="0"/>
              <a:t>Brain Health</a:t>
            </a:r>
          </a:p>
          <a:p>
            <a:pPr marL="237127" indent="-237127">
              <a:buFont typeface="+mj-lt"/>
              <a:buAutoNum type="arabicPeriod"/>
            </a:pPr>
            <a:r>
              <a:rPr lang="en-US" dirty="0" smtClean="0"/>
              <a:t>Be Social</a:t>
            </a:r>
          </a:p>
          <a:p>
            <a:pPr marL="237127" indent="-237127">
              <a:buFont typeface="+mj-lt"/>
              <a:buAutoNum type="arabicPeriod"/>
            </a:pPr>
            <a:r>
              <a:rPr lang="en-US" dirty="0" smtClean="0"/>
              <a:t>Tune-in to the Times</a:t>
            </a:r>
          </a:p>
          <a:p>
            <a:pPr marL="237127" indent="-237127">
              <a:buFont typeface="+mj-lt"/>
              <a:buAutoNum type="arabicPeriod"/>
            </a:pPr>
            <a:r>
              <a:rPr lang="en-US" dirty="0" smtClean="0"/>
              <a:t>Stay Safe</a:t>
            </a:r>
          </a:p>
          <a:p>
            <a:pPr marL="237127" indent="-237127">
              <a:buFont typeface="+mj-lt"/>
              <a:buAutoNum type="arabicPeriod"/>
            </a:pPr>
            <a:r>
              <a:rPr lang="en-US" dirty="0" smtClean="0"/>
              <a:t>Know Your Numbers</a:t>
            </a:r>
          </a:p>
          <a:p>
            <a:pPr marL="237127" indent="-237127">
              <a:buFont typeface="+mj-lt"/>
              <a:buAutoNum type="arabicPeriod"/>
            </a:pPr>
            <a:r>
              <a:rPr lang="en-US" dirty="0" smtClean="0"/>
              <a:t>Manage Your Stress</a:t>
            </a:r>
          </a:p>
          <a:p>
            <a:pPr marL="237127" indent="-237127">
              <a:buFont typeface="+mj-lt"/>
              <a:buAutoNum type="arabicPeriod"/>
            </a:pPr>
            <a:r>
              <a:rPr lang="en-US" dirty="0" smtClean="0"/>
              <a:t>Financial Affairs</a:t>
            </a:r>
          </a:p>
          <a:p>
            <a:pPr marL="237127" indent="-237127">
              <a:buFont typeface="+mj-lt"/>
              <a:buAutoNum type="arabicPeriod"/>
            </a:pPr>
            <a:r>
              <a:rPr lang="en-US" dirty="0" smtClean="0"/>
              <a:t>Sleep Tight</a:t>
            </a:r>
          </a:p>
          <a:p>
            <a:pPr marL="237127" indent="-237127">
              <a:buFont typeface="+mj-lt"/>
              <a:buAutoNum type="arabicPeriod"/>
            </a:pPr>
            <a:r>
              <a:rPr lang="en-US" dirty="0" smtClean="0"/>
              <a:t>Take Time for You</a:t>
            </a:r>
          </a:p>
          <a:p>
            <a:pPr>
              <a:buFont typeface="Calibri" pitchFamily="34" charset="0"/>
              <a:buNone/>
            </a:pPr>
            <a:endParaRPr lang="en-US" dirty="0" smtClean="0"/>
          </a:p>
        </p:txBody>
      </p:sp>
    </p:spTree>
    <p:extLst>
      <p:ext uri="{BB962C8B-B14F-4D97-AF65-F5344CB8AC3E}">
        <p14:creationId xmlns:p14="http://schemas.microsoft.com/office/powerpoint/2010/main" val="135539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684213"/>
            <a:ext cx="3633788" cy="2725737"/>
          </a:xfrm>
        </p:spPr>
      </p:sp>
      <p:sp>
        <p:nvSpPr>
          <p:cNvPr id="3" name="Notes Placeholder 2"/>
          <p:cNvSpPr>
            <a:spLocks noGrp="1"/>
          </p:cNvSpPr>
          <p:nvPr>
            <p:ph type="body" idx="1"/>
          </p:nvPr>
        </p:nvSpPr>
        <p:spPr/>
        <p:txBody>
          <a:bodyPr>
            <a:normAutofit fontScale="47500" lnSpcReduction="20000"/>
          </a:bodyPr>
          <a:lstStyle/>
          <a:p>
            <a:pPr defTabSz="914081">
              <a:defRPr/>
            </a:pPr>
            <a:r>
              <a:rPr lang="en-US" dirty="0"/>
              <a:t>Eating is an activity that most of do at least three times a day.  We eat because food appeals to our taste buds.  We eat because it is a social activity.  We also eat because it is good for us.  Eating provides our body with energy so that we can breathe and function.  It also has an impact on our overall health.  </a:t>
            </a:r>
            <a:endParaRPr lang="en-US" dirty="0" smtClean="0"/>
          </a:p>
          <a:p>
            <a:pPr defTabSz="914081">
              <a:defRPr/>
            </a:pPr>
            <a:endParaRPr lang="en-US" dirty="0" smtClean="0"/>
          </a:p>
          <a:p>
            <a:pPr defTabSz="914081">
              <a:defRPr/>
            </a:pPr>
            <a:r>
              <a:rPr lang="en-US" dirty="0" smtClean="0"/>
              <a:t>Nutritious </a:t>
            </a:r>
            <a:r>
              <a:rPr lang="en-US" dirty="0"/>
              <a:t>foods help us maintain a healthy body and protect us against various illnesses, disorders and chronic </a:t>
            </a:r>
            <a:r>
              <a:rPr lang="en-US" dirty="0" smtClean="0"/>
              <a:t>diseases, </a:t>
            </a:r>
            <a:r>
              <a:rPr lang="en-US" dirty="0"/>
              <a:t>such as heart disease, stroke, dementia, type 2 diabetes, bone loss, cancer, and </a:t>
            </a:r>
            <a:r>
              <a:rPr lang="en-US" dirty="0" smtClean="0"/>
              <a:t>anemia. Diet </a:t>
            </a:r>
            <a:r>
              <a:rPr lang="en-US" dirty="0"/>
              <a:t>and nutrition can also help reduce high blood pressure, lower cholesterol, handle arthritis, maintain healthy skin, hair and nails, and manage </a:t>
            </a:r>
            <a:r>
              <a:rPr lang="en-US" dirty="0" smtClean="0"/>
              <a:t>diabetes. </a:t>
            </a:r>
            <a:r>
              <a:rPr lang="en-US" dirty="0"/>
              <a:t>The good news about nutrition is that it is never too late to start eating well.  Smart, nutritious eating contributes to health and well-being at any age. </a:t>
            </a:r>
          </a:p>
          <a:p>
            <a:pPr defTabSz="914081">
              <a:defRPr/>
            </a:pPr>
            <a:endParaRPr lang="en-US" dirty="0" smtClean="0"/>
          </a:p>
          <a:p>
            <a:r>
              <a:rPr lang="en-US" sz="1200" b="1" kern="1200" dirty="0" smtClean="0">
                <a:solidFill>
                  <a:schemeClr val="tx1"/>
                </a:solidFill>
                <a:effectLst/>
                <a:latin typeface="+mn-lt"/>
                <a:ea typeface="+mn-ea"/>
                <a:cs typeface="+mn-cs"/>
              </a:rPr>
              <a:t>Examine your relationship with food.</a:t>
            </a:r>
          </a:p>
          <a:p>
            <a:r>
              <a:rPr lang="en-US" sz="1200" kern="1200" dirty="0" smtClean="0">
                <a:solidFill>
                  <a:schemeClr val="tx1"/>
                </a:solidFill>
                <a:effectLst/>
                <a:latin typeface="+mn-lt"/>
                <a:ea typeface="+mn-ea"/>
                <a:cs typeface="+mn-cs"/>
              </a:rPr>
              <a:t>Find healthy alternatives. Do you turn to unhealthy foods when you are stressed? If so, find a substitute food or activity. For example, instead of grabbing a candy bar to de-stress, eat a carrot, go for a walk or call a friend to relieve the stress.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of food in terms of nutrition. Are you eating because you are hungry, need the energy, you are bored or because you are in a social setting? Instead of eating just to eat, think about food in terms of what it does to keep your</a:t>
            </a:r>
          </a:p>
          <a:p>
            <a:r>
              <a:rPr lang="en-US" sz="1200" kern="1200" dirty="0" smtClean="0">
                <a:solidFill>
                  <a:schemeClr val="tx1"/>
                </a:solidFill>
                <a:effectLst/>
                <a:latin typeface="+mn-lt"/>
                <a:ea typeface="+mn-ea"/>
                <a:cs typeface="+mn-cs"/>
              </a:rPr>
              <a:t>body healthy and functioning. Before you eat that cookie, ask yourself if it will help your body function better.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Seek help if you have an unhealthy relationship with food. Are you an emotional eater, turning to food when you are stressed out, angry or sad? Do you withdraw from food as a way to maintain control? Unhealthy food relation-</a:t>
            </a:r>
          </a:p>
          <a:p>
            <a:r>
              <a:rPr lang="en-US" sz="1200" kern="1200" dirty="0" smtClean="0">
                <a:solidFill>
                  <a:schemeClr val="tx1"/>
                </a:solidFill>
                <a:effectLst/>
                <a:latin typeface="+mn-lt"/>
                <a:ea typeface="+mn-ea"/>
                <a:cs typeface="+mn-cs"/>
              </a:rPr>
              <a:t>ships are destructive both mentally and physically and can cause severe long-term health problems. Overeating and undereating are eating disorders classified and treated as mental health illnesses. Unhealthy relationships with food occur for a number of reasons including genetic predisposition, societal pressures on appearance, body image and poor diet </a:t>
            </a:r>
            <a:r>
              <a:rPr lang="en-US" sz="1200" kern="1200" dirty="0" smtClean="0">
                <a:solidFill>
                  <a:schemeClr val="tx1"/>
                </a:solidFill>
                <a:effectLst/>
                <a:latin typeface="+mn-lt"/>
                <a:ea typeface="+mn-ea"/>
                <a:cs typeface="+mn-cs"/>
              </a:rPr>
              <a:t>practices. </a:t>
            </a:r>
            <a:r>
              <a:rPr lang="en-US" sz="1200" kern="1200" dirty="0" smtClean="0">
                <a:solidFill>
                  <a:schemeClr val="tx1"/>
                </a:solidFill>
                <a:effectLst/>
                <a:latin typeface="+mn-lt"/>
                <a:ea typeface="+mn-ea"/>
                <a:cs typeface="+mn-cs"/>
              </a:rPr>
              <a:t>Professionals, such as therapists/counselors, medical providers, nutritionists and university health services, can help you work through the problem or prescribe the appropriate care. Unhealthy food relationships are treatable.</a:t>
            </a:r>
          </a:p>
          <a:p>
            <a:pPr defTabSz="914081">
              <a:defRPr/>
            </a:pPr>
            <a:endParaRPr lang="en-US" dirty="0" smtClean="0"/>
          </a:p>
          <a:p>
            <a:r>
              <a:rPr lang="en-US" sz="1200" kern="1200" dirty="0" smtClean="0">
                <a:solidFill>
                  <a:schemeClr val="tx1"/>
                </a:solidFill>
                <a:effectLst/>
                <a:latin typeface="+mn-lt"/>
                <a:ea typeface="+mn-ea"/>
                <a:cs typeface="+mn-cs"/>
              </a:rPr>
              <a:t> </a:t>
            </a:r>
          </a:p>
          <a:p>
            <a:pPr defTabSz="914081">
              <a:defRPr/>
            </a:pPr>
            <a:r>
              <a:rPr lang="en-US" b="1" dirty="0" smtClean="0"/>
              <a:t>Control Your Portions</a:t>
            </a:r>
          </a:p>
          <a:p>
            <a:pPr defTabSz="914081">
              <a:defRPr/>
            </a:pPr>
            <a:r>
              <a:rPr lang="en-US" b="0" dirty="0" smtClean="0"/>
              <a:t>The</a:t>
            </a:r>
            <a:r>
              <a:rPr lang="en-US" b="0" baseline="0" dirty="0" smtClean="0"/>
              <a:t> amount you eat us just as important as what you eat.  Too many calories, fat and bad cholesterol are often a result of people putting too much food on their plate, taking seconds or eating until they are full (Clover Way, 2013).  </a:t>
            </a:r>
          </a:p>
          <a:p>
            <a:pPr defTabSz="914081">
              <a:defRPr/>
            </a:pPr>
            <a:endParaRPr lang="en-US" b="0" baseline="0" dirty="0" smtClean="0"/>
          </a:p>
          <a:p>
            <a:pPr defTabSz="914081">
              <a:defRPr/>
            </a:pPr>
            <a:r>
              <a:rPr lang="en-US" b="1" baseline="0" dirty="0" smtClean="0"/>
              <a:t>Eat Breakfast</a:t>
            </a:r>
          </a:p>
          <a:p>
            <a:pPr defTabSz="914081">
              <a:defRPr/>
            </a:pPr>
            <a:r>
              <a:rPr lang="en-US" b="0" baseline="0" dirty="0" smtClean="0"/>
              <a:t>Many people don’t make time, think they don’t need breakfast or may not even feel hungry in the morning…but breakfast is THE MOST important meal of the day.  A small nutritious breakfast, such as a piece of fruit and a cup of green tea, is better than nothing.  In addition to helping fight off hunger and kick starting your metabolism, a nutritionally balanced breakfast helps improve concentration and performance.  It is also linked to weight control and gives you more strength and endurance for physical activity. Breakfast positively affects mood and patience and also helps lower cholesterol. Breakfast is especially important for children…it helps them in school and on the playground and can even enhance concentration, eye-hand coordination and problem-solving skills.  </a:t>
            </a:r>
          </a:p>
          <a:p>
            <a:pPr defTabSz="914081">
              <a:defRPr/>
            </a:pPr>
            <a:endParaRPr lang="en-US" b="0" baseline="0" dirty="0" smtClean="0"/>
          </a:p>
          <a:p>
            <a:r>
              <a:rPr lang="en-US" sz="1200" b="1" kern="1200" dirty="0" smtClean="0">
                <a:solidFill>
                  <a:schemeClr val="tx1"/>
                </a:solidFill>
                <a:effectLst/>
                <a:latin typeface="+mn-lt"/>
                <a:ea typeface="+mn-ea"/>
                <a:cs typeface="+mn-cs"/>
              </a:rPr>
              <a:t>Eat a variety of nutritious foods.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eat a variety of nutritious foods from all of the food groups. The United States Department of Agriculture’s (USDA) newest nutrition guide is called </a:t>
            </a:r>
            <a:r>
              <a:rPr lang="en-US" sz="1200" kern="1200" dirty="0" err="1" smtClean="0">
                <a:solidFill>
                  <a:schemeClr val="tx1"/>
                </a:solidFill>
                <a:effectLst/>
                <a:latin typeface="+mn-lt"/>
                <a:ea typeface="+mn-ea"/>
                <a:cs typeface="+mn-cs"/>
              </a:rPr>
              <a:t>MyPlate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MyPlate</a:t>
            </a:r>
            <a:r>
              <a:rPr lang="en-US" sz="1200" kern="1200" dirty="0" smtClean="0">
                <a:solidFill>
                  <a:schemeClr val="tx1"/>
                </a:solidFill>
                <a:effectLst/>
                <a:latin typeface="+mn-lt"/>
                <a:ea typeface="+mn-ea"/>
                <a:cs typeface="+mn-cs"/>
              </a:rPr>
              <a:t> reinforces that a well-balanced, well-portioned meal should include approximately 30 percent grains, 30 percent vegetables, 20 percent fruits and 20 percent protein, in addition to a small portion of low-fat dairy, such as a cup of low-fat/nonfat milk or a cup of yogurt. </a:t>
            </a:r>
            <a:r>
              <a:rPr lang="en-US" sz="1200" kern="1200" dirty="0" err="1" smtClean="0">
                <a:solidFill>
                  <a:schemeClr val="tx1"/>
                </a:solidFill>
                <a:effectLst/>
                <a:latin typeface="+mn-lt"/>
                <a:ea typeface="+mn-ea"/>
                <a:cs typeface="+mn-cs"/>
              </a:rPr>
              <a:t>MyPlate</a:t>
            </a:r>
            <a:r>
              <a:rPr lang="en-US" sz="1200" kern="1200" dirty="0" smtClean="0">
                <a:solidFill>
                  <a:schemeClr val="tx1"/>
                </a:solidFill>
                <a:effectLst/>
                <a:latin typeface="+mn-lt"/>
                <a:ea typeface="+mn-ea"/>
                <a:cs typeface="+mn-cs"/>
              </a:rPr>
              <a:t> also recommends  reductions in sodium and sugar intake.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Fruits and vegetables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USDA recommends filling half your plate with fruits and </a:t>
            </a:r>
            <a:r>
              <a:rPr lang="en-US" sz="1200" kern="1200" dirty="0" smtClean="0">
                <a:solidFill>
                  <a:schemeClr val="tx1"/>
                </a:solidFill>
                <a:effectLst/>
                <a:latin typeface="+mn-lt"/>
                <a:ea typeface="+mn-ea"/>
                <a:cs typeface="+mn-cs"/>
              </a:rPr>
              <a:t>vegetables. </a:t>
            </a:r>
            <a:r>
              <a:rPr lang="en-US" sz="1200" kern="1200" dirty="0" smtClean="0">
                <a:solidFill>
                  <a:schemeClr val="tx1"/>
                </a:solidFill>
                <a:effectLst/>
                <a:latin typeface="+mn-lt"/>
                <a:ea typeface="+mn-ea"/>
                <a:cs typeface="+mn-cs"/>
              </a:rPr>
              <a:t>Fruits and vegetables are keys to promoting health, especially those that are rich in vitamins, nutrients and antioxidants such as berries, citrus fruits, tomatoes, broccoli and spinach. People who eat generous amounts of fruits and vegetables can reduce the risk of chronic disease, including stroke, heart diseases, diabetes and certain </a:t>
            </a:r>
            <a:r>
              <a:rPr lang="en-US" sz="1200" kern="1200" dirty="0" smtClean="0">
                <a:solidFill>
                  <a:schemeClr val="tx1"/>
                </a:solidFill>
                <a:effectLst/>
                <a:latin typeface="+mn-lt"/>
                <a:ea typeface="+mn-ea"/>
                <a:cs typeface="+mn-cs"/>
              </a:rPr>
              <a:t>cancers. </a:t>
            </a:r>
            <a:r>
              <a:rPr lang="en-US" sz="1200" kern="1200" dirty="0" smtClean="0">
                <a:solidFill>
                  <a:schemeClr val="tx1"/>
                </a:solidFill>
                <a:effectLst/>
                <a:latin typeface="+mn-lt"/>
                <a:ea typeface="+mn-ea"/>
                <a:cs typeface="+mn-cs"/>
              </a:rPr>
              <a:t>Fruits and veggies can also help you manage weight and reduce the risk of obesity.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Grains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USDA recommends that at least half of the grains you eat should be whole grains versus refined grains (2011). Whole grains are made from the entire grain kernel, which includes bran, germ and endosperm. Refined grains are those that have been milled to have the bran and the germ removed. While this improves shelf life, crucial dietary components such as fiber, iron and many B vitamins are taken out. Whole grains such as oats, whole wheat crackers, bread and pasta, wild and brown rice provide an instant boost of fiber, which can relieve constipation, make you feel fuller longer and help keep your weight under control. Whole grains are also associated with improvement in cholesterol levels, lower blood pressure, reduced risk of heart disease and prevention of certain </a:t>
            </a:r>
            <a:r>
              <a:rPr lang="en-US" sz="1200" kern="1200" dirty="0" smtClean="0">
                <a:solidFill>
                  <a:schemeClr val="tx1"/>
                </a:solidFill>
                <a:effectLst/>
                <a:latin typeface="+mn-lt"/>
                <a:ea typeface="+mn-ea"/>
                <a:cs typeface="+mn-cs"/>
              </a:rPr>
              <a:t>cancers).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Protein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Approximately one quarter of your plate should contain </a:t>
            </a:r>
            <a:r>
              <a:rPr lang="en-US" sz="1200" kern="1200" dirty="0" smtClean="0">
                <a:solidFill>
                  <a:schemeClr val="tx1"/>
                </a:solidFill>
                <a:effectLst/>
                <a:latin typeface="+mn-lt"/>
                <a:ea typeface="+mn-ea"/>
                <a:cs typeface="+mn-cs"/>
              </a:rPr>
              <a:t>protein. </a:t>
            </a:r>
            <a:r>
              <a:rPr lang="en-US" sz="1200" kern="1200" dirty="0" smtClean="0">
                <a:solidFill>
                  <a:schemeClr val="tx1"/>
                </a:solidFill>
                <a:effectLst/>
                <a:latin typeface="+mn-lt"/>
                <a:ea typeface="+mn-ea"/>
                <a:cs typeface="+mn-cs"/>
              </a:rPr>
              <a:t>Protein is a nutrient that the body needs to grow, repair and maintain itself. Protein acts as a foundation for bones, muscles, cartilage, skin and blood. By choosing lean or low-fat protein choices, you are building a strong foundation and receiving multiple vitamins and minerals such as B vitamins, vitamin E, iron, zinc and magnesium. Both animal and plant foods contain protein; thus diets should include a variety of lean meats, poultry, beans, peas, nuts and eggs to improve nutrient intake and health </a:t>
            </a:r>
            <a:r>
              <a:rPr lang="en-US" sz="1200" kern="1200" dirty="0" smtClean="0">
                <a:solidFill>
                  <a:schemeClr val="tx1"/>
                </a:solidFill>
                <a:effectLst/>
                <a:latin typeface="+mn-lt"/>
                <a:ea typeface="+mn-ea"/>
                <a:cs typeface="+mn-cs"/>
              </a:rPr>
              <a:t>benefits. </a:t>
            </a:r>
            <a:r>
              <a:rPr lang="en-US" sz="1200" kern="1200" dirty="0" smtClean="0">
                <a:solidFill>
                  <a:schemeClr val="tx1"/>
                </a:solidFill>
                <a:effectLst/>
                <a:latin typeface="+mn-lt"/>
                <a:ea typeface="+mn-ea"/>
                <a:cs typeface="+mn-cs"/>
              </a:rPr>
              <a:t>It is also important to eat at least 2 servings of fish per week. Seafood contains significant amounts of beneficial nutrients that prevent heart disease, specifically the omega-3 fatty </a:t>
            </a:r>
            <a:r>
              <a:rPr lang="en-US" sz="1200" kern="1200" dirty="0" smtClean="0">
                <a:solidFill>
                  <a:schemeClr val="tx1"/>
                </a:solidFill>
                <a:effectLst/>
                <a:latin typeface="+mn-lt"/>
                <a:ea typeface="+mn-ea"/>
                <a:cs typeface="+mn-cs"/>
              </a:rPr>
              <a:t>acids. </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Calcium and vitamin 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From the time we are born and throughout our lifetime, we need calcium. Calcium helps cells and nerves function, blood clot, muscles contract, the heart beat and bones and joints stay </a:t>
            </a:r>
            <a:r>
              <a:rPr lang="en-US" sz="1200" kern="1200" dirty="0" smtClean="0">
                <a:solidFill>
                  <a:schemeClr val="tx1"/>
                </a:solidFill>
                <a:effectLst/>
                <a:latin typeface="+mn-lt"/>
                <a:ea typeface="+mn-ea"/>
                <a:cs typeface="+mn-cs"/>
              </a:rPr>
              <a:t>strong. </a:t>
            </a:r>
            <a:r>
              <a:rPr lang="en-US" sz="1200" kern="1200" dirty="0" smtClean="0">
                <a:solidFill>
                  <a:schemeClr val="tx1"/>
                </a:solidFill>
                <a:effectLst/>
                <a:latin typeface="+mn-lt"/>
                <a:ea typeface="+mn-ea"/>
                <a:cs typeface="+mn-cs"/>
              </a:rPr>
              <a:t>Additional health benefits of calcium include a decreased risk of osteoporosis, cardiovascular disease, type 2 diabetes and hypertension. Dairy products, which are great sources of calcium, include milk, plain yogurt and cheese. To avoid empty calories and excess fat, choose fat-free or low-fat products and avoid foods that have been sweetened by added sugars (flavored milk, yogurt and frozen desserts) (USDA, 2011). Some non-dairy products that contain calcium include broccoli, almonds, kale, soy and oranges. In general, if you are not drinking 3 cups of milk daily, starting at age 9, or taking calcium supplements, you are likely not getting enough </a:t>
            </a:r>
            <a:r>
              <a:rPr lang="en-US" sz="1200" kern="1200" dirty="0" smtClean="0">
                <a:solidFill>
                  <a:schemeClr val="tx1"/>
                </a:solidFill>
                <a:effectLst/>
                <a:latin typeface="+mn-lt"/>
                <a:ea typeface="+mn-ea"/>
                <a:cs typeface="+mn-cs"/>
              </a:rPr>
              <a:t>calcium.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Vitamin D helps the body absorb and metabolize calcium more effectively. Vitamin D comes from fortified dairy products, cod liver oil and fatty fish as well as exposure to direct sunlight (about 15 minutes a day).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NIH recommends the following daily amounts of calcium: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0-6 months (ideally breast milk)200 mg</a:t>
            </a:r>
          </a:p>
          <a:p>
            <a:r>
              <a:rPr lang="en-US" sz="1200" kern="1200" dirty="0" smtClean="0">
                <a:solidFill>
                  <a:schemeClr val="tx1"/>
                </a:solidFill>
                <a:effectLst/>
                <a:latin typeface="+mn-lt"/>
                <a:ea typeface="+mn-ea"/>
                <a:cs typeface="+mn-cs"/>
              </a:rPr>
              <a:t>7-12 months (ideally breast milk) 260 mg</a:t>
            </a:r>
          </a:p>
          <a:p>
            <a:r>
              <a:rPr lang="en-US" sz="1200" kern="1200" dirty="0" smtClean="0">
                <a:solidFill>
                  <a:schemeClr val="tx1"/>
                </a:solidFill>
                <a:effectLst/>
                <a:latin typeface="+mn-lt"/>
                <a:ea typeface="+mn-ea"/>
                <a:cs typeface="+mn-cs"/>
              </a:rPr>
              <a:t>1-3 years 700 mg</a:t>
            </a:r>
          </a:p>
          <a:p>
            <a:r>
              <a:rPr lang="en-US" sz="1200" kern="1200" dirty="0" smtClean="0">
                <a:solidFill>
                  <a:schemeClr val="tx1"/>
                </a:solidFill>
                <a:effectLst/>
                <a:latin typeface="+mn-lt"/>
                <a:ea typeface="+mn-ea"/>
                <a:cs typeface="+mn-cs"/>
              </a:rPr>
              <a:t>4-8 years  1,000 mg</a:t>
            </a:r>
          </a:p>
          <a:p>
            <a:r>
              <a:rPr lang="en-US" sz="1200" kern="1200" dirty="0" smtClean="0">
                <a:solidFill>
                  <a:schemeClr val="tx1"/>
                </a:solidFill>
                <a:effectLst/>
                <a:latin typeface="+mn-lt"/>
                <a:ea typeface="+mn-ea"/>
                <a:cs typeface="+mn-cs"/>
              </a:rPr>
              <a:t>9-18 years  1,300 mg</a:t>
            </a:r>
          </a:p>
          <a:p>
            <a:r>
              <a:rPr lang="en-US" sz="1200" kern="1200" dirty="0" smtClean="0">
                <a:solidFill>
                  <a:schemeClr val="tx1"/>
                </a:solidFill>
                <a:effectLst/>
                <a:latin typeface="+mn-lt"/>
                <a:ea typeface="+mn-ea"/>
                <a:cs typeface="+mn-cs"/>
              </a:rPr>
              <a:t>19-50 years 1,000 mg</a:t>
            </a:r>
          </a:p>
          <a:p>
            <a:r>
              <a:rPr lang="en-US" sz="1200" kern="1200" dirty="0" smtClean="0">
                <a:solidFill>
                  <a:schemeClr val="tx1"/>
                </a:solidFill>
                <a:effectLst/>
                <a:latin typeface="+mn-lt"/>
                <a:ea typeface="+mn-ea"/>
                <a:cs typeface="+mn-cs"/>
              </a:rPr>
              <a:t>51-70 years 1,000 mg (men); 1,200 mg (women)</a:t>
            </a:r>
          </a:p>
          <a:p>
            <a:r>
              <a:rPr lang="en-US" sz="1200" kern="1200" dirty="0" smtClean="0">
                <a:solidFill>
                  <a:schemeClr val="tx1"/>
                </a:solidFill>
                <a:effectLst/>
                <a:latin typeface="+mn-lt"/>
                <a:ea typeface="+mn-ea"/>
                <a:cs typeface="+mn-cs"/>
              </a:rPr>
              <a:t>71+ years 1,200 mg</a:t>
            </a:r>
          </a:p>
          <a:p>
            <a:r>
              <a:rPr lang="en-US" sz="1200" kern="1200" dirty="0" smtClean="0">
                <a:solidFill>
                  <a:schemeClr val="tx1"/>
                </a:solidFill>
                <a:effectLst/>
                <a:latin typeface="+mn-lt"/>
                <a:ea typeface="+mn-ea"/>
                <a:cs typeface="+mn-cs"/>
              </a:rPr>
              <a:t>Pregnant and breastfeeding teens 1,300 mg</a:t>
            </a:r>
          </a:p>
          <a:p>
            <a:r>
              <a:rPr lang="en-US" sz="1200" kern="1200" dirty="0" smtClean="0">
                <a:solidFill>
                  <a:schemeClr val="tx1"/>
                </a:solidFill>
                <a:effectLst/>
                <a:latin typeface="+mn-lt"/>
                <a:ea typeface="+mn-ea"/>
                <a:cs typeface="+mn-cs"/>
              </a:rPr>
              <a:t>Pregnant and breastfeeding adults 1,000 mg</a:t>
            </a:r>
          </a:p>
          <a:p>
            <a:pPr defTabSz="914081">
              <a:defRPr/>
            </a:pPr>
            <a:endParaRPr lang="en-US" b="0" baseline="0" dirty="0" smtClean="0"/>
          </a:p>
          <a:p>
            <a:pPr defTabSz="914081">
              <a:defRPr/>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F97B18C-B5ED-4B6B-9105-9A7ED55522D7}" type="slidenum">
              <a:rPr lang="en-US" smtClean="0"/>
              <a:pPr/>
              <a:t>3</a:t>
            </a:fld>
            <a:endParaRPr lang="en-US"/>
          </a:p>
        </p:txBody>
      </p:sp>
    </p:spTree>
    <p:extLst>
      <p:ext uri="{BB962C8B-B14F-4D97-AF65-F5344CB8AC3E}">
        <p14:creationId xmlns:p14="http://schemas.microsoft.com/office/powerpoint/2010/main" val="159304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684213"/>
            <a:ext cx="3633788" cy="2725737"/>
          </a:xfrm>
        </p:spPr>
      </p:sp>
      <p:sp>
        <p:nvSpPr>
          <p:cNvPr id="3" name="Notes Placeholder 2"/>
          <p:cNvSpPr>
            <a:spLocks noGrp="1"/>
          </p:cNvSpPr>
          <p:nvPr>
            <p:ph type="body" idx="1"/>
          </p:nvPr>
        </p:nvSpPr>
        <p:spPr/>
        <p:txBody>
          <a:bodyPr>
            <a:normAutofit fontScale="55000" lnSpcReduction="20000"/>
          </a:bodyPr>
          <a:lstStyle/>
          <a:p>
            <a:pPr defTabSz="914081">
              <a:defRPr/>
            </a:pPr>
            <a:r>
              <a:rPr lang="en-US" b="1" dirty="0" smtClean="0"/>
              <a:t>Drink more water.</a:t>
            </a:r>
            <a:r>
              <a:rPr lang="en-US" b="1" baseline="0" dirty="0" smtClean="0"/>
              <a:t> </a:t>
            </a:r>
          </a:p>
          <a:p>
            <a:pPr defTabSz="914081">
              <a:defRPr/>
            </a:pPr>
            <a:r>
              <a:rPr lang="en-US" dirty="0" smtClean="0"/>
              <a:t>Every</a:t>
            </a:r>
            <a:r>
              <a:rPr lang="en-US" baseline="0" dirty="0" smtClean="0"/>
              <a:t> system in your body needs water.  Water flushes out toxins, carries nutrients to cells, provides a moist environment for ear, nose and throat tissues and aids in </a:t>
            </a:r>
            <a:r>
              <a:rPr lang="en-US" baseline="0" dirty="0" smtClean="0"/>
              <a:t>digestion.  </a:t>
            </a:r>
            <a:r>
              <a:rPr lang="en-US" baseline="0" dirty="0" smtClean="0"/>
              <a:t>Water is lost from everyday tasks such as breathing, perspiration, and digestion and therefore must be replenished to help prevent dehydration.  Dehydration can leave you feeling sluggish or tired.  Severe dehydration can even cause confusion and changes in your heart rate.  </a:t>
            </a:r>
          </a:p>
          <a:p>
            <a:pPr defTabSz="914081">
              <a:defRPr/>
            </a:pPr>
            <a:endParaRPr lang="en-US" baseline="0" dirty="0" smtClean="0"/>
          </a:p>
          <a:p>
            <a:pPr defTabSz="914081">
              <a:defRPr/>
            </a:pPr>
            <a:r>
              <a:rPr lang="en-US" baseline="0" dirty="0" smtClean="0"/>
              <a:t>Fluid intake varies from person to person depending on your environment, activity level and health.  On average, you should drink enough fluid, primarily water, so that you rarely feel thirsty and so that you produce about 6.3 or more cups of colorless or light yellow </a:t>
            </a:r>
            <a:r>
              <a:rPr lang="en-US" baseline="0" dirty="0" smtClean="0"/>
              <a:t>urine.  </a:t>
            </a:r>
            <a:r>
              <a:rPr lang="en-US" baseline="0" dirty="0" smtClean="0"/>
              <a:t>Talk to a health care provider if you have concerns.</a:t>
            </a:r>
          </a:p>
          <a:p>
            <a:pPr defTabSz="914081">
              <a:defRPr/>
            </a:pPr>
            <a:endParaRPr lang="en-US" baseline="0" dirty="0" smtClean="0"/>
          </a:p>
          <a:p>
            <a:pPr defTabSz="914081">
              <a:defRPr/>
            </a:pPr>
            <a:r>
              <a:rPr lang="en-US" baseline="0" dirty="0" smtClean="0"/>
              <a:t>Water also helps you feel full…so if you feel like snacking, drink a cup of water first and then see how you feel becomes sometimes we confuse hunger for thirst.  If after 15 minutes you are still hungry—then grab that snack!  Water is also a good substitute for sugary sodas, juices and artificial sweeteners. </a:t>
            </a:r>
          </a:p>
          <a:p>
            <a:pPr defTabSz="914081">
              <a:defRPr/>
            </a:pPr>
            <a:endParaRPr lang="en-US" baseline="0" dirty="0" smtClean="0"/>
          </a:p>
          <a:p>
            <a:r>
              <a:rPr lang="en-US" sz="1200" b="1" kern="1200" dirty="0" smtClean="0">
                <a:solidFill>
                  <a:schemeClr val="tx1"/>
                </a:solidFill>
                <a:effectLst/>
                <a:latin typeface="+mn-lt"/>
                <a:ea typeface="+mn-ea"/>
                <a:cs typeface="+mn-cs"/>
              </a:rPr>
              <a:t>Eat healthy fats. </a:t>
            </a:r>
          </a:p>
          <a:p>
            <a:r>
              <a:rPr lang="en-US" sz="1200" kern="1200" dirty="0" smtClean="0">
                <a:solidFill>
                  <a:schemeClr val="tx1"/>
                </a:solidFill>
                <a:effectLst/>
                <a:latin typeface="+mn-lt"/>
                <a:ea typeface="+mn-ea"/>
                <a:cs typeface="+mn-cs"/>
              </a:rPr>
              <a:t>Fats are an important part of a healthy </a:t>
            </a:r>
            <a:r>
              <a:rPr lang="en-US" sz="1200" kern="1200" dirty="0" smtClean="0">
                <a:solidFill>
                  <a:schemeClr val="tx1"/>
                </a:solidFill>
                <a:effectLst/>
                <a:latin typeface="+mn-lt"/>
                <a:ea typeface="+mn-ea"/>
                <a:cs typeface="+mn-cs"/>
              </a:rPr>
              <a:t>diet. </a:t>
            </a:r>
            <a:r>
              <a:rPr lang="en-US" sz="1200" kern="1200" dirty="0" smtClean="0">
                <a:solidFill>
                  <a:schemeClr val="tx1"/>
                </a:solidFill>
                <a:effectLst/>
                <a:latin typeface="+mn-lt"/>
                <a:ea typeface="+mn-ea"/>
                <a:cs typeface="+mn-cs"/>
              </a:rPr>
              <a:t>Fats provide essential fatty acids, keep skin soft, deliver vitamins and are a great source of energy. But there are two kinds of fat from which we have to choose – unsaturated (healthy fat) and saturated (unhealthy fat</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Unsaturated fats</a:t>
            </a:r>
          </a:p>
          <a:p>
            <a:r>
              <a:rPr lang="en-US" sz="1200" kern="1200" dirty="0" smtClean="0">
                <a:solidFill>
                  <a:schemeClr val="tx1"/>
                </a:solidFill>
                <a:effectLst/>
                <a:latin typeface="+mn-lt"/>
                <a:ea typeface="+mn-ea"/>
                <a:cs typeface="+mn-cs"/>
              </a:rPr>
              <a:t>include both polyunsaturated fatty acids (PUFAS) and monounsaturated fats (MUFUS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MUFUS helps lower cholesterol, reduce the risk of heart disease and may even influence insulin levels and blood sugar, which can be helpful for those with type 2 diabetes (Mayo, 2014). PUFAS improve cholesterol and can decrease the risk of heart disease. PUFAS are found in vegetable oils, salmon, trout, mackerel, flaxseed and walnuts. Omega-3 fatty acids</a:t>
            </a:r>
          </a:p>
          <a:p>
            <a:r>
              <a:rPr lang="en-US" sz="1200" kern="1200" dirty="0" smtClean="0">
                <a:solidFill>
                  <a:schemeClr val="tx1"/>
                </a:solidFill>
                <a:effectLst/>
                <a:latin typeface="+mn-lt"/>
                <a:ea typeface="+mn-ea"/>
                <a:cs typeface="+mn-cs"/>
              </a:rPr>
              <a:t>are a type of polyunsaturated fat associated with heart health. Omega-3 fatty acids can be found in fatty fish, such as salmon and </a:t>
            </a:r>
            <a:r>
              <a:rPr lang="en-US" sz="1200" kern="1200" dirty="0" smtClean="0">
                <a:solidFill>
                  <a:schemeClr val="tx1"/>
                </a:solidFill>
                <a:effectLst/>
                <a:latin typeface="+mn-lt"/>
                <a:ea typeface="+mn-ea"/>
                <a:cs typeface="+mn-cs"/>
              </a:rPr>
              <a:t>tuna. </a:t>
            </a:r>
            <a:r>
              <a:rPr lang="en-US" sz="1200" kern="1200" dirty="0" smtClean="0">
                <a:solidFill>
                  <a:schemeClr val="tx1"/>
                </a:solidFill>
                <a:effectLst/>
                <a:latin typeface="+mn-lt"/>
                <a:ea typeface="+mn-ea"/>
                <a:cs typeface="+mn-cs"/>
              </a:rPr>
              <a:t>MUFUS are found primarily in the form of olive, canola and peanut oils, but can also be found in olives, avocados, hazelnuts, almonds, Brazil nuts, cashews, sesame seeds and pumpkin seeds. </a:t>
            </a:r>
            <a:r>
              <a:rPr lang="en-US" sz="1200" kern="1200" dirty="0" err="1" smtClean="0">
                <a:solidFill>
                  <a:schemeClr val="tx1"/>
                </a:solidFill>
                <a:effectLst/>
                <a:latin typeface="+mn-lt"/>
                <a:ea typeface="+mn-ea"/>
                <a:cs typeface="+mn-cs"/>
              </a:rPr>
              <a:t>Monosaturated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fats are </a:t>
            </a:r>
            <a:r>
              <a:rPr lang="en-US" sz="1200" kern="1200" dirty="0" smtClean="0">
                <a:solidFill>
                  <a:schemeClr val="tx1"/>
                </a:solidFill>
                <a:effectLst/>
                <a:latin typeface="+mn-lt"/>
                <a:ea typeface="+mn-ea"/>
                <a:cs typeface="+mn-cs"/>
              </a:rPr>
              <a:t>also a good source of Vitamin E, an antioxidant that helps heal, repair and rejuvenate. Mediterranean diets are often high in </a:t>
            </a:r>
            <a:r>
              <a:rPr lang="en-US" sz="1200" kern="1200" dirty="0" err="1" smtClean="0">
                <a:solidFill>
                  <a:schemeClr val="tx1"/>
                </a:solidFill>
                <a:effectLst/>
                <a:latin typeface="+mn-lt"/>
                <a:ea typeface="+mn-ea"/>
                <a:cs typeface="+mn-cs"/>
              </a:rPr>
              <a:t>monosaturated</a:t>
            </a:r>
            <a:r>
              <a:rPr lang="en-US" sz="1200" kern="1200" dirty="0" smtClean="0">
                <a:solidFill>
                  <a:schemeClr val="tx1"/>
                </a:solidFill>
                <a:effectLst/>
                <a:latin typeface="+mn-lt"/>
                <a:ea typeface="+mn-ea"/>
                <a:cs typeface="+mn-cs"/>
              </a:rPr>
              <a:t> fats.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unhealthy fats that should be eaten sparingly include saturated and trans fatty acids. Both can raise cholesterol levels, clog arteries and increase the risk for heart </a:t>
            </a:r>
            <a:r>
              <a:rPr lang="en-US" sz="1200" kern="1200" dirty="0" smtClean="0">
                <a:solidFill>
                  <a:schemeClr val="tx1"/>
                </a:solidFill>
                <a:effectLst/>
                <a:latin typeface="+mn-lt"/>
                <a:ea typeface="+mn-ea"/>
                <a:cs typeface="+mn-cs"/>
              </a:rPr>
              <a:t>disease. </a:t>
            </a:r>
            <a:r>
              <a:rPr lang="en-US" sz="1200" kern="1200" dirty="0" smtClean="0">
                <a:solidFill>
                  <a:schemeClr val="tx1"/>
                </a:solidFill>
                <a:effectLst/>
                <a:latin typeface="+mn-lt"/>
                <a:ea typeface="+mn-ea"/>
                <a:cs typeface="+mn-cs"/>
              </a:rPr>
              <a:t>Saturated fats are found naturally in animal products, such as meat, poultry skin, high-fat dairy and eggs, and in vegetable fats that are solid at room temperature, such as coconut and palm oils. Trans fats can occur naturally, as in dairy products and the fatty part of meat, and it can be added to foods artificially. Artificial trans fats cause great health concerns as even small amounts can increase the risk for heart disease. They are used in frying, baked goods, cookies, icings, packaged snack foods, microwave popcorn and some margarines. The American Heart </a:t>
            </a:r>
            <a:r>
              <a:rPr lang="en-US" sz="1200" kern="1200" dirty="0" smtClean="0">
                <a:solidFill>
                  <a:schemeClr val="tx1"/>
                </a:solidFill>
                <a:effectLst/>
                <a:latin typeface="+mn-lt"/>
                <a:ea typeface="+mn-ea"/>
                <a:cs typeface="+mn-cs"/>
              </a:rPr>
              <a:t>Association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advises </a:t>
            </a:r>
            <a:r>
              <a:rPr lang="en-US" sz="1200" kern="1200" dirty="0" smtClean="0">
                <a:solidFill>
                  <a:schemeClr val="tx1"/>
                </a:solidFill>
                <a:effectLst/>
                <a:latin typeface="+mn-lt"/>
                <a:ea typeface="+mn-ea"/>
                <a:cs typeface="+mn-cs"/>
              </a:rPr>
              <a:t>less than 7 percent of total daily calories from saturated fat</a:t>
            </a:r>
          </a:p>
          <a:p>
            <a:r>
              <a:rPr lang="en-US" sz="1200" kern="1200" dirty="0" smtClean="0">
                <a:solidFill>
                  <a:schemeClr val="tx1"/>
                </a:solidFill>
                <a:effectLst/>
                <a:latin typeface="+mn-lt"/>
                <a:ea typeface="+mn-ea"/>
                <a:cs typeface="+mn-cs"/>
              </a:rPr>
              <a:t>and less than 1 percent from </a:t>
            </a:r>
            <a:r>
              <a:rPr lang="en-US" sz="1200" kern="1200" dirty="0" err="1" smtClean="0">
                <a:solidFill>
                  <a:schemeClr val="tx1"/>
                </a:solidFill>
                <a:effectLst/>
                <a:latin typeface="+mn-lt"/>
                <a:ea typeface="+mn-ea"/>
                <a:cs typeface="+mn-cs"/>
              </a:rPr>
              <a:t>transfats</a:t>
            </a:r>
            <a:r>
              <a:rPr lang="en-US" sz="1200" kern="1200" dirty="0" smtClean="0">
                <a:solidFill>
                  <a:schemeClr val="tx1"/>
                </a:solidFill>
                <a:effectLst/>
                <a:latin typeface="+mn-lt"/>
                <a:ea typeface="+mn-ea"/>
                <a:cs typeface="+mn-cs"/>
              </a:rPr>
              <a:t>. For a 2,000-calorie diet, that allows 15g of saturated fat and 2 g of </a:t>
            </a:r>
            <a:r>
              <a:rPr lang="en-US" sz="1200" kern="1200" dirty="0" err="1" smtClean="0">
                <a:solidFill>
                  <a:schemeClr val="tx1"/>
                </a:solidFill>
                <a:effectLst/>
                <a:latin typeface="+mn-lt"/>
                <a:ea typeface="+mn-ea"/>
                <a:cs typeface="+mn-cs"/>
              </a:rPr>
              <a:t>transfats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bottom line, total fat intake should be limited to less than 20-35 percent of your total daily calories from fat, or 44-78 grams of total fat for a 2,000-calorie </a:t>
            </a:r>
            <a:r>
              <a:rPr lang="en-US" sz="1200" kern="1200" dirty="0" smtClean="0">
                <a:solidFill>
                  <a:schemeClr val="tx1"/>
                </a:solidFill>
                <a:effectLst/>
                <a:latin typeface="+mn-lt"/>
                <a:ea typeface="+mn-ea"/>
                <a:cs typeface="+mn-cs"/>
              </a:rPr>
              <a:t>diet.</a:t>
            </a:r>
            <a:endParaRPr lang="en-US" sz="1200" kern="1200" dirty="0" smtClean="0">
              <a:solidFill>
                <a:schemeClr val="tx1"/>
              </a:solidFill>
              <a:effectLst/>
              <a:latin typeface="+mn-lt"/>
              <a:ea typeface="+mn-ea"/>
              <a:cs typeface="+mn-cs"/>
            </a:endParaRPr>
          </a:p>
          <a:p>
            <a:pPr defTabSz="914081">
              <a:defRPr/>
            </a:pPr>
            <a:endParaRPr lang="en-US" baseline="0" dirty="0" smtClean="0"/>
          </a:p>
          <a:p>
            <a:r>
              <a:rPr lang="en-US" sz="1200" b="1" kern="1200" dirty="0" smtClean="0">
                <a:solidFill>
                  <a:schemeClr val="tx1"/>
                </a:solidFill>
                <a:effectLst/>
                <a:latin typeface="+mn-lt"/>
                <a:ea typeface="+mn-ea"/>
                <a:cs typeface="+mn-cs"/>
              </a:rPr>
              <a:t>Limit</a:t>
            </a:r>
            <a:r>
              <a:rPr lang="en-US" sz="1200" b="1" kern="1200" baseline="0" dirty="0" smtClean="0">
                <a:solidFill>
                  <a:schemeClr val="tx1"/>
                </a:solidFill>
                <a:effectLst/>
                <a:latin typeface="+mn-lt"/>
                <a:ea typeface="+mn-ea"/>
                <a:cs typeface="+mn-cs"/>
              </a:rPr>
              <a:t> your sodium intake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excess intake of sodium, or table salt, can lead to high blood pressure and an increased risk of heart disease, stroke, congestive heart failure and kidney </a:t>
            </a:r>
            <a:r>
              <a:rPr lang="en-US" sz="1200" kern="1200" dirty="0" smtClean="0">
                <a:solidFill>
                  <a:schemeClr val="tx1"/>
                </a:solidFill>
                <a:effectLst/>
                <a:latin typeface="+mn-lt"/>
                <a:ea typeface="+mn-ea"/>
                <a:cs typeface="+mn-cs"/>
              </a:rPr>
              <a:t>disease. While </a:t>
            </a:r>
            <a:r>
              <a:rPr lang="en-US" sz="1200" kern="1200" dirty="0" smtClean="0">
                <a:solidFill>
                  <a:schemeClr val="tx1"/>
                </a:solidFill>
                <a:effectLst/>
                <a:latin typeface="+mn-lt"/>
                <a:ea typeface="+mn-ea"/>
                <a:cs typeface="+mn-cs"/>
              </a:rPr>
              <a:t>sodium is naturally found in some foods, the majority of sodium intake comes from processed foods, restaurant foods and the salt we personally add at the table or while cooking.</a:t>
            </a:r>
          </a:p>
          <a:p>
            <a:r>
              <a:rPr lang="en-US" sz="1200" kern="1200" dirty="0" smtClean="0">
                <a:solidFill>
                  <a:schemeClr val="tx1"/>
                </a:solidFill>
                <a:effectLst/>
                <a:latin typeface="+mn-lt"/>
                <a:ea typeface="+mn-ea"/>
                <a:cs typeface="+mn-cs"/>
              </a:rPr>
              <a:t>The average American consumes 3,436 mg of sodium </a:t>
            </a:r>
            <a:r>
              <a:rPr lang="en-US" sz="1200" kern="1200" dirty="0" smtClean="0">
                <a:solidFill>
                  <a:schemeClr val="tx1"/>
                </a:solidFill>
                <a:effectLst/>
                <a:latin typeface="+mn-lt"/>
                <a:ea typeface="+mn-ea"/>
                <a:cs typeface="+mn-cs"/>
              </a:rPr>
              <a:t>daily. </a:t>
            </a:r>
            <a:r>
              <a:rPr lang="en-US" sz="1200" kern="1200" dirty="0" smtClean="0">
                <a:solidFill>
                  <a:schemeClr val="tx1"/>
                </a:solidFill>
                <a:effectLst/>
                <a:latin typeface="+mn-lt"/>
                <a:ea typeface="+mn-ea"/>
                <a:cs typeface="+mn-cs"/>
              </a:rPr>
              <a:t>It is recommended that everyone, including children, should limit their intake of sodium to less than 2,300 milligrams per day (about 1 teaspoon of salt). For adults age 51 and older, African Americans of any age and those with hypertension, diabetes or chronic kidney disease, salt intake should be limited to less than 1,500 milligrams per day (about 2/3 of a teaspoon of salt</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reduce daily sodium </a:t>
            </a:r>
            <a:r>
              <a:rPr lang="en-US" sz="1200" kern="1200" dirty="0" smtClean="0">
                <a:solidFill>
                  <a:schemeClr val="tx1"/>
                </a:solidFill>
                <a:effectLst/>
                <a:latin typeface="+mn-lt"/>
                <a:ea typeface="+mn-ea"/>
                <a:cs typeface="+mn-cs"/>
              </a:rPr>
              <a:t>intake: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Keep the salt shaker off of the dinner table.</a:t>
            </a:r>
          </a:p>
          <a:p>
            <a:r>
              <a:rPr lang="en-US" sz="1200" kern="1200" dirty="0" smtClean="0">
                <a:solidFill>
                  <a:schemeClr val="tx1"/>
                </a:solidFill>
                <a:effectLst/>
                <a:latin typeface="+mn-lt"/>
                <a:ea typeface="+mn-ea"/>
                <a:cs typeface="+mn-cs"/>
              </a:rPr>
              <a:t>• Choose foods that have “low sodium,” “reduced sodium” or “sodium free” labels.</a:t>
            </a:r>
          </a:p>
          <a:p>
            <a:r>
              <a:rPr lang="en-US" sz="1200" kern="1200" dirty="0" smtClean="0">
                <a:solidFill>
                  <a:schemeClr val="tx1"/>
                </a:solidFill>
                <a:effectLst/>
                <a:latin typeface="+mn-lt"/>
                <a:ea typeface="+mn-ea"/>
                <a:cs typeface="+mn-cs"/>
              </a:rPr>
              <a:t>• When eating out, ask for low-sodium dishes or ask for no salt to be added.</a:t>
            </a:r>
          </a:p>
          <a:p>
            <a:r>
              <a:rPr lang="en-US" sz="1200" kern="1200" dirty="0" smtClean="0">
                <a:solidFill>
                  <a:schemeClr val="tx1"/>
                </a:solidFill>
                <a:effectLst/>
                <a:latin typeface="+mn-lt"/>
                <a:ea typeface="+mn-ea"/>
                <a:cs typeface="+mn-cs"/>
              </a:rPr>
              <a:t>• Enjoy home-cooked meals so you can control the amount of salt.</a:t>
            </a:r>
          </a:p>
          <a:p>
            <a:r>
              <a:rPr lang="en-US" sz="1200" kern="1200" dirty="0" smtClean="0">
                <a:solidFill>
                  <a:schemeClr val="tx1"/>
                </a:solidFill>
                <a:effectLst/>
                <a:latin typeface="+mn-lt"/>
                <a:ea typeface="+mn-ea"/>
                <a:cs typeface="+mn-cs"/>
              </a:rPr>
              <a:t>• When cooking, replace salt with other heart-healthy herbs and spices such as cinnamon, cumin, turmeric, cayenne,</a:t>
            </a:r>
          </a:p>
          <a:p>
            <a:r>
              <a:rPr lang="en-US" sz="1200" kern="1200" dirty="0" smtClean="0">
                <a:solidFill>
                  <a:schemeClr val="tx1"/>
                </a:solidFill>
                <a:effectLst/>
                <a:latin typeface="+mn-lt"/>
                <a:ea typeface="+mn-ea"/>
                <a:cs typeface="+mn-cs"/>
              </a:rPr>
              <a:t>oregano, ginger, thyme and rosemary or add a splash of fresh lemon juice.</a:t>
            </a:r>
          </a:p>
          <a:p>
            <a:r>
              <a:rPr lang="en-US" sz="1200" kern="1200" dirty="0" smtClean="0">
                <a:solidFill>
                  <a:schemeClr val="tx1"/>
                </a:solidFill>
                <a:effectLst/>
                <a:latin typeface="+mn-lt"/>
                <a:ea typeface="+mn-ea"/>
                <a:cs typeface="+mn-cs"/>
              </a:rPr>
              <a:t>• Pay attention to condiments like soy sauce, ketchup and seasoning packets that can have excess sodium.</a:t>
            </a:r>
          </a:p>
          <a:p>
            <a:pPr defTabSz="914081">
              <a:defRPr/>
            </a:pPr>
            <a:endParaRPr lang="en-US" dirty="0" smtClean="0"/>
          </a:p>
          <a:p>
            <a:r>
              <a:rPr lang="en-US" sz="1200" b="1" kern="1200" dirty="0" smtClean="0">
                <a:solidFill>
                  <a:schemeClr val="tx1"/>
                </a:solidFill>
                <a:effectLst/>
                <a:latin typeface="+mn-lt"/>
                <a:ea typeface="+mn-ea"/>
                <a:cs typeface="+mn-cs"/>
              </a:rPr>
              <a:t>Choose the right carbs.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diet trends warn you to stay away from carbohydrates because they will cause you to gain weight. But the body needs carbohydrates to properly function. Carbohydrates provide energy, protect against disease and can actually help control weight. The trick is choosing healthy carbohydrates. The 2010 Dietary Guidelines for Americans advise that 45 to 65 percent of total daily calories should come from carbohydrates. This is between 900 and 1,300 calories a day if you eat a 2,000-calorie diet. There are three main types of carbohydrates: sugars, starches and </a:t>
            </a:r>
            <a:r>
              <a:rPr lang="en-US" sz="1200" kern="1200" dirty="0" smtClean="0">
                <a:solidFill>
                  <a:schemeClr val="tx1"/>
                </a:solidFill>
                <a:effectLst/>
                <a:latin typeface="+mn-lt"/>
                <a:ea typeface="+mn-ea"/>
                <a:cs typeface="+mn-cs"/>
              </a:rPr>
              <a:t>fibers. </a:t>
            </a:r>
            <a:r>
              <a:rPr lang="en-US" sz="1200" kern="1200" dirty="0" smtClean="0">
                <a:solidFill>
                  <a:schemeClr val="tx1"/>
                </a:solidFill>
                <a:effectLst/>
                <a:latin typeface="+mn-lt"/>
                <a:ea typeface="+mn-ea"/>
                <a:cs typeface="+mn-cs"/>
              </a:rPr>
              <a:t>For the best carbohydrates, aim for fiber-rich fruits and vegetables, whole grains, low-fat dairy products, beans and legumes that are usually high in vitamins, nutrients and fiber. These types of carbohydrates are filling and slow to digest, which helps keep the digestive system running </a:t>
            </a:r>
            <a:r>
              <a:rPr lang="en-US" sz="1200" kern="1200" dirty="0" smtClean="0">
                <a:solidFill>
                  <a:schemeClr val="tx1"/>
                </a:solidFill>
                <a:effectLst/>
                <a:latin typeface="+mn-lt"/>
                <a:ea typeface="+mn-ea"/>
                <a:cs typeface="+mn-cs"/>
              </a:rPr>
              <a:t>smoothly. </a:t>
            </a:r>
            <a:r>
              <a:rPr lang="en-US" sz="1200" kern="1200" dirty="0" smtClean="0">
                <a:solidFill>
                  <a:schemeClr val="tx1"/>
                </a:solidFill>
                <a:effectLst/>
                <a:latin typeface="+mn-lt"/>
                <a:ea typeface="+mn-ea"/>
                <a:cs typeface="+mn-cs"/>
              </a:rPr>
              <a:t>Limit added sugars and refined grains, including candy, sweets and sugary drinks. These are packed with calories and little nutrition.</a:t>
            </a:r>
          </a:p>
          <a:p>
            <a:pPr defTabSz="914081">
              <a:defRPr/>
            </a:pPr>
            <a:endParaRPr lang="en-US" dirty="0" smtClean="0"/>
          </a:p>
          <a:p>
            <a:pPr defTabSz="914081">
              <a:defRP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F97B18C-B5ED-4B6B-9105-9A7ED55522D7}" type="slidenum">
              <a:rPr lang="en-US" smtClean="0"/>
              <a:pPr/>
              <a:t>4</a:t>
            </a:fld>
            <a:endParaRPr lang="en-US"/>
          </a:p>
        </p:txBody>
      </p:sp>
    </p:spTree>
    <p:extLst>
      <p:ext uri="{BB962C8B-B14F-4D97-AF65-F5344CB8AC3E}">
        <p14:creationId xmlns:p14="http://schemas.microsoft.com/office/powerpoint/2010/main" val="74811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684213"/>
            <a:ext cx="3633788" cy="2725737"/>
          </a:xfrm>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Consume less sugar.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Added sugars are often hidden ingredients that are dense in calories and have zero nutrients. Typically, added sugars can be found in breads, canned soups, canned vegetables, pasta sauces, instant mashed potatoes, frozen dinners, fast food, ketchup, fruit juices, flavored water and soft drinks. Hidden sugars will be listed on ingredients labels as fructose, corn syrup or corn sweetener, fruit juice concentrate, molasses, brown rice syrup, cane or sugar cane juice, fruit nectar, sucrose, glucose, crystal dextrose or </a:t>
            </a:r>
            <a:r>
              <a:rPr lang="en-US" sz="1200" kern="1200" dirty="0" smtClean="0">
                <a:solidFill>
                  <a:schemeClr val="tx1"/>
                </a:solidFill>
                <a:effectLst/>
                <a:latin typeface="+mn-lt"/>
                <a:ea typeface="+mn-ea"/>
                <a:cs typeface="+mn-cs"/>
              </a:rPr>
              <a:t>maltose. </a:t>
            </a:r>
            <a:r>
              <a:rPr lang="en-US" sz="1200" kern="1200" dirty="0" smtClean="0">
                <a:solidFill>
                  <a:schemeClr val="tx1"/>
                </a:solidFill>
                <a:effectLst/>
                <a:latin typeface="+mn-lt"/>
                <a:ea typeface="+mn-ea"/>
                <a:cs typeface="+mn-cs"/>
              </a:rPr>
              <a:t>Added sugars can lead to tooth decay and adverse health effects such as obesity, lower HDL levels, hypertension, cardiovascular disease and type 2 </a:t>
            </a:r>
            <a:r>
              <a:rPr lang="en-US" sz="1200" kern="1200" dirty="0" smtClean="0">
                <a:solidFill>
                  <a:schemeClr val="tx1"/>
                </a:solidFill>
                <a:effectLst/>
                <a:latin typeface="+mn-lt"/>
                <a:ea typeface="+mn-ea"/>
                <a:cs typeface="+mn-cs"/>
              </a:rPr>
              <a:t>diabetes. </a:t>
            </a:r>
            <a:r>
              <a:rPr lang="en-US" sz="1200" kern="1200" dirty="0" smtClean="0">
                <a:solidFill>
                  <a:schemeClr val="tx1"/>
                </a:solidFill>
                <a:effectLst/>
                <a:latin typeface="+mn-lt"/>
                <a:ea typeface="+mn-ea"/>
                <a:cs typeface="+mn-cs"/>
              </a:rPr>
              <a:t>The American Heart</a:t>
            </a:r>
          </a:p>
          <a:p>
            <a:r>
              <a:rPr lang="en-US" sz="1200" kern="1200" dirty="0" smtClean="0">
                <a:solidFill>
                  <a:schemeClr val="tx1"/>
                </a:solidFill>
                <a:effectLst/>
                <a:latin typeface="+mn-lt"/>
                <a:ea typeface="+mn-ea"/>
                <a:cs typeface="+mn-cs"/>
              </a:rPr>
              <a:t>Association recommends no more than 6 teaspoons of added sugar per day for women and no more than 9 teaspoons per day for men. Keep in mind that 4 grams of sugar equals 1 </a:t>
            </a:r>
            <a:r>
              <a:rPr lang="en-US" sz="1200" kern="1200" dirty="0" smtClean="0">
                <a:solidFill>
                  <a:schemeClr val="tx1"/>
                </a:solidFill>
                <a:effectLst/>
                <a:latin typeface="+mn-lt"/>
                <a:ea typeface="+mn-ea"/>
                <a:cs typeface="+mn-cs"/>
              </a:rPr>
              <a:t>teaspoon. </a:t>
            </a:r>
            <a:r>
              <a:rPr lang="en-US" sz="1200" kern="1200" dirty="0" smtClean="0">
                <a:solidFill>
                  <a:schemeClr val="tx1"/>
                </a:solidFill>
                <a:effectLst/>
                <a:latin typeface="+mn-lt"/>
                <a:ea typeface="+mn-ea"/>
                <a:cs typeface="+mn-cs"/>
              </a:rPr>
              <a:t>To reduce added sugar </a:t>
            </a:r>
            <a:r>
              <a:rPr lang="en-US" sz="1200" kern="1200" dirty="0" smtClean="0">
                <a:solidFill>
                  <a:schemeClr val="tx1"/>
                </a:solidFill>
                <a:effectLst/>
                <a:latin typeface="+mn-lt"/>
                <a:ea typeface="+mn-ea"/>
                <a:cs typeface="+mn-cs"/>
              </a:rPr>
              <a:t>intake: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Eat fresh or frozen fruits and vegetables</a:t>
            </a:r>
          </a:p>
          <a:p>
            <a:r>
              <a:rPr lang="en-US" sz="1200" kern="1200" dirty="0" smtClean="0">
                <a:solidFill>
                  <a:schemeClr val="tx1"/>
                </a:solidFill>
                <a:effectLst/>
                <a:latin typeface="+mn-lt"/>
                <a:ea typeface="+mn-ea"/>
                <a:cs typeface="+mn-cs"/>
              </a:rPr>
              <a:t>• Avoid canned fruits in syrup, particularly heavy syrup</a:t>
            </a:r>
          </a:p>
          <a:p>
            <a:r>
              <a:rPr lang="en-US" sz="1200" kern="1200" dirty="0" smtClean="0">
                <a:solidFill>
                  <a:schemeClr val="tx1"/>
                </a:solidFill>
                <a:effectLst/>
                <a:latin typeface="+mn-lt"/>
                <a:ea typeface="+mn-ea"/>
                <a:cs typeface="+mn-cs"/>
              </a:rPr>
              <a:t>• Choose low-carbohydrate, low-sugar or sugar-free versions of syrup, pasta, bread, ice cream and beverages</a:t>
            </a:r>
          </a:p>
          <a:p>
            <a:r>
              <a:rPr lang="en-US" sz="1200" kern="1200" dirty="0" smtClean="0">
                <a:solidFill>
                  <a:schemeClr val="tx1"/>
                </a:solidFill>
                <a:effectLst/>
                <a:latin typeface="+mn-lt"/>
                <a:ea typeface="+mn-ea"/>
                <a:cs typeface="+mn-cs"/>
              </a:rPr>
              <a:t>• Limit candy, baked goods and other sweet treats</a:t>
            </a:r>
          </a:p>
          <a:p>
            <a:r>
              <a:rPr lang="en-US" sz="1200" kern="1200" dirty="0" smtClean="0">
                <a:solidFill>
                  <a:schemeClr val="tx1"/>
                </a:solidFill>
                <a:effectLst/>
                <a:latin typeface="+mn-lt"/>
                <a:ea typeface="+mn-ea"/>
                <a:cs typeface="+mn-cs"/>
              </a:rPr>
              <a:t>• Opt for water instead of sugary fruit drinks, sodas and sweet teas</a:t>
            </a:r>
          </a:p>
          <a:p>
            <a:r>
              <a:rPr lang="en-US" sz="1200" kern="1200" dirty="0" smtClean="0">
                <a:solidFill>
                  <a:schemeClr val="tx1"/>
                </a:solidFill>
                <a:effectLst/>
                <a:latin typeface="+mn-lt"/>
                <a:ea typeface="+mn-ea"/>
                <a:cs typeface="+mn-cs"/>
              </a:rPr>
              <a:t>• Limit processed foods that are typically high in sugar, fat and sodium</a:t>
            </a:r>
          </a:p>
          <a:p>
            <a:r>
              <a:rPr lang="en-US" sz="1200" kern="1200" dirty="0" smtClean="0">
                <a:solidFill>
                  <a:schemeClr val="tx1"/>
                </a:solidFill>
                <a:effectLst/>
                <a:latin typeface="+mn-lt"/>
                <a:ea typeface="+mn-ea"/>
                <a:cs typeface="+mn-cs"/>
              </a:rPr>
              <a:t>• Enhance foods with spices instead of sugar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Count your calories.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Depending on your body size, metabolism, activity level and age, the number of daily calories (energy) you need to properly function may vary. Based on activity level, the U.S. Department of Agriculture and the U.S. Department of Health and Human </a:t>
            </a:r>
            <a:r>
              <a:rPr lang="en-US" sz="1200" kern="1200" dirty="0" smtClean="0">
                <a:solidFill>
                  <a:schemeClr val="tx1"/>
                </a:solidFill>
                <a:effectLst/>
                <a:latin typeface="+mn-lt"/>
                <a:ea typeface="+mn-ea"/>
                <a:cs typeface="+mn-cs"/>
              </a:rPr>
              <a:t>Services </a:t>
            </a:r>
            <a:r>
              <a:rPr lang="en-US" sz="1200" kern="1200" dirty="0" smtClean="0">
                <a:solidFill>
                  <a:schemeClr val="tx1"/>
                </a:solidFill>
                <a:effectLst/>
                <a:latin typeface="+mn-lt"/>
                <a:ea typeface="+mn-ea"/>
                <a:cs typeface="+mn-cs"/>
              </a:rPr>
              <a:t>recommend the following daily caloric intake as defined by age, gender and physical activity level. Always talk with a health care provider before making any major dietary changes.</a:t>
            </a:r>
          </a:p>
          <a:p>
            <a:pPr defTabSz="914081">
              <a:defRPr/>
            </a:pPr>
            <a:endParaRPr lang="en-US" dirty="0" smtClean="0"/>
          </a:p>
          <a:p>
            <a:r>
              <a:rPr lang="en-US" sz="1200" b="1" kern="1200" dirty="0" smtClean="0">
                <a:solidFill>
                  <a:schemeClr val="tx1"/>
                </a:solidFill>
                <a:effectLst/>
                <a:latin typeface="+mn-lt"/>
                <a:ea typeface="+mn-ea"/>
                <a:cs typeface="+mn-cs"/>
              </a:rPr>
              <a:t>Eat smart while eating out.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Eating out is a great opportunity to try new foods, have a night out with friends and family or have a meal prepared for you while you relax. It can be easy to consume foods that are large in portion, calories, rich in bad fat, excess sodium and sugar. To eat smart when eating out: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Order your food baked, broiled or grilled instead of fried • Substitute – instead of French fries, ask for a salad, fruit or vegetable of the day • Choose dishes without gravies or creamy sauces</a:t>
            </a:r>
          </a:p>
          <a:p>
            <a:r>
              <a:rPr lang="en-US" sz="1200" kern="1200" dirty="0" smtClean="0">
                <a:solidFill>
                  <a:schemeClr val="tx1"/>
                </a:solidFill>
                <a:effectLst/>
                <a:latin typeface="+mn-lt"/>
                <a:ea typeface="+mn-ea"/>
                <a:cs typeface="+mn-cs"/>
              </a:rPr>
              <a:t>• Avoid dishes described with words such as creamy, buttery, fried, crispy, smothered, breaded, alfredo, hollandaise, </a:t>
            </a:r>
            <a:r>
              <a:rPr lang="en-US" sz="1200" kern="1200" dirty="0" err="1" smtClean="0">
                <a:solidFill>
                  <a:schemeClr val="tx1"/>
                </a:solidFill>
                <a:effectLst/>
                <a:latin typeface="+mn-lt"/>
                <a:ea typeface="+mn-ea"/>
                <a:cs typeface="+mn-cs"/>
              </a:rPr>
              <a:t>augratin</a:t>
            </a:r>
            <a:r>
              <a:rPr lang="en-US" sz="1200" kern="1200" dirty="0" smtClean="0">
                <a:solidFill>
                  <a:schemeClr val="tx1"/>
                </a:solidFill>
                <a:effectLst/>
                <a:latin typeface="+mn-lt"/>
                <a:ea typeface="+mn-ea"/>
                <a:cs typeface="+mn-cs"/>
              </a:rPr>
              <a:t> and smothered </a:t>
            </a:r>
          </a:p>
          <a:p>
            <a:r>
              <a:rPr lang="en-US" sz="1200" kern="1200" dirty="0" smtClean="0">
                <a:solidFill>
                  <a:schemeClr val="tx1"/>
                </a:solidFill>
                <a:effectLst/>
                <a:latin typeface="+mn-lt"/>
                <a:ea typeface="+mn-ea"/>
                <a:cs typeface="+mn-cs"/>
              </a:rPr>
              <a:t>• Ask for dressings on the side or choose a low-fat option</a:t>
            </a:r>
          </a:p>
          <a:p>
            <a:r>
              <a:rPr lang="en-US" sz="1200" kern="1200" dirty="0" smtClean="0">
                <a:solidFill>
                  <a:schemeClr val="tx1"/>
                </a:solidFill>
                <a:effectLst/>
                <a:latin typeface="+mn-lt"/>
                <a:ea typeface="+mn-ea"/>
                <a:cs typeface="+mn-cs"/>
              </a:rPr>
              <a:t>• Split a meal with a friend – it saves calories and money</a:t>
            </a:r>
          </a:p>
          <a:p>
            <a:r>
              <a:rPr lang="en-US" sz="1200" kern="1200" dirty="0" smtClean="0">
                <a:solidFill>
                  <a:schemeClr val="tx1"/>
                </a:solidFill>
                <a:effectLst/>
                <a:latin typeface="+mn-lt"/>
                <a:ea typeface="+mn-ea"/>
                <a:cs typeface="+mn-cs"/>
              </a:rPr>
              <a:t>• Try fruit for dessert</a:t>
            </a:r>
          </a:p>
          <a:p>
            <a:pPr defTabSz="914081">
              <a:defRPr/>
            </a:pPr>
            <a:endParaRPr lang="en-US" dirty="0" smtClean="0"/>
          </a:p>
          <a:p>
            <a:pPr defTabSz="914081">
              <a:defRP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F97B18C-B5ED-4B6B-9105-9A7ED55522D7}" type="slidenum">
              <a:rPr lang="en-US" smtClean="0"/>
              <a:pPr/>
              <a:t>5</a:t>
            </a:fld>
            <a:endParaRPr lang="en-US"/>
          </a:p>
        </p:txBody>
      </p:sp>
    </p:spTree>
    <p:extLst>
      <p:ext uri="{BB962C8B-B14F-4D97-AF65-F5344CB8AC3E}">
        <p14:creationId xmlns:p14="http://schemas.microsoft.com/office/powerpoint/2010/main" val="37727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684213"/>
            <a:ext cx="3633788" cy="2725737"/>
          </a:xfrm>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To help you examine</a:t>
            </a:r>
            <a:r>
              <a:rPr lang="en-US" sz="1200" b="0" kern="1200" baseline="0" dirty="0" smtClean="0">
                <a:solidFill>
                  <a:schemeClr val="tx1"/>
                </a:solidFill>
                <a:effectLst/>
                <a:latin typeface="+mn-lt"/>
                <a:ea typeface="+mn-ea"/>
                <a:cs typeface="+mn-cs"/>
              </a:rPr>
              <a:t> your eating habits, you may want to consider the USDA My Plate…</a:t>
            </a:r>
          </a:p>
          <a:p>
            <a:endParaRPr lang="en-US" sz="1200" b="0" kern="1200" baseline="0" dirty="0" smtClean="0">
              <a:solidFill>
                <a:schemeClr val="tx1"/>
              </a:solidFill>
              <a:effectLst/>
              <a:latin typeface="+mn-lt"/>
              <a:ea typeface="+mn-ea"/>
              <a:cs typeface="+mn-cs"/>
            </a:endParaRPr>
          </a:p>
          <a:p>
            <a:r>
              <a:rPr lang="en-US" sz="1200" b="1" i="0" kern="1200" dirty="0" err="1" smtClean="0">
                <a:solidFill>
                  <a:schemeClr val="tx1"/>
                </a:solidFill>
                <a:effectLst/>
                <a:latin typeface="+mn-lt"/>
                <a:ea typeface="+mn-ea"/>
                <a:cs typeface="+mn-cs"/>
              </a:rPr>
              <a:t>MyPlate</a:t>
            </a:r>
            <a:r>
              <a:rPr lang="en-US" sz="1200" b="0" i="0" kern="1200" dirty="0" smtClean="0">
                <a:solidFill>
                  <a:schemeClr val="tx1"/>
                </a:solidFill>
                <a:effectLst/>
                <a:latin typeface="+mn-lt"/>
                <a:ea typeface="+mn-ea"/>
                <a:cs typeface="+mn-cs"/>
              </a:rPr>
              <a:t> is the current </a:t>
            </a:r>
            <a:r>
              <a:rPr lang="en-US" sz="1200" b="0" i="0" u="none" strike="noStrike" kern="1200" dirty="0" smtClean="0">
                <a:solidFill>
                  <a:schemeClr val="tx1"/>
                </a:solidFill>
                <a:effectLst/>
                <a:latin typeface="+mn-lt"/>
                <a:ea typeface="+mn-ea"/>
                <a:cs typeface="+mn-cs"/>
              </a:rPr>
              <a:t>nutrition</a:t>
            </a:r>
            <a:r>
              <a:rPr lang="en-US" sz="1200" b="0" i="0" u="none" strike="noStrike" kern="1200" baseline="0" dirty="0" smtClean="0">
                <a:solidFill>
                  <a:schemeClr val="tx1"/>
                </a:solidFill>
                <a:effectLst/>
                <a:latin typeface="+mn-lt"/>
                <a:ea typeface="+mn-ea"/>
                <a:cs typeface="+mn-cs"/>
              </a:rPr>
              <a:t> guide published by the United States Department of Agriculture. This picture highlights the proportion of fruits, vegetables, protein, grains, and dairy that we should consume each day. </a:t>
            </a:r>
            <a:r>
              <a:rPr lang="en-US" sz="1200" b="0" i="0" u="none" strike="noStrike" kern="1200" baseline="0" dirty="0" err="1" smtClean="0">
                <a:solidFill>
                  <a:schemeClr val="tx1"/>
                </a:solidFill>
                <a:effectLst/>
                <a:latin typeface="+mn-lt"/>
                <a:ea typeface="+mn-ea"/>
                <a:cs typeface="+mn-cs"/>
              </a:rPr>
              <a:t>MyPlate</a:t>
            </a:r>
            <a:r>
              <a:rPr lang="en-US" sz="1200" b="0" i="0" u="none" strike="noStrike" kern="1200" baseline="0" dirty="0" smtClean="0">
                <a:solidFill>
                  <a:schemeClr val="tx1"/>
                </a:solidFill>
                <a:effectLst/>
                <a:latin typeface="+mn-lt"/>
                <a:ea typeface="+mn-ea"/>
                <a:cs typeface="+mn-cs"/>
              </a:rPr>
              <a:t> is supplemented with additional recommendations, such as:</a:t>
            </a:r>
            <a:endParaRPr lang="en-US" sz="1200" b="0" kern="1200" baseline="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make half of your plate fruits and vegetables</a:t>
            </a:r>
          </a:p>
          <a:p>
            <a:r>
              <a:rPr lang="en-US" sz="1200" kern="1200" dirty="0" smtClean="0">
                <a:solidFill>
                  <a:schemeClr val="tx1"/>
                </a:solidFill>
                <a:effectLst/>
                <a:latin typeface="+mn-lt"/>
                <a:ea typeface="+mn-ea"/>
                <a:cs typeface="+mn-cs"/>
              </a:rPr>
              <a:t>– make the other half of your plate grains and protein</a:t>
            </a:r>
          </a:p>
          <a:p>
            <a:r>
              <a:rPr lang="en-US" sz="1200" kern="1200" dirty="0" smtClean="0">
                <a:solidFill>
                  <a:schemeClr val="tx1"/>
                </a:solidFill>
                <a:effectLst/>
                <a:latin typeface="+mn-lt"/>
                <a:ea typeface="+mn-ea"/>
                <a:cs typeface="+mn-cs"/>
              </a:rPr>
              <a:t>– make at least half of your grains whole grains</a:t>
            </a:r>
          </a:p>
          <a:p>
            <a:r>
              <a:rPr lang="en-US" sz="1200" kern="1200" dirty="0" smtClean="0">
                <a:solidFill>
                  <a:schemeClr val="tx1"/>
                </a:solidFill>
                <a:effectLst/>
                <a:latin typeface="+mn-lt"/>
                <a:ea typeface="+mn-ea"/>
                <a:cs typeface="+mn-cs"/>
              </a:rPr>
              <a:t>– try lean meats, skinless poultry, fish, beans, eggs and nuts</a:t>
            </a:r>
          </a:p>
          <a:p>
            <a:r>
              <a:rPr lang="en-US" sz="1200" kern="1200" dirty="0" smtClean="0">
                <a:solidFill>
                  <a:schemeClr val="tx1"/>
                </a:solidFill>
                <a:effectLst/>
                <a:latin typeface="+mn-lt"/>
                <a:ea typeface="+mn-ea"/>
                <a:cs typeface="+mn-cs"/>
              </a:rPr>
              <a:t>– choose low-fat or fat-free milk and dairy products</a:t>
            </a:r>
          </a:p>
          <a:p>
            <a:r>
              <a:rPr lang="en-US" sz="1200" kern="1200" dirty="0" smtClean="0">
                <a:solidFill>
                  <a:schemeClr val="tx1"/>
                </a:solidFill>
                <a:effectLst/>
                <a:latin typeface="+mn-lt"/>
                <a:ea typeface="+mn-ea"/>
                <a:cs typeface="+mn-cs"/>
              </a:rPr>
              <a:t>– enjoy limited amounts of fats, cholesterol, sodium and added sugars</a:t>
            </a:r>
          </a:p>
          <a:p>
            <a:pPr defTabSz="914081">
              <a:defRPr/>
            </a:pPr>
            <a:endParaRPr lang="en-US" b="1" i="1" dirty="0" smtClean="0"/>
          </a:p>
          <a:p>
            <a:pPr defTabSz="914081">
              <a:defRPr/>
            </a:pPr>
            <a:r>
              <a:rPr lang="en-US" b="1" i="1" dirty="0" smtClean="0"/>
              <a:t>Optional Activity: Eating Smart and Healthy  (individual and/or group activity/discussion)</a:t>
            </a:r>
          </a:p>
          <a:p>
            <a:r>
              <a:rPr lang="en-US" b="1" i="1" dirty="0"/>
              <a:t>Supplies: Eating Smart and Healthy </a:t>
            </a:r>
            <a:r>
              <a:rPr lang="en-US" b="1" i="1" dirty="0" err="1"/>
              <a:t>MyPlate</a:t>
            </a:r>
            <a:r>
              <a:rPr lang="en-US" b="1" i="1" dirty="0"/>
              <a:t> worksheet; pens/pencils</a:t>
            </a:r>
            <a:endParaRPr lang="en-US" i="1" dirty="0"/>
          </a:p>
          <a:p>
            <a:r>
              <a:rPr lang="en-US" dirty="0"/>
              <a:t>Ask participants to think about the last lunch or dinner they ate.  Using the “Eating Smart and Healthy </a:t>
            </a:r>
            <a:r>
              <a:rPr lang="en-US" dirty="0" err="1"/>
              <a:t>MyPlate</a:t>
            </a:r>
            <a:r>
              <a:rPr lang="en-US" dirty="0"/>
              <a:t>” worksheet, ask participants to write down each food and drink item in the proper </a:t>
            </a:r>
            <a:r>
              <a:rPr lang="en-US" dirty="0" err="1"/>
              <a:t>MyPlate</a:t>
            </a:r>
            <a:r>
              <a:rPr lang="en-US" dirty="0"/>
              <a:t> quadrant.  Then ask the group whether or not their plate represented all of the food groups?  Ask if half their lunch or dinner was fruits and vegetables?  Ask if at least half of their grains were whole grains? Ask if their protein was lean or low-fat and whether or not their dairy was fat-free or low-fat?  </a:t>
            </a:r>
            <a:endParaRPr lang="en-US" dirty="0" smtClean="0"/>
          </a:p>
          <a:p>
            <a:endParaRPr lang="en-US" dirty="0" smtClean="0"/>
          </a:p>
          <a:p>
            <a:r>
              <a:rPr lang="en-US" dirty="0" smtClean="0"/>
              <a:t>Recommend </a:t>
            </a:r>
            <a:r>
              <a:rPr lang="en-US" dirty="0"/>
              <a:t>participants to further track their foods and nutrition the USDA </a:t>
            </a:r>
            <a:r>
              <a:rPr lang="en-US" dirty="0" err="1"/>
              <a:t>SuperTracker</a:t>
            </a:r>
            <a:r>
              <a:rPr lang="en-US" dirty="0"/>
              <a:t> at https://www.supertracker.usda.gov/.  The </a:t>
            </a:r>
            <a:r>
              <a:rPr lang="en-US" dirty="0" err="1"/>
              <a:t>SuperTracker</a:t>
            </a:r>
            <a:r>
              <a:rPr lang="en-US" dirty="0"/>
              <a:t> website also provides tips and support to help people make healthier choices, including physical activity</a:t>
            </a:r>
            <a:r>
              <a:rPr lang="en-US"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F97B18C-B5ED-4B6B-9105-9A7ED55522D7}" type="slidenum">
              <a:rPr lang="en-US" smtClean="0"/>
              <a:pPr/>
              <a:t>6</a:t>
            </a:fld>
            <a:endParaRPr lang="en-US"/>
          </a:p>
        </p:txBody>
      </p:sp>
    </p:spTree>
    <p:extLst>
      <p:ext uri="{BB962C8B-B14F-4D97-AF65-F5344CB8AC3E}">
        <p14:creationId xmlns:p14="http://schemas.microsoft.com/office/powerpoint/2010/main" val="197490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Aging in an inevitable and unavoidable process.  It is a process that brings on many changes as a person progresses from childhood to adulthood.  The way in which you take care of yourself through the years both physically and mentally will impact the ways in which you enter your later years.  Life does not diminish with aging.  In fact, the acceptance of aging can be something that is positive, joyful, and exciting.  With aging comes new experiences, knowledge, wisdom and a greater ability to engineer a positive approach to the aging process.</a:t>
            </a:r>
            <a:r>
              <a:rPr lang="en-US" baseline="0" dirty="0" smtClean="0"/>
              <a:t> </a:t>
            </a:r>
            <a:r>
              <a:rPr lang="en-US" dirty="0" smtClean="0"/>
              <a:t>I hope today that the </a:t>
            </a:r>
            <a:r>
              <a:rPr lang="en-US" i="1" dirty="0" smtClean="0"/>
              <a:t>Keys to Embracing Aging </a:t>
            </a:r>
            <a:r>
              <a:rPr lang="en-US" dirty="0" smtClean="0"/>
              <a:t>program highlighted</a:t>
            </a:r>
            <a:r>
              <a:rPr lang="en-US" baseline="0" dirty="0" smtClean="0"/>
              <a:t> ways you can eat smarter, and gave you some helpful tips for doing so!</a:t>
            </a:r>
            <a:endParaRPr lang="en-US" dirty="0" smtClean="0"/>
          </a:p>
        </p:txBody>
      </p:sp>
    </p:spTree>
    <p:extLst>
      <p:ext uri="{BB962C8B-B14F-4D97-AF65-F5344CB8AC3E}">
        <p14:creationId xmlns:p14="http://schemas.microsoft.com/office/powerpoint/2010/main" val="200653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07" y="5994363"/>
            <a:ext cx="1323833" cy="743803"/>
          </a:xfrm>
          <a:prstGeom prst="rect">
            <a:avLst/>
          </a:prstGeom>
          <a:solidFill>
            <a:schemeClr val="bg1"/>
          </a:solidFill>
          <a:ln>
            <a:solidFill>
              <a:schemeClr val="bg1"/>
            </a:solidFill>
          </a:ln>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278" y="368638"/>
            <a:ext cx="4964325" cy="4790939"/>
          </a:xfrm>
          <a:prstGeom prst="rect">
            <a:avLst/>
          </a:prstGeom>
        </p:spPr>
      </p:pic>
      <p:grpSp>
        <p:nvGrpSpPr>
          <p:cNvPr id="5" name="Group 4"/>
          <p:cNvGrpSpPr/>
          <p:nvPr/>
        </p:nvGrpSpPr>
        <p:grpSpPr>
          <a:xfrm>
            <a:off x="2089278" y="5806299"/>
            <a:ext cx="4608394" cy="931867"/>
            <a:chOff x="381002" y="4495800"/>
            <a:chExt cx="8382000" cy="1676400"/>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770" y="4712704"/>
              <a:ext cx="2209800" cy="14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741" y="4495800"/>
              <a:ext cx="2378261" cy="156861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2" y="4741553"/>
              <a:ext cx="2507001" cy="1322859"/>
            </a:xfrm>
            <a:prstGeom prst="rect">
              <a:avLst/>
            </a:prstGeom>
          </p:spPr>
        </p:pic>
      </p:grpSp>
      <p:sp>
        <p:nvSpPr>
          <p:cNvPr id="2" name="TextBox 1"/>
          <p:cNvSpPr txBox="1"/>
          <p:nvPr/>
        </p:nvSpPr>
        <p:spPr>
          <a:xfrm>
            <a:off x="1245736" y="4724932"/>
            <a:ext cx="6474346" cy="707886"/>
          </a:xfrm>
          <a:prstGeom prst="rect">
            <a:avLst/>
          </a:prstGeom>
          <a:noFill/>
        </p:spPr>
        <p:txBody>
          <a:bodyPr wrap="square" rtlCol="0">
            <a:spAutoFit/>
          </a:bodyPr>
          <a:lstStyle/>
          <a:p>
            <a:pPr algn="ctr"/>
            <a:r>
              <a:rPr lang="en-US" sz="4000" dirty="0" smtClean="0">
                <a:latin typeface="Berlin Sans FB" panose="020E0602020502020306" pitchFamily="34" charset="0"/>
              </a:rPr>
              <a:t>Eating Smart</a:t>
            </a:r>
            <a:endParaRPr lang="en-US" sz="4000" dirty="0">
              <a:latin typeface="Berlin Sans FB" panose="020E0602020502020306" pitchFamily="34" charset="0"/>
            </a:endParaRPr>
          </a:p>
        </p:txBody>
      </p:sp>
    </p:spTree>
    <p:extLst>
      <p:ext uri="{BB962C8B-B14F-4D97-AF65-F5344CB8AC3E}">
        <p14:creationId xmlns:p14="http://schemas.microsoft.com/office/powerpoint/2010/main" val="217451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6431"/>
            <a:ext cx="8229600" cy="1100666"/>
          </a:xfrm>
        </p:spPr>
        <p:txBody>
          <a:bodyPr/>
          <a:lstStyle/>
          <a:p>
            <a:pPr marL="0" indent="0" algn="ctr">
              <a:buNone/>
            </a:pPr>
            <a:r>
              <a:rPr lang="en-US" dirty="0"/>
              <a:t>Establishing healthy lifestyle behaviors throughout your life influences optimal aging</a:t>
            </a:r>
          </a:p>
        </p:txBody>
      </p:sp>
      <p:sp>
        <p:nvSpPr>
          <p:cNvPr id="4" name="Rectangle 3"/>
          <p:cNvSpPr/>
          <p:nvPr/>
        </p:nvSpPr>
        <p:spPr>
          <a:xfrm>
            <a:off x="4572000" y="2531169"/>
            <a:ext cx="4067032" cy="3416320"/>
          </a:xfrm>
          <a:prstGeom prst="rect">
            <a:avLst/>
          </a:prstGeom>
        </p:spPr>
        <p:txBody>
          <a:bodyPr wrap="square">
            <a:spAutoFit/>
          </a:bodyPr>
          <a:lstStyle/>
          <a:p>
            <a:pPr>
              <a:lnSpc>
                <a:spcPct val="150000"/>
              </a:lnSpc>
              <a:buFont typeface="Calibri" pitchFamily="34" charset="0"/>
              <a:buChar char="-"/>
            </a:pPr>
            <a:r>
              <a:rPr lang="en-US" sz="2400" dirty="0" smtClean="0"/>
              <a:t>Practice Being Safe</a:t>
            </a:r>
            <a:endParaRPr lang="en-US" sz="2400" dirty="0"/>
          </a:p>
          <a:p>
            <a:pPr>
              <a:lnSpc>
                <a:spcPct val="150000"/>
              </a:lnSpc>
              <a:buFont typeface="Calibri" pitchFamily="34" charset="0"/>
              <a:buChar char="-"/>
            </a:pPr>
            <a:r>
              <a:rPr lang="en-US" sz="2400" dirty="0"/>
              <a:t>Know Your Health Numbers</a:t>
            </a:r>
          </a:p>
          <a:p>
            <a:pPr>
              <a:lnSpc>
                <a:spcPct val="150000"/>
              </a:lnSpc>
              <a:buFont typeface="Calibri" pitchFamily="34" charset="0"/>
              <a:buChar char="-"/>
            </a:pPr>
            <a:r>
              <a:rPr lang="en-US" sz="2400" dirty="0"/>
              <a:t>Stress Management</a:t>
            </a:r>
          </a:p>
          <a:p>
            <a:pPr>
              <a:lnSpc>
                <a:spcPct val="150000"/>
              </a:lnSpc>
              <a:buFont typeface="Calibri" pitchFamily="34" charset="0"/>
              <a:buChar char="-"/>
            </a:pPr>
            <a:r>
              <a:rPr lang="en-US" sz="2400" dirty="0"/>
              <a:t>Financial Affairs</a:t>
            </a:r>
          </a:p>
          <a:p>
            <a:pPr>
              <a:lnSpc>
                <a:spcPct val="150000"/>
              </a:lnSpc>
              <a:buFont typeface="Calibri" pitchFamily="34" charset="0"/>
              <a:buChar char="-"/>
            </a:pPr>
            <a:r>
              <a:rPr lang="en-US" sz="2400" dirty="0"/>
              <a:t>Sleep</a:t>
            </a:r>
          </a:p>
          <a:p>
            <a:pPr>
              <a:lnSpc>
                <a:spcPct val="150000"/>
              </a:lnSpc>
              <a:buFont typeface="Calibri" pitchFamily="34" charset="0"/>
              <a:buChar char="-"/>
            </a:pPr>
            <a:r>
              <a:rPr lang="en-US" sz="2400" dirty="0"/>
              <a:t>Taking Time for You</a:t>
            </a:r>
          </a:p>
        </p:txBody>
      </p:sp>
      <p:sp>
        <p:nvSpPr>
          <p:cNvPr id="5" name="Rectangle 4"/>
          <p:cNvSpPr/>
          <p:nvPr/>
        </p:nvSpPr>
        <p:spPr>
          <a:xfrm>
            <a:off x="457200" y="2551837"/>
            <a:ext cx="4572000" cy="3416320"/>
          </a:xfrm>
          <a:prstGeom prst="rect">
            <a:avLst/>
          </a:prstGeom>
        </p:spPr>
        <p:txBody>
          <a:bodyPr>
            <a:spAutoFit/>
          </a:bodyPr>
          <a:lstStyle/>
          <a:p>
            <a:pPr>
              <a:lnSpc>
                <a:spcPct val="150000"/>
              </a:lnSpc>
              <a:buFont typeface="Calibri" pitchFamily="34" charset="0"/>
              <a:buChar char="-"/>
            </a:pPr>
            <a:r>
              <a:rPr lang="en-US" sz="2400" dirty="0"/>
              <a:t>Positive Attitude</a:t>
            </a:r>
          </a:p>
          <a:p>
            <a:pPr>
              <a:lnSpc>
                <a:spcPct val="150000"/>
              </a:lnSpc>
              <a:buFont typeface="Calibri" pitchFamily="34" charset="0"/>
              <a:buChar char="-"/>
            </a:pPr>
            <a:r>
              <a:rPr lang="en-US" sz="2400" dirty="0">
                <a:solidFill>
                  <a:srgbClr val="7030A0"/>
                </a:solidFill>
              </a:rPr>
              <a:t>Eating </a:t>
            </a:r>
            <a:r>
              <a:rPr lang="en-US" sz="2400" dirty="0" smtClean="0">
                <a:solidFill>
                  <a:srgbClr val="7030A0"/>
                </a:solidFill>
              </a:rPr>
              <a:t>Smart</a:t>
            </a:r>
          </a:p>
          <a:p>
            <a:pPr>
              <a:lnSpc>
                <a:spcPct val="150000"/>
              </a:lnSpc>
              <a:buFont typeface="Calibri" pitchFamily="34" charset="0"/>
              <a:buChar char="-"/>
            </a:pPr>
            <a:r>
              <a:rPr lang="en-US" sz="2400" dirty="0" smtClean="0"/>
              <a:t>Physical </a:t>
            </a:r>
            <a:r>
              <a:rPr lang="en-US" sz="2400" dirty="0"/>
              <a:t>Activity </a:t>
            </a:r>
          </a:p>
          <a:p>
            <a:pPr>
              <a:lnSpc>
                <a:spcPct val="150000"/>
              </a:lnSpc>
              <a:buFont typeface="Calibri" pitchFamily="34" charset="0"/>
              <a:buChar char="-"/>
            </a:pPr>
            <a:r>
              <a:rPr lang="en-US" sz="2400" dirty="0"/>
              <a:t>Brain Activity</a:t>
            </a:r>
          </a:p>
          <a:p>
            <a:pPr>
              <a:lnSpc>
                <a:spcPct val="150000"/>
              </a:lnSpc>
              <a:buFont typeface="Calibri" pitchFamily="34" charset="0"/>
              <a:buChar char="-"/>
            </a:pPr>
            <a:r>
              <a:rPr lang="en-US" sz="2400" dirty="0"/>
              <a:t>Social Activity</a:t>
            </a:r>
          </a:p>
          <a:p>
            <a:pPr>
              <a:lnSpc>
                <a:spcPct val="150000"/>
              </a:lnSpc>
              <a:buFont typeface="Calibri" pitchFamily="34" charset="0"/>
              <a:buChar char="-"/>
            </a:pPr>
            <a:r>
              <a:rPr lang="en-US" sz="2400" dirty="0" smtClean="0"/>
              <a:t>Tuning Into </a:t>
            </a:r>
            <a:r>
              <a:rPr lang="en-US" sz="2400" dirty="0"/>
              <a:t>the Times</a:t>
            </a:r>
          </a:p>
        </p:txBody>
      </p:sp>
    </p:spTree>
    <p:extLst>
      <p:ext uri="{BB962C8B-B14F-4D97-AF65-F5344CB8AC3E}">
        <p14:creationId xmlns:p14="http://schemas.microsoft.com/office/powerpoint/2010/main" val="141505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900" y="0"/>
            <a:ext cx="5118100" cy="924560"/>
          </a:xfrm>
        </p:spPr>
        <p:txBody>
          <a:bodyPr/>
          <a:lstStyle/>
          <a:p>
            <a:r>
              <a:rPr lang="en-US" dirty="0"/>
              <a:t>Tips for Eating Healthy</a:t>
            </a:r>
            <a:br>
              <a:rPr lang="en-US" dirty="0"/>
            </a:br>
            <a:endParaRPr lang="en-US" dirty="0"/>
          </a:p>
        </p:txBody>
      </p:sp>
      <p:sp>
        <p:nvSpPr>
          <p:cNvPr id="3" name="Content Placeholder 2"/>
          <p:cNvSpPr>
            <a:spLocks noGrp="1"/>
          </p:cNvSpPr>
          <p:nvPr>
            <p:ph idx="1"/>
          </p:nvPr>
        </p:nvSpPr>
        <p:spPr>
          <a:xfrm>
            <a:off x="533399" y="2362200"/>
            <a:ext cx="4551557" cy="3505200"/>
          </a:xfrm>
        </p:spPr>
        <p:txBody>
          <a:bodyPr>
            <a:normAutofit/>
          </a:bodyPr>
          <a:lstStyle/>
          <a:p>
            <a:r>
              <a:rPr lang="en-US" dirty="0" smtClean="0"/>
              <a:t>Examine your relationship with food</a:t>
            </a:r>
          </a:p>
          <a:p>
            <a:r>
              <a:rPr lang="en-US" dirty="0" smtClean="0"/>
              <a:t>Control your portions</a:t>
            </a:r>
          </a:p>
          <a:p>
            <a:r>
              <a:rPr lang="en-US" dirty="0" smtClean="0"/>
              <a:t>Eat breakfast</a:t>
            </a:r>
          </a:p>
          <a:p>
            <a:r>
              <a:rPr lang="en-US" dirty="0"/>
              <a:t>Eat a variety of </a:t>
            </a:r>
            <a:r>
              <a:rPr lang="en-US" dirty="0" smtClean="0"/>
              <a:t>foods</a:t>
            </a:r>
          </a:p>
          <a:p>
            <a:endParaRPr lang="en-US" dirty="0" smtClean="0"/>
          </a:p>
        </p:txBody>
      </p:sp>
      <p:pic>
        <p:nvPicPr>
          <p:cNvPr id="6" name="Picture 2" descr="http://thespiritscience.net/wp-content/uploads/2015/06/raw-fruits-and-vegeta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545" y="1980595"/>
            <a:ext cx="3898037" cy="38868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74559" y="5667345"/>
            <a:ext cx="2506007" cy="400110"/>
          </a:xfrm>
          <a:prstGeom prst="rect">
            <a:avLst/>
          </a:prstGeom>
          <a:noFill/>
        </p:spPr>
        <p:txBody>
          <a:bodyPr wrap="square" rtlCol="0">
            <a:spAutoFit/>
          </a:bodyPr>
          <a:lstStyle/>
          <a:p>
            <a:pPr algn="ctr"/>
            <a:r>
              <a:rPr lang="en-US" sz="2000" dirty="0" smtClean="0">
                <a:solidFill>
                  <a:srgbClr val="7030A0"/>
                </a:solidFill>
              </a:rPr>
              <a:t>EAT THE RAINBOW!</a:t>
            </a:r>
            <a:endParaRPr lang="en-US" sz="2000" dirty="0">
              <a:solidFill>
                <a:srgbClr val="7030A0"/>
              </a:solidFill>
            </a:endParaRPr>
          </a:p>
        </p:txBody>
      </p:sp>
    </p:spTree>
    <p:extLst>
      <p:ext uri="{BB962C8B-B14F-4D97-AF65-F5344CB8AC3E}">
        <p14:creationId xmlns:p14="http://schemas.microsoft.com/office/powerpoint/2010/main" val="3251077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4724400" cy="3733800"/>
          </a:xfrm>
        </p:spPr>
        <p:txBody>
          <a:bodyPr>
            <a:normAutofit/>
          </a:bodyPr>
          <a:lstStyle/>
          <a:p>
            <a:r>
              <a:rPr lang="en-US" dirty="0" smtClean="0"/>
              <a:t>Drink more water</a:t>
            </a:r>
          </a:p>
          <a:p>
            <a:r>
              <a:rPr lang="en-US" dirty="0" smtClean="0"/>
              <a:t>Eat healthy fats</a:t>
            </a:r>
          </a:p>
          <a:p>
            <a:r>
              <a:rPr lang="en-US" dirty="0" smtClean="0"/>
              <a:t>Limit your sodium intake</a:t>
            </a:r>
          </a:p>
          <a:p>
            <a:r>
              <a:rPr lang="en-US" dirty="0" smtClean="0"/>
              <a:t>Choose the right carbs</a:t>
            </a:r>
          </a:p>
        </p:txBody>
      </p:sp>
      <p:pic>
        <p:nvPicPr>
          <p:cNvPr id="1026" name="Picture 2" descr="C:\Users\Amy Hozier\Desktop\Eating Smart and Healthy\47468973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599" y="2362200"/>
            <a:ext cx="3426873" cy="26876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025900" y="-4886"/>
            <a:ext cx="5118100" cy="924560"/>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r>
              <a:rPr lang="en-US" dirty="0" smtClean="0"/>
              <a:t>Tips for Eating Healthy</a:t>
            </a:r>
            <a:br>
              <a:rPr lang="en-US" dirty="0" smtClean="0"/>
            </a:br>
            <a:endParaRPr lang="en-US" dirty="0"/>
          </a:p>
        </p:txBody>
      </p:sp>
    </p:spTree>
    <p:extLst>
      <p:ext uri="{BB962C8B-B14F-4D97-AF65-F5344CB8AC3E}">
        <p14:creationId xmlns:p14="http://schemas.microsoft.com/office/powerpoint/2010/main" val="90738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987" y="1397000"/>
            <a:ext cx="5108645" cy="1828800"/>
          </a:xfrm>
        </p:spPr>
        <p:txBody>
          <a:bodyPr>
            <a:normAutofit/>
          </a:bodyPr>
          <a:lstStyle/>
          <a:p>
            <a:r>
              <a:rPr lang="en-US" dirty="0" smtClean="0"/>
              <a:t>Eat less sugar</a:t>
            </a:r>
          </a:p>
          <a:p>
            <a:r>
              <a:rPr lang="en-US" dirty="0" smtClean="0"/>
              <a:t>Count your calories</a:t>
            </a:r>
          </a:p>
          <a:p>
            <a:r>
              <a:rPr lang="en-US" dirty="0" smtClean="0"/>
              <a:t>Eating out? Stay healthy.</a:t>
            </a:r>
            <a:endParaRPr lang="en-US" dirty="0"/>
          </a:p>
          <a:p>
            <a:endParaRPr lang="en-US" dirty="0"/>
          </a:p>
        </p:txBody>
      </p:sp>
      <p:sp>
        <p:nvSpPr>
          <p:cNvPr id="6" name="Title 1"/>
          <p:cNvSpPr txBox="1">
            <a:spLocks/>
          </p:cNvSpPr>
          <p:nvPr/>
        </p:nvSpPr>
        <p:spPr>
          <a:xfrm>
            <a:off x="4025900" y="-4886"/>
            <a:ext cx="5118100" cy="924560"/>
          </a:xfrm>
          <a:prstGeom prst="rect">
            <a:avLst/>
          </a:prstGeom>
        </p:spPr>
        <p:txBody>
          <a:bodyPr/>
          <a:lst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a:lstStyle>
          <a:p>
            <a:r>
              <a:rPr lang="en-US" dirty="0" smtClean="0"/>
              <a:t>Tips for Eating Healthy</a:t>
            </a:r>
            <a:br>
              <a:rPr lang="en-US" dirty="0" smtClean="0"/>
            </a:br>
            <a:endParaRPr lang="en-US" dirty="0"/>
          </a:p>
        </p:txBody>
      </p:sp>
      <p:pic>
        <p:nvPicPr>
          <p:cNvPr id="1026" name="Picture 2" descr="Image result for eating healthy at a restau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432" y="3352800"/>
            <a:ext cx="59055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099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0"/>
            <a:ext cx="5334000" cy="1143000"/>
          </a:xfrm>
        </p:spPr>
        <p:txBody>
          <a:bodyPr/>
          <a:lstStyle/>
          <a:p>
            <a:r>
              <a:rPr lang="en-US" dirty="0"/>
              <a:t>USDA </a:t>
            </a:r>
            <a:r>
              <a:rPr lang="en-US" dirty="0" err="1"/>
              <a:t>MyPlate</a:t>
            </a:r>
            <a:endParaRPr lang="en-US" dirty="0"/>
          </a:p>
        </p:txBody>
      </p:sp>
      <p:pic>
        <p:nvPicPr>
          <p:cNvPr id="1026" name="Picture 2" descr="https://upload.wikimedia.org/wikipedia/commons/thumb/a/ad/USDA_MyPlate_green.svg/2000px-USDA_MyPlate_gree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562" y="937545"/>
            <a:ext cx="6459538" cy="592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65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4238"/>
            <a:ext cx="8229600" cy="835623"/>
          </a:xfrm>
        </p:spPr>
        <p:txBody>
          <a:bodyPr/>
          <a:lstStyle/>
          <a:p>
            <a:pPr marL="0" indent="0" algn="ctr">
              <a:buNone/>
            </a:pPr>
            <a:r>
              <a:rPr lang="en-US" dirty="0" smtClean="0">
                <a:effectLst>
                  <a:outerShdw blurRad="38100" dist="38100" dir="2700000" algn="tl">
                    <a:srgbClr val="000000">
                      <a:alpha val="43137"/>
                    </a:srgbClr>
                  </a:outerShdw>
                </a:effectLst>
              </a:rPr>
              <a:t>Aging is inevitable…</a:t>
            </a:r>
            <a:endParaRPr lang="en-US" dirty="0">
              <a:effectLst>
                <a:outerShdw blurRad="38100" dist="38100" dir="2700000" algn="tl">
                  <a:srgbClr val="000000">
                    <a:alpha val="43137"/>
                  </a:srgbClr>
                </a:outerShdw>
              </a:effectLst>
            </a:endParaRPr>
          </a:p>
        </p:txBody>
      </p:sp>
      <p:sp>
        <p:nvSpPr>
          <p:cNvPr id="4" name="Rectangle 3"/>
          <p:cNvSpPr/>
          <p:nvPr/>
        </p:nvSpPr>
        <p:spPr>
          <a:xfrm>
            <a:off x="-16991" y="2537433"/>
            <a:ext cx="4705815" cy="2677656"/>
          </a:xfrm>
          <a:prstGeom prst="rect">
            <a:avLst/>
          </a:prstGeom>
        </p:spPr>
        <p:txBody>
          <a:bodyPr wrap="square">
            <a:spAutoFit/>
          </a:bodyPr>
          <a:lstStyle/>
          <a:p>
            <a:pPr algn="ctr"/>
            <a:r>
              <a:rPr lang="en-US" sz="2800" dirty="0"/>
              <a:t>By embracing a healthy lifestyle </a:t>
            </a:r>
            <a:r>
              <a:rPr lang="en-US" sz="2800" dirty="0" smtClean="0"/>
              <a:t>throughout your life, </a:t>
            </a:r>
            <a:r>
              <a:rPr lang="en-US" sz="2800" dirty="0"/>
              <a:t>you will have a greater ability to engineer a positive approach to the aging process.</a:t>
            </a:r>
          </a:p>
        </p:txBody>
      </p:sp>
      <p:pic>
        <p:nvPicPr>
          <p:cNvPr id="5" name="Picture 2" descr="C:\Users\afhosi2\AppData\Local\Microsoft\Windows\Temporary Internet Files\Content.IE5\Y7ZQ0K4N\6171976504_2d58c7ca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24" y="2199861"/>
            <a:ext cx="399797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92882"/>
      </p:ext>
    </p:extLst>
  </p:cSld>
  <p:clrMapOvr>
    <a:masterClrMapping/>
  </p:clrMapOvr>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356</TotalTime>
  <Words>1046</Words>
  <Application>Microsoft Office PowerPoint</Application>
  <PresentationFormat>On-screen Show (4:3)</PresentationFormat>
  <Paragraphs>176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Berlin Sans FB</vt:lpstr>
      <vt:lpstr>Calibri</vt:lpstr>
      <vt:lpstr>Trebuchet MS</vt:lpstr>
      <vt:lpstr>KSREPPT_Template1</vt:lpstr>
      <vt:lpstr>PowerPoint Presentation</vt:lpstr>
      <vt:lpstr>PowerPoint Presentation</vt:lpstr>
      <vt:lpstr>Tips for Eating Healthy </vt:lpstr>
      <vt:lpstr>PowerPoint Presentation</vt:lpstr>
      <vt:lpstr>PowerPoint Presentation</vt:lpstr>
      <vt:lpstr>USDA MyPlate</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38</cp:revision>
  <cp:lastPrinted>2016-03-01T22:04:03Z</cp:lastPrinted>
  <dcterms:created xsi:type="dcterms:W3CDTF">2015-08-12T18:29:43Z</dcterms:created>
  <dcterms:modified xsi:type="dcterms:W3CDTF">2017-02-21T21:16:44Z</dcterms:modified>
</cp:coreProperties>
</file>