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0"/>
  </p:notesMasterIdLst>
  <p:handoutMasterIdLst>
    <p:handoutMasterId r:id="rId21"/>
  </p:handoutMasterIdLst>
  <p:sldIdLst>
    <p:sldId id="256" r:id="rId2"/>
    <p:sldId id="257" r:id="rId3"/>
    <p:sldId id="279" r:id="rId4"/>
    <p:sldId id="260" r:id="rId5"/>
    <p:sldId id="270" r:id="rId6"/>
    <p:sldId id="280" r:id="rId7"/>
    <p:sldId id="262" r:id="rId8"/>
    <p:sldId id="273" r:id="rId9"/>
    <p:sldId id="281" r:id="rId10"/>
    <p:sldId id="276" r:id="rId11"/>
    <p:sldId id="286" r:id="rId12"/>
    <p:sldId id="285" r:id="rId13"/>
    <p:sldId id="282" r:id="rId14"/>
    <p:sldId id="284" r:id="rId15"/>
    <p:sldId id="268" r:id="rId16"/>
    <p:sldId id="264" r:id="rId17"/>
    <p:sldId id="278" r:id="rId18"/>
    <p:sldId id="265" r:id="rId1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5116" autoAdjust="0"/>
  </p:normalViewPr>
  <p:slideViewPr>
    <p:cSldViewPr snapToGrid="0" snapToObjects="1">
      <p:cViewPr varScale="1">
        <p:scale>
          <a:sx n="75" d="100"/>
          <a:sy n="75" d="100"/>
        </p:scale>
        <p:origin x="2634" y="60"/>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6434"/>
          </a:xfrm>
          <a:prstGeom prst="rect">
            <a:avLst/>
          </a:prstGeom>
        </p:spPr>
        <p:txBody>
          <a:bodyPr vert="horz" lIns="93164" tIns="46582" rIns="93164" bIns="46582" rtlCol="0"/>
          <a:lstStyle>
            <a:lvl1pPr algn="r">
              <a:defRPr sz="1200"/>
            </a:lvl1pPr>
          </a:lstStyle>
          <a:p>
            <a:fld id="{3101F2DF-1234-412A-8E6E-5DA035086A15}" type="datetimeFigureOut">
              <a:rPr lang="en-US" smtClean="0"/>
              <a:t>2/1/2017</a:t>
            </a:fld>
            <a:endParaRPr lang="en-US"/>
          </a:p>
        </p:txBody>
      </p:sp>
      <p:sp>
        <p:nvSpPr>
          <p:cNvPr id="4" name="Footer Placeholder 3"/>
          <p:cNvSpPr>
            <a:spLocks noGrp="1"/>
          </p:cNvSpPr>
          <p:nvPr>
            <p:ph type="ftr" sz="quarter" idx="2"/>
          </p:nvPr>
        </p:nvSpPr>
        <p:spPr>
          <a:xfrm>
            <a:off x="0" y="8829968"/>
            <a:ext cx="3037840" cy="466433"/>
          </a:xfrm>
          <a:prstGeom prst="rect">
            <a:avLst/>
          </a:prstGeom>
        </p:spPr>
        <p:txBody>
          <a:bodyPr vert="horz" lIns="93164" tIns="46582" rIns="93164" bIns="46582"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8"/>
            <a:ext cx="3037840" cy="466433"/>
          </a:xfrm>
          <a:prstGeom prst="rect">
            <a:avLst/>
          </a:prstGeom>
        </p:spPr>
        <p:txBody>
          <a:bodyPr vert="horz" lIns="93164" tIns="46582" rIns="93164" bIns="46582" rtlCol="0" anchor="b"/>
          <a:lstStyle>
            <a:lvl1pPr algn="r">
              <a:defRPr sz="1200"/>
            </a:lvl1pPr>
          </a:lstStyle>
          <a:p>
            <a:fld id="{D8208F16-0B58-4A07-887F-0505888222F0}" type="slidenum">
              <a:rPr lang="en-US" smtClean="0"/>
              <a:t>‹#›</a:t>
            </a:fld>
            <a:endParaRPr lang="en-US"/>
          </a:p>
        </p:txBody>
      </p:sp>
    </p:spTree>
    <p:extLst>
      <p:ext uri="{BB962C8B-B14F-4D97-AF65-F5344CB8AC3E}">
        <p14:creationId xmlns:p14="http://schemas.microsoft.com/office/powerpoint/2010/main" val="221779838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412875" y="298450"/>
            <a:ext cx="4184650" cy="3138488"/>
          </a:xfrm>
          <a:prstGeom prst="rect">
            <a:avLst/>
          </a:prstGeom>
          <a:noFill/>
          <a:ln w="12700">
            <a:solidFill>
              <a:prstClr val="black"/>
            </a:solidFill>
          </a:ln>
        </p:spPr>
        <p:txBody>
          <a:bodyPr vert="horz" lIns="93164" tIns="46582" rIns="93164" bIns="46582" rtlCol="0" anchor="ctr"/>
          <a:lstStyle/>
          <a:p>
            <a:endParaRPr lang="en-US"/>
          </a:p>
        </p:txBody>
      </p:sp>
      <p:sp>
        <p:nvSpPr>
          <p:cNvPr id="5" name="Notes Placeholder 4"/>
          <p:cNvSpPr>
            <a:spLocks noGrp="1"/>
          </p:cNvSpPr>
          <p:nvPr>
            <p:ph type="body" sz="quarter" idx="3"/>
          </p:nvPr>
        </p:nvSpPr>
        <p:spPr>
          <a:xfrm>
            <a:off x="701040" y="3575108"/>
            <a:ext cx="5608320" cy="5379471"/>
          </a:xfrm>
          <a:prstGeom prst="rect">
            <a:avLst/>
          </a:prstGeom>
        </p:spPr>
        <p:txBody>
          <a:bodyPr vert="horz" lIns="93164" tIns="46582" rIns="93164" bIns="4658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4407343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935925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pre-hospital</a:t>
            </a:r>
            <a:r>
              <a:rPr lang="en-US" baseline="0" dirty="0" smtClean="0"/>
              <a:t> DNR states that you do not want to have resuscitation attempted, should you stop breathing or your heart stops beating. Note that this says “attempted”, as successful resuscitation cannot always be guaranteed.</a:t>
            </a:r>
          </a:p>
          <a:p>
            <a:endParaRPr lang="en-US" baseline="0" dirty="0" smtClean="0"/>
          </a:p>
          <a:p>
            <a:r>
              <a:rPr lang="en-US" baseline="0" dirty="0" smtClean="0"/>
              <a:t>So, this means that, if you were to have a medical emergency and an ambulance came, they could NOT perform CPR on you in an attempt to revive you.</a:t>
            </a:r>
          </a:p>
          <a:p>
            <a:endParaRPr lang="en-US" baseline="0" dirty="0" smtClean="0"/>
          </a:p>
          <a:p>
            <a:r>
              <a:rPr lang="en-US" baseline="0" dirty="0" smtClean="0"/>
              <a:t>Again, this document is not for everyone and is generally only recommended for terminally ill or incredibly frail individuals. </a:t>
            </a:r>
            <a:endParaRPr lang="en-US" dirty="0"/>
          </a:p>
        </p:txBody>
      </p:sp>
    </p:spTree>
    <p:extLst>
      <p:ext uri="{BB962C8B-B14F-4D97-AF65-F5344CB8AC3E}">
        <p14:creationId xmlns:p14="http://schemas.microsoft.com/office/powerpoint/2010/main" val="31221621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Please provide attendees</a:t>
            </a:r>
            <a:r>
              <a:rPr lang="en-US" i="1" baseline="0" dirty="0" smtClean="0"/>
              <a:t> with a copy of MF3280 – Advance Health Care Planning in Kansas – or direct them on where to find it. All of the forms are included in the publication. </a:t>
            </a:r>
            <a:endParaRPr lang="en-US" i="1" dirty="0"/>
          </a:p>
        </p:txBody>
      </p:sp>
    </p:spTree>
    <p:extLst>
      <p:ext uri="{BB962C8B-B14F-4D97-AF65-F5344CB8AC3E}">
        <p14:creationId xmlns:p14="http://schemas.microsoft.com/office/powerpoint/2010/main" val="27795976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Kansas makes it easy and offers a fill-in-the-blank form (</a:t>
            </a:r>
            <a:r>
              <a:rPr lang="en-US" i="1" baseline="0" dirty="0" smtClean="0"/>
              <a:t>if you have the MF3280 – Advance Health Care Planning in Kansas – publication handy, please refer to it). </a:t>
            </a:r>
            <a:endParaRPr lang="en-US" i="0" baseline="0" dirty="0" smtClean="0"/>
          </a:p>
          <a:p>
            <a:endParaRPr lang="en-US" i="0" baseline="0" dirty="0" smtClean="0"/>
          </a:p>
          <a:p>
            <a:r>
              <a:rPr lang="en-US" i="0" baseline="0" dirty="0" smtClean="0"/>
              <a:t>You simply fill out your name and contact information and get the form signed by a notary or two witnesses. If you choose two witnesses, there are some limitations in place to protect you. Those individuals must be 18, and CANNOT be related to you, entitled to your estate, or have direct financial responsibility for your health care. </a:t>
            </a:r>
          </a:p>
          <a:p>
            <a:endParaRPr lang="en-US" i="0" baseline="0" dirty="0" smtClean="0"/>
          </a:p>
          <a:p>
            <a:r>
              <a:rPr lang="en-US" i="0" baseline="0" dirty="0" smtClean="0"/>
              <a:t>If you are completing a pre-hospital DNR, your physician and one witness must sign the document. </a:t>
            </a:r>
            <a:endParaRPr lang="en-US" dirty="0" smtClean="0"/>
          </a:p>
          <a:p>
            <a:endParaRPr lang="en-US" dirty="0"/>
          </a:p>
        </p:txBody>
      </p:sp>
    </p:spTree>
    <p:extLst>
      <p:ext uri="{BB962C8B-B14F-4D97-AF65-F5344CB8AC3E}">
        <p14:creationId xmlns:p14="http://schemas.microsoft.com/office/powerpoint/2010/main" val="42843170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now that</a:t>
            </a:r>
            <a:r>
              <a:rPr lang="en-US" baseline="0" dirty="0" smtClean="0"/>
              <a:t> we’ve learned about the various advance planning forms, I want to share some final, important thoughts with you. </a:t>
            </a:r>
            <a:endParaRPr lang="en-US" dirty="0"/>
          </a:p>
        </p:txBody>
      </p:sp>
    </p:spTree>
    <p:extLst>
      <p:ext uri="{BB962C8B-B14F-4D97-AF65-F5344CB8AC3E}">
        <p14:creationId xmlns:p14="http://schemas.microsoft.com/office/powerpoint/2010/main" val="19778636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a:t>
            </a:r>
            <a:r>
              <a:rPr lang="en-US" baseline="0" dirty="0" smtClean="0"/>
              <a:t> you would like to become a registered organ donor in Kansas, you can easily do so. </a:t>
            </a:r>
          </a:p>
          <a:p>
            <a:endParaRPr lang="en-US" baseline="0" dirty="0" smtClean="0"/>
          </a:p>
          <a:p>
            <a:r>
              <a:rPr lang="en-US" baseline="0" dirty="0" smtClean="0"/>
              <a:t>You can easily register online at www.donatelifekansas.com/join. You can also request to be a donor at the DMV the next time you renew your drivers license. They will typically ask you if you want to be an organ donor, but if not, be sure to ask how to sign up. You can also call 1-888-744-4531 to request a sign-up form to be mailed to you.</a:t>
            </a:r>
            <a:endParaRPr lang="en-US" dirty="0"/>
          </a:p>
        </p:txBody>
      </p:sp>
    </p:spTree>
    <p:extLst>
      <p:ext uri="{BB962C8B-B14F-4D97-AF65-F5344CB8AC3E}">
        <p14:creationId xmlns:p14="http://schemas.microsoft.com/office/powerpoint/2010/main" val="14555100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My final thought is adequately summed up by this cartoon:</a:t>
            </a:r>
          </a:p>
          <a:p>
            <a:endParaRPr lang="en-US" baseline="0" dirty="0" smtClean="0"/>
          </a:p>
          <a:p>
            <a:r>
              <a:rPr lang="en-US" dirty="0" smtClean="0"/>
              <a:t>“They were</a:t>
            </a:r>
            <a:r>
              <a:rPr lang="en-US" baseline="0" dirty="0" smtClean="0"/>
              <a:t> sad when they found out their wealthy grandfather had died in an earthquake. They were DEVASTATED when they discovered he had written his will on an etch a sketch.”</a:t>
            </a:r>
          </a:p>
          <a:p>
            <a:endParaRPr lang="en-US" baseline="0" dirty="0" smtClean="0"/>
          </a:p>
          <a:p>
            <a:r>
              <a:rPr lang="en-US" baseline="0" dirty="0" smtClean="0"/>
              <a:t>So, the moral of the story here is that if you don’t properly store your documents, they are useless!</a:t>
            </a:r>
            <a:endParaRPr lang="en-US" dirty="0"/>
          </a:p>
        </p:txBody>
      </p:sp>
    </p:spTree>
    <p:extLst>
      <p:ext uri="{BB962C8B-B14F-4D97-AF65-F5344CB8AC3E}">
        <p14:creationId xmlns:p14="http://schemas.microsoft.com/office/powerpoint/2010/main" val="7459234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crucial that you store your documents in accessible places.</a:t>
            </a:r>
            <a:r>
              <a:rPr lang="en-US" baseline="0" dirty="0" smtClean="0"/>
              <a:t> Always keep a copy in your house – a great place is to store it on your refrigerator. </a:t>
            </a:r>
            <a:r>
              <a:rPr lang="en-US" i="1" baseline="0" dirty="0" smtClean="0"/>
              <a:t>(Note: If your county offers Operation Red File, please talk about the initiative here</a:t>
            </a:r>
            <a:r>
              <a:rPr lang="en-US" i="1" baseline="0" dirty="0" smtClean="0"/>
              <a:t>.)</a:t>
            </a:r>
          </a:p>
          <a:p>
            <a:endParaRPr lang="en-US" i="0" u="none" baseline="0" dirty="0" smtClean="0"/>
          </a:p>
          <a:p>
            <a:r>
              <a:rPr lang="en-US" i="0" u="none" baseline="0" dirty="0" smtClean="0"/>
              <a:t>**</a:t>
            </a:r>
            <a:r>
              <a:rPr lang="en-US" i="1" u="none" baseline="0" dirty="0" smtClean="0"/>
              <a:t>Brainstorm with your participants – where could they keep their documents where emergency responders or family members would know to look? Generally the refrigerator is a good bet, but there might be other good ideas to share here as well.**</a:t>
            </a:r>
            <a:endParaRPr lang="en-US" i="0" u="none" baseline="0" dirty="0" smtClean="0"/>
          </a:p>
          <a:p>
            <a:endParaRPr lang="en-US" i="0" u="none" baseline="0" dirty="0" smtClean="0"/>
          </a:p>
          <a:p>
            <a:r>
              <a:rPr lang="en-US" i="0" u="none" baseline="0" dirty="0" smtClean="0"/>
              <a:t>*You </a:t>
            </a:r>
            <a:r>
              <a:rPr lang="en-US" i="0" u="none" baseline="0" dirty="0" smtClean="0"/>
              <a:t>also need to store a copy in your vehicle, such as in the glove box. </a:t>
            </a:r>
            <a:endParaRPr lang="en-US" i="0" u="none" baseline="0" dirty="0" smtClean="0"/>
          </a:p>
          <a:p>
            <a:r>
              <a:rPr lang="en-US" i="0" u="none" baseline="0" dirty="0" smtClean="0"/>
              <a:t>*Also </a:t>
            </a:r>
            <a:r>
              <a:rPr lang="en-US" i="0" u="none" baseline="0" dirty="0" smtClean="0"/>
              <a:t>keep in mind any place that you visit for long periods of time. For example, if you frequently visit your children on the other side of Kansas, make sure that they have a copy on hand as well. You never know when and where an accident might happen</a:t>
            </a:r>
            <a:r>
              <a:rPr lang="en-US" i="0" u="none" baseline="0" dirty="0" smtClean="0"/>
              <a:t>.</a:t>
            </a:r>
            <a:endParaRPr lang="en-US" i="0" u="none" baseline="0" dirty="0" smtClean="0"/>
          </a:p>
          <a:p>
            <a:r>
              <a:rPr lang="en-US" i="0" u="none" baseline="0" dirty="0" smtClean="0"/>
              <a:t>*It </a:t>
            </a:r>
            <a:r>
              <a:rPr lang="en-US" i="0" u="none" baseline="0" dirty="0" smtClean="0"/>
              <a:t>is also wise to give copies to family and close friends. Think about who would come to the hospital if something were to happen to you. Those people should, likely, all have a copy of your documents. </a:t>
            </a:r>
          </a:p>
          <a:p>
            <a:r>
              <a:rPr lang="en-US" i="0" u="none" baseline="0" dirty="0" smtClean="0"/>
              <a:t>*Be sure </a:t>
            </a:r>
            <a:r>
              <a:rPr lang="en-US" i="0" u="none" baseline="0" dirty="0" smtClean="0"/>
              <a:t>to give copies of all of your forms to your doctor and your health care agent – the person you can appoint with your Durable Power of Attorney for Health Care Document. The person who will be in charge of your decision making will obviously need an accessible copy to these documents.</a:t>
            </a:r>
          </a:p>
          <a:p>
            <a:endParaRPr lang="en-US" i="0" u="none" baseline="0" dirty="0" smtClean="0"/>
          </a:p>
          <a:p>
            <a:r>
              <a:rPr lang="en-US" i="0" u="none" baseline="0" dirty="0" smtClean="0"/>
              <a:t>Finally, DO NOT store your advance planning documents in safe deposit boxes at your local bank. If something were to happen to you, who could get into this box? </a:t>
            </a:r>
            <a:r>
              <a:rPr lang="en-US" i="0" u="none" baseline="0" dirty="0" smtClean="0"/>
              <a:t>Most </a:t>
            </a:r>
            <a:r>
              <a:rPr lang="en-US" i="0" u="none" baseline="0" dirty="0" smtClean="0"/>
              <a:t>likely the answer is either “no one” or “my spouse”. If no one can get to it, the form is useless. Also, the last thing your spouse needs to do during a medical crisis is run to the bank – so just don’t put it there! </a:t>
            </a:r>
          </a:p>
          <a:p>
            <a:endParaRPr lang="en-US" i="0" u="none" baseline="0" dirty="0" smtClean="0"/>
          </a:p>
          <a:p>
            <a:r>
              <a:rPr lang="en-US" b="1" i="0" u="none" baseline="0" dirty="0" smtClean="0"/>
              <a:t>Making sure that your forms are accessible, and that people know the documents exist, are the most important parts of planning.</a:t>
            </a:r>
            <a:endParaRPr lang="en-US" b="1" dirty="0"/>
          </a:p>
        </p:txBody>
      </p:sp>
    </p:spTree>
    <p:extLst>
      <p:ext uri="{BB962C8B-B14F-4D97-AF65-F5344CB8AC3E}">
        <p14:creationId xmlns:p14="http://schemas.microsoft.com/office/powerpoint/2010/main" val="19375005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My final tip regarding</a:t>
            </a:r>
            <a:r>
              <a:rPr lang="en-US" baseline="0" dirty="0" smtClean="0"/>
              <a:t> storage of your documents is to make it known where your documents are stored. Wallet cards are a great way to do this. Simply fill out the information you see on this screen – your name, health care agent, doctor, and where your documents are stored – and laminate the sheet to keep in your wallet. Your wallet will be the first place most first responders will look to find out information about you. </a:t>
            </a:r>
          </a:p>
          <a:p>
            <a:endParaRPr lang="en-US" baseline="0" dirty="0" smtClean="0"/>
          </a:p>
          <a:p>
            <a:r>
              <a:rPr lang="en-US" i="1" baseline="0" dirty="0" smtClean="0"/>
              <a:t>If you have the MF3280 – Advance Health Care Planning in Kansas – publication, please refer to the wallet cards in the back. They will fold and laminate to be exactly the same size as a credit card. </a:t>
            </a:r>
            <a:endParaRPr lang="en-US" i="1" dirty="0"/>
          </a:p>
        </p:txBody>
      </p:sp>
    </p:spTree>
    <p:extLst>
      <p:ext uri="{BB962C8B-B14F-4D97-AF65-F5344CB8AC3E}">
        <p14:creationId xmlns:p14="http://schemas.microsoft.com/office/powerpoint/2010/main" val="28260818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300038"/>
            <a:ext cx="4181475" cy="3136900"/>
          </a:xfrm>
        </p:spPr>
      </p:sp>
      <p:sp>
        <p:nvSpPr>
          <p:cNvPr id="3" name="Notes Placeholder 2"/>
          <p:cNvSpPr>
            <a:spLocks noGrp="1"/>
          </p:cNvSpPr>
          <p:nvPr>
            <p:ph type="body" idx="1"/>
          </p:nvPr>
        </p:nvSpPr>
        <p:spPr/>
        <p:txBody>
          <a:bodyPr/>
          <a:lstStyle/>
          <a:p>
            <a:r>
              <a:rPr lang="en-US" dirty="0" smtClean="0"/>
              <a:t>Before I take any questions, I just want</a:t>
            </a:r>
            <a:r>
              <a:rPr lang="en-US" baseline="0" dirty="0" smtClean="0"/>
              <a:t> to remind you to keep calm and complete your advance directives! </a:t>
            </a:r>
            <a:r>
              <a:rPr lang="en-US" baseline="0" dirty="0" smtClean="0">
                <a:sym typeface="Wingdings" panose="05000000000000000000" pitchFamily="2" charset="2"/>
              </a:rPr>
              <a:t> </a:t>
            </a:r>
          </a:p>
          <a:p>
            <a:endParaRPr lang="en-US" baseline="0" dirty="0" smtClean="0">
              <a:sym typeface="Wingdings" panose="05000000000000000000" pitchFamily="2" charset="2"/>
            </a:endParaRPr>
          </a:p>
          <a:p>
            <a:r>
              <a:rPr lang="en-US" baseline="0" dirty="0" smtClean="0">
                <a:sym typeface="Wingdings" panose="05000000000000000000" pitchFamily="2" charset="2"/>
              </a:rPr>
              <a:t>Questions?</a:t>
            </a:r>
            <a:endParaRPr lang="en-US" dirty="0"/>
          </a:p>
        </p:txBody>
      </p:sp>
    </p:spTree>
    <p:extLst>
      <p:ext uri="{BB962C8B-B14F-4D97-AF65-F5344CB8AC3E}">
        <p14:creationId xmlns:p14="http://schemas.microsoft.com/office/powerpoint/2010/main" val="3746216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what are advance directives? </a:t>
            </a:r>
            <a:r>
              <a:rPr lang="en-US" baseline="0" dirty="0" smtClean="0"/>
              <a:t>Advance Directives are the legal forms that you complete when you engage in Advance Health Care Planning. These are legal documents that allow you to voice your wishes regarding future medical care and treatment in the event that you become unable to do so for yourself. </a:t>
            </a:r>
          </a:p>
          <a:p>
            <a:endParaRPr lang="en-US" baseline="0" dirty="0" smtClean="0"/>
          </a:p>
          <a:p>
            <a:endParaRPr lang="en-US" dirty="0"/>
          </a:p>
        </p:txBody>
      </p:sp>
    </p:spTree>
    <p:extLst>
      <p:ext uri="{BB962C8B-B14F-4D97-AF65-F5344CB8AC3E}">
        <p14:creationId xmlns:p14="http://schemas.microsoft.com/office/powerpoint/2010/main" val="784996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Today, we will specifically discuss THREE types of advance health care planning documents:</a:t>
            </a:r>
            <a:endParaRPr lang="en-US" dirty="0" smtClean="0"/>
          </a:p>
          <a:p>
            <a:r>
              <a:rPr lang="en-US" dirty="0" smtClean="0"/>
              <a:t>1.  Durable Power of Attorney for Healthcare</a:t>
            </a:r>
          </a:p>
          <a:p>
            <a:r>
              <a:rPr lang="en-US" dirty="0" smtClean="0"/>
              <a:t>2.  Living Will</a:t>
            </a:r>
          </a:p>
          <a:p>
            <a:r>
              <a:rPr lang="en-US" dirty="0" smtClean="0"/>
              <a:t>3.  Pre-Hospital Do-Not-Resuscitate Directive or DNR</a:t>
            </a:r>
          </a:p>
          <a:p>
            <a:endParaRPr lang="en-US" dirty="0" smtClean="0"/>
          </a:p>
          <a:p>
            <a:r>
              <a:rPr lang="en-US" dirty="0" smtClean="0"/>
              <a:t>To</a:t>
            </a:r>
            <a:r>
              <a:rPr lang="en-US" baseline="0" dirty="0" smtClean="0"/>
              <a:t> begin, let’s start by discussing the Durable Power of Attorney for Health Care.</a:t>
            </a:r>
            <a:endParaRPr lang="en-US" dirty="0" smtClean="0"/>
          </a:p>
          <a:p>
            <a:endParaRPr lang="en-US" dirty="0"/>
          </a:p>
        </p:txBody>
      </p:sp>
    </p:spTree>
    <p:extLst>
      <p:ext uri="{BB962C8B-B14F-4D97-AF65-F5344CB8AC3E}">
        <p14:creationId xmlns:p14="http://schemas.microsoft.com/office/powerpoint/2010/main" val="25465351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Durable</a:t>
            </a:r>
            <a:r>
              <a:rPr lang="en-US" baseline="0" dirty="0" smtClean="0"/>
              <a:t> Power of Attorney for health care is legal document in which you appoint someone to speak for you on your behalf. In Kansas, this person is called your “agent”. You might have also heard them called a “health care agent”, “proxy”, or “health care proxy”. </a:t>
            </a:r>
          </a:p>
          <a:p>
            <a:endParaRPr lang="en-US" baseline="0" dirty="0" smtClean="0"/>
          </a:p>
          <a:p>
            <a:r>
              <a:rPr lang="en-US" baseline="0" dirty="0" smtClean="0"/>
              <a:t>This individual, that you have appointed, can only speak for you if you were to become incapacitated due to illness or injury. If something happened to you right now and you were still able to verbally speak for yourself, your agent would have NO say over your medical care. </a:t>
            </a:r>
          </a:p>
          <a:p>
            <a:endParaRPr lang="en-US" baseline="0" dirty="0" smtClean="0"/>
          </a:p>
          <a:p>
            <a:r>
              <a:rPr lang="en-US" baseline="0" dirty="0" smtClean="0"/>
              <a:t>So, what kinds of decisions can your agent make for you? They can decide what treatment you will receive, in addition to where and who is treating you. For example, if you had a serious accident in a rural western Kansas town, your health care agent can specify that they would like you to be sent to Kansas City for more specialized treatment and care. Your agent can also make decisions regarding organ donation, whether there should be an autopsy on your body (though this can be overridden if legally required for a suspicious death), and what to do with your body after death. They can say if you preferred to be buried and where, or if you’d like to be cremated and what should be done with your ashes. </a:t>
            </a:r>
          </a:p>
          <a:p>
            <a:endParaRPr lang="en-US" baseline="0" dirty="0" smtClean="0"/>
          </a:p>
          <a:p>
            <a:r>
              <a:rPr lang="en-US" baseline="0" dirty="0" smtClean="0"/>
              <a:t>It is important to note that your durable power of attorney for health care CANNOT revoke any additional wishes you have put in writing – these are generally stored in your living will, and we will talk about that in a few minutes. So, if you noted, in writing, that you did not want to be put on a ventilator, your agent cannot decide to put you on a ventilator against your written wishes, for example.</a:t>
            </a:r>
            <a:endParaRPr lang="en-US" dirty="0" smtClean="0"/>
          </a:p>
          <a:p>
            <a:endParaRPr lang="en-US" dirty="0"/>
          </a:p>
        </p:txBody>
      </p:sp>
    </p:spTree>
    <p:extLst>
      <p:ext uri="{BB962C8B-B14F-4D97-AF65-F5344CB8AC3E}">
        <p14:creationId xmlns:p14="http://schemas.microsoft.com/office/powerpoint/2010/main" val="4282581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now that</a:t>
            </a:r>
            <a:r>
              <a:rPr lang="en-US" baseline="0" dirty="0" smtClean="0"/>
              <a:t> you know the legal requirements for who you can appoint – who should you appoint? Your agent should be someone:</a:t>
            </a:r>
          </a:p>
          <a:p>
            <a:pPr marL="174683" indent="-174683">
              <a:buFont typeface="Arial" panose="020B0604020202020204" pitchFamily="34" charset="0"/>
              <a:buChar char="•"/>
            </a:pPr>
            <a:r>
              <a:rPr lang="en-US" baseline="0" dirty="0" smtClean="0"/>
              <a:t>You trust</a:t>
            </a:r>
          </a:p>
          <a:p>
            <a:pPr marL="174683" indent="-174683">
              <a:buFont typeface="Arial" panose="020B0604020202020204" pitchFamily="34" charset="0"/>
              <a:buChar char="•"/>
            </a:pPr>
            <a:r>
              <a:rPr lang="en-US" baseline="0" dirty="0" smtClean="0"/>
              <a:t>Who knows you well</a:t>
            </a:r>
          </a:p>
          <a:p>
            <a:pPr marL="174683" indent="-174683">
              <a:buFont typeface="Arial" panose="020B0604020202020204" pitchFamily="34" charset="0"/>
              <a:buChar char="•"/>
            </a:pPr>
            <a:r>
              <a:rPr lang="en-US" baseline="0" dirty="0" smtClean="0"/>
              <a:t>Who will advocate for you</a:t>
            </a:r>
          </a:p>
          <a:p>
            <a:pPr marL="174683" indent="-174683">
              <a:buFont typeface="Arial" panose="020B0604020202020204" pitchFamily="34" charset="0"/>
              <a:buChar char="•"/>
            </a:pPr>
            <a:r>
              <a:rPr lang="en-US" baseline="0" dirty="0" smtClean="0"/>
              <a:t>Who will honor your wishes</a:t>
            </a:r>
          </a:p>
          <a:p>
            <a:pPr marL="174683" indent="-174683">
              <a:buFont typeface="Arial" panose="020B0604020202020204" pitchFamily="34" charset="0"/>
              <a:buChar char="•"/>
            </a:pPr>
            <a:endParaRPr lang="en-US" baseline="0" dirty="0" smtClean="0"/>
          </a:p>
          <a:p>
            <a:pPr defTabSz="931637">
              <a:defRPr/>
            </a:pPr>
            <a:r>
              <a:rPr lang="en-US" dirty="0" smtClean="0"/>
              <a:t>Remember that your</a:t>
            </a:r>
            <a:r>
              <a:rPr lang="en-US" baseline="0" dirty="0" smtClean="0"/>
              <a:t> wishes might be different than those of your agent – so you need to make sure that they would be comfortable carrying out your wishes even if it’s something that they wouldn’t want for themselves.</a:t>
            </a:r>
            <a:endParaRPr lang="en-US" dirty="0" smtClean="0"/>
          </a:p>
          <a:p>
            <a:pPr marL="174683" indent="-174683">
              <a:buFont typeface="Arial" panose="020B0604020202020204" pitchFamily="34" charset="0"/>
              <a:buChar char="•"/>
            </a:pPr>
            <a:endParaRPr lang="en-US" baseline="0" dirty="0" smtClean="0"/>
          </a:p>
          <a:p>
            <a:r>
              <a:rPr lang="en-US" baseline="0" dirty="0" smtClean="0"/>
              <a:t>I want you to take a second and ask yourself, who would you appoint as your Durable Power of Attorney for Health Care? You don’t have to share your response – just take a moment to think about it. </a:t>
            </a:r>
          </a:p>
          <a:p>
            <a:endParaRPr lang="en-US" baseline="0" dirty="0" smtClean="0"/>
          </a:p>
          <a:p>
            <a:r>
              <a:rPr lang="en-US" baseline="0" dirty="0" smtClean="0"/>
              <a:t>How many people knew right away? How many still aren’t sure? This is a tough decision and takes a lot of thought. It’s okay if you have to think and list the pros and cons – this is a big decision!</a:t>
            </a:r>
            <a:endParaRPr lang="en-US" dirty="0" smtClean="0"/>
          </a:p>
        </p:txBody>
      </p:sp>
    </p:spTree>
    <p:extLst>
      <p:ext uri="{BB962C8B-B14F-4D97-AF65-F5344CB8AC3E}">
        <p14:creationId xmlns:p14="http://schemas.microsoft.com/office/powerpoint/2010/main" val="548284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next document we’ll be talking about</a:t>
            </a:r>
            <a:r>
              <a:rPr lang="en-US" baseline="0" dirty="0" smtClean="0"/>
              <a:t> today is the living will.</a:t>
            </a:r>
            <a:endParaRPr lang="en-US" dirty="0"/>
          </a:p>
        </p:txBody>
      </p:sp>
    </p:spTree>
    <p:extLst>
      <p:ext uri="{BB962C8B-B14F-4D97-AF65-F5344CB8AC3E}">
        <p14:creationId xmlns:p14="http://schemas.microsoft.com/office/powerpoint/2010/main" val="409801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637">
              <a:defRPr/>
            </a:pPr>
            <a:r>
              <a:rPr lang="en-US" dirty="0" smtClean="0"/>
              <a:t>A</a:t>
            </a:r>
            <a:r>
              <a:rPr lang="en-US" baseline="0" dirty="0" smtClean="0"/>
              <a:t> living will is different from a durable power of attorney in that it will become effective when you’ve been diagnosed as “terminal” by two physicians. Terminal simply means that you are dying. If you are diagnosed as terminal, your living will becomes effective. </a:t>
            </a:r>
          </a:p>
          <a:p>
            <a:pPr defTabSz="931637">
              <a:defRPr/>
            </a:pPr>
            <a:endParaRPr lang="en-US" baseline="0" dirty="0" smtClean="0"/>
          </a:p>
          <a:p>
            <a:pPr defTabSz="931637">
              <a:defRPr/>
            </a:pPr>
            <a:r>
              <a:rPr lang="en-US" baseline="0" dirty="0" smtClean="0"/>
              <a:t>So, what does a living will do?</a:t>
            </a:r>
          </a:p>
          <a:p>
            <a:endParaRPr lang="en-US" dirty="0" smtClean="0"/>
          </a:p>
          <a:p>
            <a:r>
              <a:rPr lang="en-US" dirty="0" smtClean="0"/>
              <a:t>A living will is</a:t>
            </a:r>
            <a:r>
              <a:rPr lang="en-US" baseline="0" dirty="0" smtClean="0"/>
              <a:t> an instruction list to your physician, family, and friends about the preferences you have regarding life-sustaining or end-of-life care. </a:t>
            </a:r>
          </a:p>
          <a:p>
            <a:endParaRPr lang="en-US" baseline="0" dirty="0" smtClean="0"/>
          </a:p>
          <a:p>
            <a:r>
              <a:rPr lang="en-US" baseline="0" dirty="0" smtClean="0"/>
              <a:t>Kansas also offers a fill-in-the-blank version of this form, which is essentially a request to die naturally. Medical professionals can only utilize comfort care measures – such as pain relief – if you utilize this form.</a:t>
            </a:r>
          </a:p>
          <a:p>
            <a:endParaRPr lang="en-US" baseline="0" dirty="0" smtClean="0"/>
          </a:p>
          <a:p>
            <a:endParaRPr lang="en-US" dirty="0"/>
          </a:p>
        </p:txBody>
      </p:sp>
    </p:spTree>
    <p:extLst>
      <p:ext uri="{BB962C8B-B14F-4D97-AF65-F5344CB8AC3E}">
        <p14:creationId xmlns:p14="http://schemas.microsoft.com/office/powerpoint/2010/main" val="31091759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637">
              <a:defRPr/>
            </a:pPr>
            <a:r>
              <a:rPr lang="en-US" dirty="0" smtClean="0"/>
              <a:t>Specifically, the form says this</a:t>
            </a:r>
            <a:r>
              <a:rPr lang="en-US" baseline="0" dirty="0" smtClean="0"/>
              <a:t>: “…</a:t>
            </a:r>
            <a:r>
              <a:rPr lang="en-US" dirty="0" smtClean="0"/>
              <a:t>I direct that such procedures be withheld or withdrawn, and that I be permitted to die naturally with only the administration of medication or the performance of any medical procedure deemed necessary to provide me with comfort care”.</a:t>
            </a:r>
          </a:p>
          <a:p>
            <a:pPr defTabSz="931637">
              <a:defRPr/>
            </a:pPr>
            <a:endParaRPr lang="en-US" dirty="0" smtClean="0"/>
          </a:p>
          <a:p>
            <a:pPr defTabSz="931637">
              <a:defRPr/>
            </a:pPr>
            <a:r>
              <a:rPr lang="en-US" dirty="0" smtClean="0"/>
              <a:t>If you would like to add specific requests regarding</a:t>
            </a:r>
            <a:r>
              <a:rPr lang="en-US" baseline="0" dirty="0" smtClean="0"/>
              <a:t> things like </a:t>
            </a:r>
            <a:r>
              <a:rPr lang="en-US" dirty="0" smtClean="0"/>
              <a:t>mechanical ventilation, tube feeding,</a:t>
            </a:r>
            <a:r>
              <a:rPr lang="en-US" baseline="0" dirty="0" smtClean="0"/>
              <a:t> </a:t>
            </a:r>
            <a:r>
              <a:rPr lang="en-US" dirty="0" smtClean="0"/>
              <a:t>dialysis</a:t>
            </a:r>
            <a:r>
              <a:rPr lang="en-US" baseline="0" dirty="0" smtClean="0"/>
              <a:t>, or antibiotics, </a:t>
            </a:r>
            <a:r>
              <a:rPr lang="en-US" dirty="0" smtClean="0"/>
              <a:t>you need to utilize</a:t>
            </a:r>
            <a:r>
              <a:rPr lang="en-US" baseline="0" dirty="0" smtClean="0"/>
              <a:t> the services of an attorney.</a:t>
            </a:r>
            <a:endParaRPr lang="en-US" dirty="0" smtClean="0"/>
          </a:p>
          <a:p>
            <a:endParaRPr lang="en-US" dirty="0"/>
          </a:p>
        </p:txBody>
      </p:sp>
    </p:spTree>
    <p:extLst>
      <p:ext uri="{BB962C8B-B14F-4D97-AF65-F5344CB8AC3E}">
        <p14:creationId xmlns:p14="http://schemas.microsoft.com/office/powerpoint/2010/main" val="1285154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last document we’re going to talk about is a pre-hospital DNR. </a:t>
            </a:r>
          </a:p>
          <a:p>
            <a:endParaRPr lang="en-US" baseline="0" dirty="0" smtClean="0"/>
          </a:p>
          <a:p>
            <a:r>
              <a:rPr lang="en-US" baseline="0" dirty="0" smtClean="0"/>
              <a:t>Before we begin talking, I just want to preface this conversation by saying that, most likely, none of us in this room need a pre-hospital DNR right now. DNRs are serious documents and should only be completed if absolutely necessary. </a:t>
            </a:r>
            <a:endParaRPr lang="en-US" dirty="0"/>
          </a:p>
        </p:txBody>
      </p:sp>
    </p:spTree>
    <p:extLst>
      <p:ext uri="{BB962C8B-B14F-4D97-AF65-F5344CB8AC3E}">
        <p14:creationId xmlns:p14="http://schemas.microsoft.com/office/powerpoint/2010/main" val="1303265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68865"/>
            <a:ext cx="7772400" cy="1470025"/>
          </a:xfrm>
          <a:prstGeom prst="rect">
            <a:avLst/>
          </a:prstGeom>
        </p:spPr>
        <p:txBody>
          <a:bodyPr/>
          <a:lstStyle>
            <a:lvl1pPr algn="ctr">
              <a:defRPr sz="44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2438890"/>
            <a:ext cx="6400800" cy="1752600"/>
          </a:xfrm>
          <a:prstGeom prst="rect">
            <a:avLst/>
          </a:prstGeom>
        </p:spPr>
        <p:txBody>
          <a:bodyPr>
            <a:normAutofit/>
          </a:bodyPr>
          <a:lstStyle>
            <a:lvl1pPr marL="0" indent="0" algn="ctr">
              <a:buNone/>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8E8068-BB4E-7B45-8E03-6619938B0FD6}"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728134"/>
            <a:ext cx="8229600" cy="539803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8E8068-BB4E-7B45-8E03-6619938B0FD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45067"/>
            <a:ext cx="2057400" cy="5381096"/>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45067"/>
            <a:ext cx="6019800" cy="5381096"/>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8E8068-BB4E-7B45-8E03-6619938B0FD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63771" y="34196"/>
            <a:ext cx="6466154" cy="535151"/>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728134"/>
            <a:ext cx="8229600" cy="539803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8E8068-BB4E-7B45-8E03-6619938B0FD6}"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741644"/>
            <a:ext cx="7772400" cy="1362075"/>
          </a:xfrm>
          <a:prstGeom prst="rect">
            <a:avLst/>
          </a:prstGeom>
        </p:spPr>
        <p:txBody>
          <a:bodyPr anchor="t"/>
          <a:lstStyle>
            <a:lvl1pPr algn="l">
              <a:defRPr sz="4000" b="1" cap="all">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3122541"/>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8E8068-BB4E-7B45-8E03-6619938B0FD6}"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956733"/>
            <a:ext cx="4038600" cy="51816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956733"/>
            <a:ext cx="4038600" cy="51816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8E8068-BB4E-7B45-8E03-6619938B0FD6}" type="slidenum">
              <a:rPr lang="en-US" smtClean="0"/>
              <a:t>‹#›</a:t>
            </a:fld>
            <a:endParaRPr lang="en-US" dirty="0"/>
          </a:p>
        </p:txBody>
      </p:sp>
      <p:sp>
        <p:nvSpPr>
          <p:cNvPr id="8" name="Title 1"/>
          <p:cNvSpPr>
            <a:spLocks noGrp="1"/>
          </p:cNvSpPr>
          <p:nvPr>
            <p:ph type="title"/>
          </p:nvPr>
        </p:nvSpPr>
        <p:spPr>
          <a:xfrm>
            <a:off x="2563771" y="34196"/>
            <a:ext cx="6466154" cy="535151"/>
          </a:xfrm>
          <a:prstGeom prst="rect">
            <a:avLst/>
          </a:prstGeom>
        </p:spPr>
        <p:txBody>
          <a:bodyPr/>
          <a:lstStyle/>
          <a:p>
            <a:r>
              <a:rPr lang="en-US" smtClean="0"/>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787400"/>
            <a:ext cx="4040188" cy="639762"/>
          </a:xfrm>
          <a:prstGeom prst="rect">
            <a:avLst/>
          </a:prstGeo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427161"/>
            <a:ext cx="4040188" cy="4736571"/>
          </a:xfrm>
          <a:prstGeom prst="rect">
            <a:avLst/>
          </a:prstGeom>
        </p:spPr>
        <p:txBody>
          <a:bodyPr/>
          <a:lstStyle>
            <a:lvl1pPr>
              <a:defRPr sz="1800" b="1"/>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787400"/>
            <a:ext cx="4041775" cy="639762"/>
          </a:xfrm>
          <a:prstGeom prst="rect">
            <a:avLst/>
          </a:prstGeo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427161"/>
            <a:ext cx="4041775" cy="4736571"/>
          </a:xfrm>
          <a:prstGeom prst="rect">
            <a:avLst/>
          </a:prstGeom>
        </p:spPr>
        <p:txBody>
          <a:bodyPr/>
          <a:lstStyle>
            <a:lvl1pPr>
              <a:defRPr sz="1800" b="1"/>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28E8068-BB4E-7B45-8E03-6619938B0FD6}" type="slidenum">
              <a:rPr lang="en-US" smtClean="0"/>
              <a:t>‹#›</a:t>
            </a:fld>
            <a:endParaRPr lang="en-US" dirty="0"/>
          </a:p>
        </p:txBody>
      </p:sp>
      <p:sp>
        <p:nvSpPr>
          <p:cNvPr id="10" name="Title 1"/>
          <p:cNvSpPr>
            <a:spLocks noGrp="1"/>
          </p:cNvSpPr>
          <p:nvPr>
            <p:ph type="title"/>
          </p:nvPr>
        </p:nvSpPr>
        <p:spPr>
          <a:xfrm>
            <a:off x="2563771" y="34196"/>
            <a:ext cx="6466154" cy="535151"/>
          </a:xfrm>
          <a:prstGeom prst="rect">
            <a:avLst/>
          </a:prstGeom>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8E8068-BB4E-7B45-8E03-6619938B0FD6}" type="slidenum">
              <a:rPr lang="en-US" smtClean="0"/>
              <a:t>‹#›</a:t>
            </a:fld>
            <a:endParaRPr lang="en-US" dirty="0"/>
          </a:p>
        </p:txBody>
      </p:sp>
      <p:sp>
        <p:nvSpPr>
          <p:cNvPr id="6" name="Title 1"/>
          <p:cNvSpPr>
            <a:spLocks noGrp="1"/>
          </p:cNvSpPr>
          <p:nvPr>
            <p:ph type="title"/>
          </p:nvPr>
        </p:nvSpPr>
        <p:spPr>
          <a:xfrm>
            <a:off x="2563771" y="34196"/>
            <a:ext cx="6466154" cy="535151"/>
          </a:xfrm>
          <a:prstGeom prst="rect">
            <a:avLst/>
          </a:prstGeom>
        </p:spPr>
        <p:txBody>
          <a:body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28E8068-BB4E-7B45-8E03-6619938B0FD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53533"/>
            <a:ext cx="3008313" cy="106665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53533"/>
            <a:ext cx="5111750" cy="5372630"/>
          </a:xfrm>
          <a:prstGeom prst="rect">
            <a:avLst/>
          </a:prstGeom>
        </p:spPr>
        <p:txBody>
          <a:bodyPr/>
          <a:lstStyle>
            <a:lvl1pPr>
              <a:defRPr sz="2400" b="1"/>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820190"/>
            <a:ext cx="3008313" cy="4305973"/>
          </a:xfrm>
          <a:prstGeom prst="rect">
            <a:avLst/>
          </a:prstGeom>
        </p:spPr>
        <p:txBody>
          <a:bodyPr/>
          <a:lstStyle>
            <a:lvl1pPr marL="0" indent="0">
              <a:buNone/>
              <a:defRPr sz="14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8E8068-BB4E-7B45-8E03-6619938B0FD6}"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73625"/>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85800"/>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440363"/>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8E8068-BB4E-7B45-8E03-6619938B0FD6}"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8E8068-BB4E-7B45-8E03-6619938B0FD6}" type="slidenum">
              <a:rPr lang="en-US" smtClean="0"/>
              <a:t>‹#›</a:t>
            </a:fld>
            <a:endParaRPr lang="en-US" dirty="0"/>
          </a:p>
        </p:txBody>
      </p:sp>
      <p:pic>
        <p:nvPicPr>
          <p:cNvPr id="7" name="Picture 6"/>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44460" y="6344295"/>
            <a:ext cx="882680" cy="37718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457200" rtl="0" eaLnBrk="1" latinLnBrk="0" hangingPunct="1">
        <a:spcBef>
          <a:spcPct val="0"/>
        </a:spcBef>
        <a:buNone/>
        <a:defRPr sz="4000" b="0" i="0" kern="1200">
          <a:solidFill>
            <a:schemeClr val="bg1"/>
          </a:solidFill>
          <a:latin typeface="Calibri" pitchFamily="34" charset="0"/>
          <a:ea typeface="+mj-ea"/>
          <a:cs typeface="Calibri" pitchFamily="34" charset="0"/>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Calibri" pitchFamily="34" charset="0"/>
          <a:ea typeface="+mn-ea"/>
          <a:cs typeface="Calibri"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Calibri" pitchFamily="34" charset="0"/>
          <a:ea typeface="+mn-ea"/>
          <a:cs typeface="Calibri"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Calibri" pitchFamily="34" charset="0"/>
          <a:ea typeface="+mn-ea"/>
          <a:cs typeface="Calibri"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Calibri" pitchFamily="34" charset="0"/>
          <a:ea typeface="+mn-ea"/>
          <a:cs typeface="Calibri"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Calibri" pitchFamily="34" charset="0"/>
          <a:ea typeface="+mn-ea"/>
          <a:cs typeface="Calibri"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0.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612558"/>
            <a:ext cx="6400800" cy="1752600"/>
          </a:xfrm>
        </p:spPr>
        <p:txBody>
          <a:bodyPr/>
          <a:lstStyle/>
          <a:p>
            <a:r>
              <a:rPr lang="en-US" dirty="0" smtClean="0"/>
              <a:t>Name of Agent</a:t>
            </a:r>
          </a:p>
          <a:p>
            <a:r>
              <a:rPr lang="en-US" dirty="0" smtClean="0"/>
              <a:t>Agent Title</a:t>
            </a:r>
          </a:p>
          <a:p>
            <a:r>
              <a:rPr lang="en-US" dirty="0" smtClean="0"/>
              <a:t>County/District Extension</a:t>
            </a:r>
          </a:p>
          <a:p>
            <a:endParaRPr lang="en-US" dirty="0"/>
          </a:p>
        </p:txBody>
      </p:sp>
      <p:pic>
        <p:nvPicPr>
          <p:cNvPr id="2050" name="F98A7DB1-2CA2-468E-AA31-7E493D81563F" descr="3FFB204D-8A41-492D-907B-8E9A264CFBC2@ks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600" y="2201426"/>
            <a:ext cx="8730799" cy="1067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Pre-Hospital DNR</a:t>
            </a:r>
            <a:endParaRPr lang="en-US" dirty="0"/>
          </a:p>
        </p:txBody>
      </p:sp>
      <p:sp>
        <p:nvSpPr>
          <p:cNvPr id="3" name="Content Placeholder 2"/>
          <p:cNvSpPr>
            <a:spLocks noGrp="1"/>
          </p:cNvSpPr>
          <p:nvPr>
            <p:ph idx="1"/>
          </p:nvPr>
        </p:nvSpPr>
        <p:spPr>
          <a:xfrm>
            <a:off x="457200" y="2155796"/>
            <a:ext cx="8229600" cy="2855325"/>
          </a:xfrm>
        </p:spPr>
        <p:txBody>
          <a:bodyPr/>
          <a:lstStyle/>
          <a:p>
            <a:r>
              <a:rPr lang="en-US" dirty="0" smtClean="0"/>
              <a:t>Written communication of your desire to not have resuscitation </a:t>
            </a:r>
            <a:r>
              <a:rPr lang="en-US" i="1" dirty="0" smtClean="0"/>
              <a:t>attempted</a:t>
            </a:r>
            <a:r>
              <a:rPr lang="en-US" dirty="0" smtClean="0"/>
              <a:t> should you stop breathing or your heart stops beating</a:t>
            </a:r>
          </a:p>
          <a:p>
            <a:r>
              <a:rPr lang="en-US" dirty="0" smtClean="0"/>
              <a:t>Typically only terminally ill or incredibly frail elderly have a DNR</a:t>
            </a:r>
            <a:endParaRPr lang="en-US" dirty="0"/>
          </a:p>
        </p:txBody>
      </p:sp>
    </p:spTree>
    <p:extLst>
      <p:ext uri="{BB962C8B-B14F-4D97-AF65-F5344CB8AC3E}">
        <p14:creationId xmlns:p14="http://schemas.microsoft.com/office/powerpoint/2010/main" val="11671017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2605744"/>
            <a:ext cx="7772400" cy="1362075"/>
          </a:xfrm>
        </p:spPr>
        <p:txBody>
          <a:bodyPr/>
          <a:lstStyle/>
          <a:p>
            <a:pPr algn="ctr"/>
            <a:r>
              <a:rPr lang="en-US" dirty="0" smtClean="0"/>
              <a:t>HOW CAN I COMPLETE THESE DOCUMENTS?</a:t>
            </a:r>
            <a:endParaRPr lang="en-US" dirty="0"/>
          </a:p>
        </p:txBody>
      </p:sp>
    </p:spTree>
    <p:extLst>
      <p:ext uri="{BB962C8B-B14F-4D97-AF65-F5344CB8AC3E}">
        <p14:creationId xmlns:p14="http://schemas.microsoft.com/office/powerpoint/2010/main" val="15287425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0589"/>
            <a:ext cx="8229600" cy="5398030"/>
          </a:xfrm>
        </p:spPr>
        <p:txBody>
          <a:bodyPr/>
          <a:lstStyle/>
          <a:p>
            <a:r>
              <a:rPr lang="en-US" dirty="0" smtClean="0"/>
              <a:t>Fill-in-the-blank forms</a:t>
            </a:r>
          </a:p>
          <a:p>
            <a:r>
              <a:rPr lang="en-US" dirty="0" smtClean="0"/>
              <a:t>Must </a:t>
            </a:r>
            <a:r>
              <a:rPr lang="en-US" dirty="0"/>
              <a:t>be:</a:t>
            </a:r>
          </a:p>
          <a:p>
            <a:pPr lvl="1"/>
            <a:r>
              <a:rPr lang="en-US" dirty="0"/>
              <a:t>Signed and dated</a:t>
            </a:r>
          </a:p>
          <a:p>
            <a:pPr lvl="1"/>
            <a:r>
              <a:rPr lang="en-US" dirty="0"/>
              <a:t>Notarized</a:t>
            </a:r>
          </a:p>
          <a:p>
            <a:pPr marL="457200" lvl="1" indent="0">
              <a:buNone/>
            </a:pPr>
            <a:r>
              <a:rPr lang="en-US" dirty="0"/>
              <a:t>   </a:t>
            </a:r>
            <a:r>
              <a:rPr lang="en-US" b="1" dirty="0"/>
              <a:t>OR</a:t>
            </a:r>
          </a:p>
          <a:p>
            <a:pPr lvl="1"/>
            <a:r>
              <a:rPr lang="en-US" dirty="0"/>
              <a:t>Signed by two </a:t>
            </a:r>
            <a:r>
              <a:rPr lang="en-US" dirty="0" smtClean="0"/>
              <a:t>witnesses</a:t>
            </a:r>
          </a:p>
          <a:p>
            <a:r>
              <a:rPr lang="en-US" dirty="0" smtClean="0"/>
              <a:t>Pre-Hospital DNRs must be signed by your physician as well</a:t>
            </a:r>
            <a:endParaRPr lang="en-US" dirty="0"/>
          </a:p>
        </p:txBody>
      </p:sp>
    </p:spTree>
    <p:extLst>
      <p:ext uri="{BB962C8B-B14F-4D97-AF65-F5344CB8AC3E}">
        <p14:creationId xmlns:p14="http://schemas.microsoft.com/office/powerpoint/2010/main" val="3682990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798" y="2960844"/>
            <a:ext cx="7772400" cy="1362075"/>
          </a:xfrm>
        </p:spPr>
        <p:txBody>
          <a:bodyPr/>
          <a:lstStyle/>
          <a:p>
            <a:pPr algn="ctr"/>
            <a:r>
              <a:rPr lang="en-US" dirty="0" smtClean="0"/>
              <a:t>Final thoughts</a:t>
            </a:r>
            <a:endParaRPr lang="en-US" dirty="0"/>
          </a:p>
        </p:txBody>
      </p:sp>
    </p:spTree>
    <p:extLst>
      <p:ext uri="{BB962C8B-B14F-4D97-AF65-F5344CB8AC3E}">
        <p14:creationId xmlns:p14="http://schemas.microsoft.com/office/powerpoint/2010/main" val="31974482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 Donation in Kansas</a:t>
            </a:r>
            <a:endParaRPr lang="en-US" dirty="0"/>
          </a:p>
        </p:txBody>
      </p:sp>
      <p:sp>
        <p:nvSpPr>
          <p:cNvPr id="3" name="Content Placeholder 2"/>
          <p:cNvSpPr>
            <a:spLocks noGrp="1"/>
          </p:cNvSpPr>
          <p:nvPr>
            <p:ph idx="1"/>
          </p:nvPr>
        </p:nvSpPr>
        <p:spPr>
          <a:xfrm>
            <a:off x="457200" y="2155796"/>
            <a:ext cx="8229600" cy="2855325"/>
          </a:xfrm>
        </p:spPr>
        <p:txBody>
          <a:bodyPr/>
          <a:lstStyle/>
          <a:p>
            <a:pPr marL="0" indent="0">
              <a:buNone/>
            </a:pPr>
            <a:r>
              <a:rPr lang="en-US" dirty="0" smtClean="0"/>
              <a:t>How to sign up:</a:t>
            </a:r>
          </a:p>
          <a:p>
            <a:r>
              <a:rPr lang="en-US" dirty="0" smtClean="0"/>
              <a:t>Register online: </a:t>
            </a:r>
            <a:r>
              <a:rPr lang="en-US" dirty="0" smtClean="0">
                <a:solidFill>
                  <a:srgbClr val="7030A0"/>
                </a:solidFill>
              </a:rPr>
              <a:t>donatelifekansas.com/join </a:t>
            </a:r>
          </a:p>
          <a:p>
            <a:r>
              <a:rPr lang="en-US" dirty="0" smtClean="0"/>
              <a:t>Say “yes” at the DMV</a:t>
            </a:r>
          </a:p>
          <a:p>
            <a:r>
              <a:rPr lang="en-US" dirty="0" smtClean="0"/>
              <a:t>Call 1-888-744-4531 to request a form</a:t>
            </a:r>
            <a:endParaRPr lang="en-US" dirty="0"/>
          </a:p>
        </p:txBody>
      </p:sp>
    </p:spTree>
    <p:extLst>
      <p:ext uri="{BB962C8B-B14F-4D97-AF65-F5344CB8AC3E}">
        <p14:creationId xmlns:p14="http://schemas.microsoft.com/office/powerpoint/2010/main" val="26940197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313632" y="1063641"/>
            <a:ext cx="4516736" cy="5397500"/>
          </a:xfrm>
        </p:spPr>
      </p:pic>
    </p:spTree>
    <p:extLst>
      <p:ext uri="{BB962C8B-B14F-4D97-AF65-F5344CB8AC3E}">
        <p14:creationId xmlns:p14="http://schemas.microsoft.com/office/powerpoint/2010/main" val="5299033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Storing your Documents</a:t>
            </a:r>
            <a:endParaRPr lang="en-US" dirty="0"/>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380009" y="4110426"/>
            <a:ext cx="3467430" cy="2379609"/>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27212" y="3800782"/>
            <a:ext cx="2973023" cy="2953137"/>
          </a:xfrm>
          <a:prstGeom prst="rect">
            <a:avLst/>
          </a:prstGeom>
        </p:spPr>
      </p:pic>
      <p:sp>
        <p:nvSpPr>
          <p:cNvPr id="8" name="TextBox 7"/>
          <p:cNvSpPr txBox="1"/>
          <p:nvPr/>
        </p:nvSpPr>
        <p:spPr>
          <a:xfrm>
            <a:off x="543697" y="1559410"/>
            <a:ext cx="8303742" cy="4308872"/>
          </a:xfrm>
          <a:prstGeom prst="rect">
            <a:avLst/>
          </a:prstGeom>
          <a:noFill/>
        </p:spPr>
        <p:txBody>
          <a:bodyPr wrap="square" rtlCol="0">
            <a:spAutoFit/>
          </a:bodyPr>
          <a:lstStyle/>
          <a:p>
            <a:pPr marL="457200" indent="-457200">
              <a:spcBef>
                <a:spcPct val="20000"/>
              </a:spcBef>
              <a:buFont typeface="Arial" panose="020B0604020202020204" pitchFamily="34" charset="0"/>
              <a:buChar char="•"/>
            </a:pPr>
            <a:r>
              <a:rPr lang="en-US" sz="3200" dirty="0">
                <a:latin typeface="Calibri" pitchFamily="34" charset="0"/>
                <a:cs typeface="Calibri" pitchFamily="34" charset="0"/>
              </a:rPr>
              <a:t>House</a:t>
            </a:r>
          </a:p>
          <a:p>
            <a:pPr marL="457200" indent="-457200">
              <a:spcBef>
                <a:spcPct val="20000"/>
              </a:spcBef>
              <a:buFont typeface="Arial" panose="020B0604020202020204" pitchFamily="34" charset="0"/>
              <a:buChar char="•"/>
            </a:pPr>
            <a:r>
              <a:rPr lang="en-US" sz="3200" dirty="0">
                <a:latin typeface="Calibri" pitchFamily="34" charset="0"/>
                <a:cs typeface="Calibri" pitchFamily="34" charset="0"/>
              </a:rPr>
              <a:t>Vehicle</a:t>
            </a:r>
          </a:p>
          <a:p>
            <a:pPr marL="457200" indent="-457200">
              <a:spcBef>
                <a:spcPct val="20000"/>
              </a:spcBef>
              <a:buFont typeface="Arial" panose="020B0604020202020204" pitchFamily="34" charset="0"/>
              <a:buChar char="•"/>
            </a:pPr>
            <a:r>
              <a:rPr lang="en-US" sz="3200" dirty="0">
                <a:latin typeface="Calibri" pitchFamily="34" charset="0"/>
                <a:cs typeface="Calibri" pitchFamily="34" charset="0"/>
              </a:rPr>
              <a:t>Any place that you frequently visit for </a:t>
            </a:r>
            <a:r>
              <a:rPr lang="en-US" sz="3200" dirty="0" smtClean="0">
                <a:latin typeface="Calibri" pitchFamily="34" charset="0"/>
                <a:cs typeface="Calibri" pitchFamily="34" charset="0"/>
              </a:rPr>
              <a:t>long periods </a:t>
            </a:r>
            <a:r>
              <a:rPr lang="en-US" sz="3200" dirty="0">
                <a:latin typeface="Calibri" pitchFamily="34" charset="0"/>
                <a:cs typeface="Calibri" pitchFamily="34" charset="0"/>
              </a:rPr>
              <a:t>of </a:t>
            </a:r>
            <a:r>
              <a:rPr lang="en-US" sz="3200" dirty="0" smtClean="0">
                <a:latin typeface="Calibri" pitchFamily="34" charset="0"/>
                <a:cs typeface="Calibri" pitchFamily="34" charset="0"/>
              </a:rPr>
              <a:t>time</a:t>
            </a:r>
          </a:p>
          <a:p>
            <a:pPr marL="457200" indent="-457200">
              <a:spcBef>
                <a:spcPct val="20000"/>
              </a:spcBef>
              <a:buFont typeface="Arial" panose="020B0604020202020204" pitchFamily="34" charset="0"/>
              <a:buChar char="•"/>
            </a:pPr>
            <a:r>
              <a:rPr lang="en-US" sz="3200" dirty="0" smtClean="0">
                <a:latin typeface="Calibri" pitchFamily="34" charset="0"/>
                <a:cs typeface="Calibri" pitchFamily="34" charset="0"/>
              </a:rPr>
              <a:t>Family / close friends</a:t>
            </a:r>
          </a:p>
          <a:p>
            <a:pPr marL="457200" indent="-457200">
              <a:spcBef>
                <a:spcPct val="20000"/>
              </a:spcBef>
              <a:buFont typeface="Arial" panose="020B0604020202020204" pitchFamily="34" charset="0"/>
              <a:buChar char="•"/>
            </a:pPr>
            <a:r>
              <a:rPr lang="en-US" sz="3200" dirty="0" smtClean="0">
                <a:latin typeface="Calibri" pitchFamily="34" charset="0"/>
                <a:cs typeface="Calibri" pitchFamily="34" charset="0"/>
              </a:rPr>
              <a:t>Physician</a:t>
            </a:r>
          </a:p>
          <a:p>
            <a:pPr marL="457200" indent="-457200">
              <a:spcBef>
                <a:spcPct val="20000"/>
              </a:spcBef>
              <a:buFont typeface="Arial" panose="020B0604020202020204" pitchFamily="34" charset="0"/>
              <a:buChar char="•"/>
            </a:pPr>
            <a:r>
              <a:rPr lang="en-US" sz="3200" dirty="0" smtClean="0">
                <a:latin typeface="Calibri" pitchFamily="34" charset="0"/>
                <a:cs typeface="Calibri" pitchFamily="34" charset="0"/>
              </a:rPr>
              <a:t>Health care agent</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40655399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Wallet Cards</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83907" y="2520778"/>
            <a:ext cx="7384650" cy="1879729"/>
          </a:xfrm>
        </p:spPr>
      </p:pic>
    </p:spTree>
    <p:extLst>
      <p:ext uri="{BB962C8B-B14F-4D97-AF65-F5344CB8AC3E}">
        <p14:creationId xmlns:p14="http://schemas.microsoft.com/office/powerpoint/2010/main" val="36743330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extLst>
              <p:ext uri="{D42A27DB-BD31-4B8C-83A1-F6EECF244321}">
                <p14:modId xmlns:p14="http://schemas.microsoft.com/office/powerpoint/2010/main" val="3771787613"/>
              </p:ext>
            </p:extLst>
          </p:nvPr>
        </p:nvGraphicFramePr>
        <p:xfrm>
          <a:off x="2468562" y="1051755"/>
          <a:ext cx="4247923" cy="5497817"/>
        </p:xfrm>
        <a:graphic>
          <a:graphicData uri="http://schemas.openxmlformats.org/presentationml/2006/ole">
            <mc:AlternateContent xmlns:mc="http://schemas.openxmlformats.org/markup-compatibility/2006">
              <mc:Choice xmlns:v="urn:schemas-microsoft-com:vml" Requires="v">
                <p:oleObj spid="_x0000_s1056" name="Acrobat Document" r:id="rId4" imgW="5829199" imgH="7543800" progId="Acrobat.Document.11">
                  <p:embed/>
                </p:oleObj>
              </mc:Choice>
              <mc:Fallback>
                <p:oleObj name="Acrobat Document" r:id="rId4" imgW="5829199" imgH="7543800" progId="Acrobat.Document.11">
                  <p:embed/>
                  <p:pic>
                    <p:nvPicPr>
                      <p:cNvPr id="0" name=""/>
                      <p:cNvPicPr/>
                      <p:nvPr/>
                    </p:nvPicPr>
                    <p:blipFill>
                      <a:blip r:embed="rId5"/>
                      <a:stretch>
                        <a:fillRect/>
                      </a:stretch>
                    </p:blipFill>
                    <p:spPr>
                      <a:xfrm>
                        <a:off x="2468562" y="1051755"/>
                        <a:ext cx="4247923" cy="5497817"/>
                      </a:xfrm>
                      <a:prstGeom prst="rect">
                        <a:avLst/>
                      </a:prstGeom>
                    </p:spPr>
                  </p:pic>
                </p:oleObj>
              </mc:Fallback>
            </mc:AlternateContent>
          </a:graphicData>
        </a:graphic>
      </p:graphicFrame>
    </p:spTree>
    <p:extLst>
      <p:ext uri="{BB962C8B-B14F-4D97-AF65-F5344CB8AC3E}">
        <p14:creationId xmlns:p14="http://schemas.microsoft.com/office/powerpoint/2010/main" val="983285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advance directives?</a:t>
            </a:r>
            <a:endParaRPr lang="en-US" dirty="0"/>
          </a:p>
        </p:txBody>
      </p:sp>
      <p:sp>
        <p:nvSpPr>
          <p:cNvPr id="3" name="Content Placeholder 2"/>
          <p:cNvSpPr>
            <a:spLocks noGrp="1"/>
          </p:cNvSpPr>
          <p:nvPr>
            <p:ph idx="1"/>
          </p:nvPr>
        </p:nvSpPr>
        <p:spPr>
          <a:xfrm>
            <a:off x="457200" y="2657491"/>
            <a:ext cx="8229600" cy="2230195"/>
          </a:xfrm>
        </p:spPr>
        <p:txBody>
          <a:bodyPr/>
          <a:lstStyle/>
          <a:p>
            <a:pPr marL="0" indent="0">
              <a:buNone/>
            </a:pPr>
            <a:r>
              <a:rPr lang="en-US" dirty="0" smtClean="0"/>
              <a:t>Advance directives are legal documents that allow you to voice your wishes regarding future medical care/treatment in the event that you become unable to do so for yourself.</a:t>
            </a:r>
          </a:p>
          <a:p>
            <a:pPr marL="0" indent="0">
              <a:buNone/>
            </a:pPr>
            <a:endParaRPr lang="en-US" dirty="0" smtClean="0"/>
          </a:p>
        </p:txBody>
      </p:sp>
    </p:spTree>
    <p:extLst>
      <p:ext uri="{BB962C8B-B14F-4D97-AF65-F5344CB8AC3E}">
        <p14:creationId xmlns:p14="http://schemas.microsoft.com/office/powerpoint/2010/main" val="7260230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2743129"/>
            <a:ext cx="7772400" cy="1362075"/>
          </a:xfrm>
        </p:spPr>
        <p:txBody>
          <a:bodyPr/>
          <a:lstStyle/>
          <a:p>
            <a:pPr algn="ctr"/>
            <a:r>
              <a:rPr lang="en-US" dirty="0" smtClean="0"/>
              <a:t>Durable power of attorney for healthcare</a:t>
            </a:r>
            <a:endParaRPr lang="en-US" dirty="0"/>
          </a:p>
        </p:txBody>
      </p:sp>
    </p:spTree>
    <p:extLst>
      <p:ext uri="{BB962C8B-B14F-4D97-AF65-F5344CB8AC3E}">
        <p14:creationId xmlns:p14="http://schemas.microsoft.com/office/powerpoint/2010/main" val="37011727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0692" y="34196"/>
            <a:ext cx="7333307" cy="535151"/>
          </a:xfrm>
        </p:spPr>
        <p:txBody>
          <a:bodyPr/>
          <a:lstStyle/>
          <a:p>
            <a:r>
              <a:rPr lang="en-US" sz="3200" dirty="0" smtClean="0"/>
              <a:t>Durable Power of Attorney for Health Care</a:t>
            </a:r>
            <a:endParaRPr lang="en-US" sz="3200" dirty="0"/>
          </a:p>
        </p:txBody>
      </p:sp>
      <p:sp>
        <p:nvSpPr>
          <p:cNvPr id="3" name="Content Placeholder 2"/>
          <p:cNvSpPr>
            <a:spLocks noGrp="1"/>
          </p:cNvSpPr>
          <p:nvPr>
            <p:ph idx="1"/>
          </p:nvPr>
        </p:nvSpPr>
        <p:spPr>
          <a:xfrm>
            <a:off x="384772" y="1561054"/>
            <a:ext cx="8229600" cy="3871026"/>
          </a:xfrm>
        </p:spPr>
        <p:txBody>
          <a:bodyPr/>
          <a:lstStyle/>
          <a:p>
            <a:r>
              <a:rPr lang="en-US" dirty="0" smtClean="0"/>
              <a:t>Appoint an “agent” to speak on your behalf</a:t>
            </a:r>
          </a:p>
          <a:p>
            <a:r>
              <a:rPr lang="en-US" dirty="0" smtClean="0"/>
              <a:t>The agent:</a:t>
            </a:r>
          </a:p>
          <a:p>
            <a:pPr lvl="1"/>
            <a:r>
              <a:rPr lang="en-US" dirty="0" smtClean="0"/>
              <a:t>Will speak for you only if you become incapacitated due to illness or injury</a:t>
            </a:r>
          </a:p>
          <a:p>
            <a:pPr lvl="1"/>
            <a:r>
              <a:rPr lang="en-US" dirty="0" smtClean="0"/>
              <a:t>Can make treatment decisions (how/who), medical facilities, organ donation, autopsy, and what to do with your body after death</a:t>
            </a:r>
          </a:p>
          <a:p>
            <a:pPr lvl="1"/>
            <a:r>
              <a:rPr lang="en-US" dirty="0" smtClean="0"/>
              <a:t>Cannot revoke wishes from a living will</a:t>
            </a:r>
            <a:endParaRPr lang="en-US" dirty="0"/>
          </a:p>
        </p:txBody>
      </p:sp>
    </p:spTree>
    <p:extLst>
      <p:ext uri="{BB962C8B-B14F-4D97-AF65-F5344CB8AC3E}">
        <p14:creationId xmlns:p14="http://schemas.microsoft.com/office/powerpoint/2010/main" val="21022515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should I appoint?</a:t>
            </a:r>
            <a:endParaRPr lang="en-US" dirty="0"/>
          </a:p>
        </p:txBody>
      </p:sp>
      <p:sp>
        <p:nvSpPr>
          <p:cNvPr id="3" name="Content Placeholder 2"/>
          <p:cNvSpPr>
            <a:spLocks noGrp="1"/>
          </p:cNvSpPr>
          <p:nvPr>
            <p:ph idx="1"/>
          </p:nvPr>
        </p:nvSpPr>
        <p:spPr>
          <a:xfrm>
            <a:off x="457200" y="2129870"/>
            <a:ext cx="8229600" cy="3101482"/>
          </a:xfrm>
        </p:spPr>
        <p:txBody>
          <a:bodyPr/>
          <a:lstStyle/>
          <a:p>
            <a:pPr marL="0" indent="0">
              <a:buNone/>
            </a:pPr>
            <a:r>
              <a:rPr lang="en-US" dirty="0" smtClean="0"/>
              <a:t>Your agent should be someone:</a:t>
            </a:r>
          </a:p>
          <a:p>
            <a:r>
              <a:rPr lang="en-US" dirty="0" smtClean="0"/>
              <a:t>You trust</a:t>
            </a:r>
          </a:p>
          <a:p>
            <a:r>
              <a:rPr lang="en-US" dirty="0"/>
              <a:t>W</a:t>
            </a:r>
            <a:r>
              <a:rPr lang="en-US" dirty="0" smtClean="0"/>
              <a:t>ho knows you well</a:t>
            </a:r>
          </a:p>
          <a:p>
            <a:r>
              <a:rPr lang="en-US" dirty="0" smtClean="0"/>
              <a:t>Who will advocate for you</a:t>
            </a:r>
          </a:p>
          <a:p>
            <a:r>
              <a:rPr lang="en-US" dirty="0" smtClean="0"/>
              <a:t>Who will honor your wishes</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5121" y="2499511"/>
            <a:ext cx="1905000" cy="2362200"/>
          </a:xfrm>
          <a:prstGeom prst="rect">
            <a:avLst/>
          </a:prstGeom>
        </p:spPr>
      </p:pic>
    </p:spTree>
    <p:extLst>
      <p:ext uri="{BB962C8B-B14F-4D97-AF65-F5344CB8AC3E}">
        <p14:creationId xmlns:p14="http://schemas.microsoft.com/office/powerpoint/2010/main" val="834251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8513" y="2939072"/>
            <a:ext cx="7772400" cy="1362075"/>
          </a:xfrm>
        </p:spPr>
        <p:txBody>
          <a:bodyPr/>
          <a:lstStyle/>
          <a:p>
            <a:pPr algn="ctr"/>
            <a:r>
              <a:rPr lang="en-US" dirty="0" smtClean="0"/>
              <a:t>Living will</a:t>
            </a:r>
            <a:endParaRPr lang="en-US" dirty="0"/>
          </a:p>
        </p:txBody>
      </p:sp>
    </p:spTree>
    <p:extLst>
      <p:ext uri="{BB962C8B-B14F-4D97-AF65-F5344CB8AC3E}">
        <p14:creationId xmlns:p14="http://schemas.microsoft.com/office/powerpoint/2010/main" val="7096957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Living Will</a:t>
            </a:r>
            <a:endParaRPr lang="en-US" dirty="0"/>
          </a:p>
        </p:txBody>
      </p:sp>
      <p:sp>
        <p:nvSpPr>
          <p:cNvPr id="3" name="Content Placeholder 2"/>
          <p:cNvSpPr>
            <a:spLocks noGrp="1"/>
          </p:cNvSpPr>
          <p:nvPr>
            <p:ph idx="1"/>
          </p:nvPr>
        </p:nvSpPr>
        <p:spPr>
          <a:xfrm>
            <a:off x="457200" y="1654891"/>
            <a:ext cx="8229600" cy="5398030"/>
          </a:xfrm>
        </p:spPr>
        <p:txBody>
          <a:bodyPr/>
          <a:lstStyle/>
          <a:p>
            <a:r>
              <a:rPr lang="en-US" dirty="0" smtClean="0"/>
              <a:t>An instruction list to your physician, family, and friends that outlines what type of life-sustaining procedures you want at the end of your life</a:t>
            </a:r>
          </a:p>
          <a:p>
            <a:r>
              <a:rPr lang="en-US" dirty="0" smtClean="0"/>
              <a:t>Essentially a request to die naturally utilizing only comfort measures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79425" y="4942113"/>
            <a:ext cx="4385149" cy="1788319"/>
          </a:xfrm>
          <a:prstGeom prst="rect">
            <a:avLst/>
          </a:prstGeom>
        </p:spPr>
      </p:pic>
    </p:spTree>
    <p:extLst>
      <p:ext uri="{BB962C8B-B14F-4D97-AF65-F5344CB8AC3E}">
        <p14:creationId xmlns:p14="http://schemas.microsoft.com/office/powerpoint/2010/main" val="40392132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Living Will</a:t>
            </a:r>
            <a:endParaRPr lang="en-US" dirty="0"/>
          </a:p>
        </p:txBody>
      </p:sp>
      <p:sp>
        <p:nvSpPr>
          <p:cNvPr id="3" name="Content Placeholder 2"/>
          <p:cNvSpPr>
            <a:spLocks noGrp="1"/>
          </p:cNvSpPr>
          <p:nvPr>
            <p:ph idx="1"/>
          </p:nvPr>
        </p:nvSpPr>
        <p:spPr>
          <a:xfrm>
            <a:off x="457200" y="2178876"/>
            <a:ext cx="8229600" cy="3133353"/>
          </a:xfrm>
        </p:spPr>
        <p:txBody>
          <a:bodyPr/>
          <a:lstStyle/>
          <a:p>
            <a:r>
              <a:rPr lang="en-US" dirty="0" smtClean="0"/>
              <a:t>“…I direct that such procedures be withheld or withdrawn, and that I be permitted to die naturally with only the administration of medication or the performance of any medical procedure deemed necessary to provide me with comfort care”</a:t>
            </a:r>
          </a:p>
        </p:txBody>
      </p:sp>
    </p:spTree>
    <p:extLst>
      <p:ext uri="{BB962C8B-B14F-4D97-AF65-F5344CB8AC3E}">
        <p14:creationId xmlns:p14="http://schemas.microsoft.com/office/powerpoint/2010/main" val="40753254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026158"/>
            <a:ext cx="7772400" cy="1362075"/>
          </a:xfrm>
        </p:spPr>
        <p:txBody>
          <a:bodyPr/>
          <a:lstStyle/>
          <a:p>
            <a:pPr algn="ctr"/>
            <a:r>
              <a:rPr lang="en-US" dirty="0" smtClean="0"/>
              <a:t>Pre-hospital </a:t>
            </a:r>
            <a:r>
              <a:rPr lang="en-US" dirty="0" err="1" smtClean="0"/>
              <a:t>dnr</a:t>
            </a:r>
            <a:endParaRPr lang="en-US" dirty="0"/>
          </a:p>
        </p:txBody>
      </p:sp>
    </p:spTree>
    <p:extLst>
      <p:ext uri="{BB962C8B-B14F-4D97-AF65-F5344CB8AC3E}">
        <p14:creationId xmlns:p14="http://schemas.microsoft.com/office/powerpoint/2010/main" val="861533788"/>
      </p:ext>
    </p:extLst>
  </p:cSld>
  <p:clrMapOvr>
    <a:masterClrMapping/>
  </p:clrMapOvr>
  <p:timing>
    <p:tnLst>
      <p:par>
        <p:cTn id="1" dur="indefinite" restart="never" nodeType="tmRoot"/>
      </p:par>
    </p:tnLst>
  </p:timing>
</p:sld>
</file>

<file path=ppt/theme/theme1.xml><?xml version="1.0" encoding="utf-8"?>
<a:theme xmlns:a="http://schemas.openxmlformats.org/drawingml/2006/main" name="KSREPPT_Templat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pulent">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KSREpurple_band</Template>
  <TotalTime>27475</TotalTime>
  <Words>2182</Words>
  <Application>Microsoft Office PowerPoint</Application>
  <PresentationFormat>On-screen Show (4:3)</PresentationFormat>
  <Paragraphs>127</Paragraphs>
  <Slides>18</Slides>
  <Notes>18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Calibri</vt:lpstr>
      <vt:lpstr>Trebuchet MS</vt:lpstr>
      <vt:lpstr>Wingdings</vt:lpstr>
      <vt:lpstr>KSREPPT_Template1</vt:lpstr>
      <vt:lpstr>Acrobat Document</vt:lpstr>
      <vt:lpstr>PowerPoint Presentation</vt:lpstr>
      <vt:lpstr>What are advance directives?</vt:lpstr>
      <vt:lpstr>Durable power of attorney for healthcare</vt:lpstr>
      <vt:lpstr>Durable Power of Attorney for Health Care</vt:lpstr>
      <vt:lpstr>Who should I appoint?</vt:lpstr>
      <vt:lpstr>Living will</vt:lpstr>
      <vt:lpstr>Living Will</vt:lpstr>
      <vt:lpstr>Living Will</vt:lpstr>
      <vt:lpstr>Pre-hospital dnr</vt:lpstr>
      <vt:lpstr>Pre-Hospital DNR</vt:lpstr>
      <vt:lpstr>HOW CAN I COMPLETE THESE DOCUMENTS?</vt:lpstr>
      <vt:lpstr>PowerPoint Presentation</vt:lpstr>
      <vt:lpstr>Final thoughts</vt:lpstr>
      <vt:lpstr>Organ Donation in Kansas</vt:lpstr>
      <vt:lpstr>PowerPoint Presentation</vt:lpstr>
      <vt:lpstr>Storing your Documents</vt:lpstr>
      <vt:lpstr>Wallet Cards</vt:lpstr>
      <vt:lpstr>PowerPoint Presentation</vt:lpstr>
    </vt:vector>
  </TitlesOfParts>
  <Company>College of Human Ecology, Kansas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Erin Yelland</dc:creator>
  <cp:lastModifiedBy>Erin Yelland</cp:lastModifiedBy>
  <cp:revision>55</cp:revision>
  <cp:lastPrinted>2017-02-01T22:22:50Z</cp:lastPrinted>
  <dcterms:created xsi:type="dcterms:W3CDTF">2015-08-12T18:29:43Z</dcterms:created>
  <dcterms:modified xsi:type="dcterms:W3CDTF">2017-02-02T17:42:49Z</dcterms:modified>
</cp:coreProperties>
</file>