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handoutMasterIdLst>
    <p:handoutMasterId r:id="rId12"/>
  </p:handoutMasterIdLst>
  <p:sldIdLst>
    <p:sldId id="291" r:id="rId2"/>
    <p:sldId id="277" r:id="rId3"/>
    <p:sldId id="290" r:id="rId4"/>
    <p:sldId id="285" r:id="rId5"/>
    <p:sldId id="286" r:id="rId6"/>
    <p:sldId id="287" r:id="rId7"/>
    <p:sldId id="288" r:id="rId8"/>
    <p:sldId id="289" r:id="rId9"/>
    <p:sldId id="292" r:id="rId1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186" autoAdjust="0"/>
  </p:normalViewPr>
  <p:slideViewPr>
    <p:cSldViewPr snapToGrid="0" snapToObjects="1">
      <p:cViewPr varScale="1">
        <p:scale>
          <a:sx n="79" d="100"/>
          <a:sy n="79" d="100"/>
        </p:scale>
        <p:origin x="2544" y="114"/>
      </p:cViewPr>
      <p:guideLst>
        <p:guide orient="horz" pos="2160"/>
        <p:guide pos="2880"/>
      </p:guideLst>
    </p:cSldViewPr>
  </p:slideViewPr>
  <p:notesTextViewPr>
    <p:cViewPr>
      <p:scale>
        <a:sx n="100" d="100"/>
        <a:sy n="100" d="100"/>
      </p:scale>
      <p:origin x="0" y="-282"/>
    </p:cViewPr>
  </p:notesTextViewPr>
  <p:notesViewPr>
    <p:cSldViewPr snapToGrid="0" snapToObjects="1">
      <p:cViewPr varScale="1">
        <p:scale>
          <a:sx n="84" d="100"/>
          <a:sy n="84" d="100"/>
        </p:scale>
        <p:origin x="3792"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7FBA5C16-A1C1-4CB0-838C-12205FA00415}" type="datetimeFigureOut">
              <a:rPr lang="en-US" smtClean="0"/>
              <a:t>2/21/2017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434E2C5-C9B0-4220-8783-5F3647F901DE}" type="slidenum">
              <a:rPr lang="en-US" smtClean="0"/>
              <a:t>‹#›</a:t>
            </a:fld>
            <a:endParaRPr lang="en-US"/>
          </a:p>
        </p:txBody>
      </p:sp>
    </p:spTree>
    <p:extLst>
      <p:ext uri="{BB962C8B-B14F-4D97-AF65-F5344CB8AC3E}">
        <p14:creationId xmlns:p14="http://schemas.microsoft.com/office/powerpoint/2010/main" val="104829152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412875" y="152400"/>
            <a:ext cx="4184650" cy="3138488"/>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148188" y="3423797"/>
            <a:ext cx="6634232" cy="5725222"/>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9322098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ewyorkfed.org/microeconomics/data.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70985" y="3383280"/>
            <a:ext cx="6691227" cy="5777074"/>
          </a:xfrm>
        </p:spPr>
        <p:txBody>
          <a:bodyPr/>
          <a:lstStyle/>
          <a:p>
            <a:r>
              <a:rPr lang="en-US" dirty="0" smtClean="0"/>
              <a:t/>
            </a:r>
            <a:br>
              <a:rPr lang="en-US" dirty="0" smtClean="0"/>
            </a:br>
            <a:endParaRPr lang="en-US" dirty="0" smtClean="0"/>
          </a:p>
          <a:p>
            <a:endParaRPr lang="en-US" dirty="0" smtClean="0"/>
          </a:p>
          <a:p>
            <a:endParaRPr lang="en-US" i="1" baseline="0"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4027228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i="0" baseline="0" dirty="0" smtClean="0"/>
              <a:t>Today we will be concentrating on the power of financial management, but I wanted you to see what all of the keys to embracing include.  Remember—these keys represent lifestyle behaviors.  Practiced through the lifespan (although it is never to late to start), these lifestyles contribute to health, well-being, life quality and even longevity.  </a:t>
            </a:r>
          </a:p>
          <a:p>
            <a:endParaRPr lang="en-US" i="0" baseline="0" dirty="0" smtClean="0"/>
          </a:p>
          <a:p>
            <a:pPr marL="237127" indent="-237127">
              <a:buFont typeface="+mj-lt"/>
              <a:buAutoNum type="arabicPeriod"/>
            </a:pPr>
            <a:r>
              <a:rPr lang="en-US" dirty="0" smtClean="0"/>
              <a:t>Attitude is Everything</a:t>
            </a:r>
          </a:p>
          <a:p>
            <a:pPr marL="237127" indent="-237127">
              <a:buFont typeface="+mj-lt"/>
              <a:buAutoNum type="arabicPeriod"/>
            </a:pPr>
            <a:r>
              <a:rPr lang="en-US" dirty="0" smtClean="0"/>
              <a:t>Eating Healthy</a:t>
            </a:r>
          </a:p>
          <a:p>
            <a:pPr marL="237127" indent="-237127">
              <a:buFont typeface="+mj-lt"/>
              <a:buAutoNum type="arabicPeriod"/>
            </a:pPr>
            <a:r>
              <a:rPr lang="en-US" dirty="0" smtClean="0"/>
              <a:t>Get Fit</a:t>
            </a:r>
          </a:p>
          <a:p>
            <a:pPr marL="237127" indent="-237127">
              <a:buFont typeface="+mj-lt"/>
              <a:buAutoNum type="arabicPeriod"/>
            </a:pPr>
            <a:r>
              <a:rPr lang="en-US" dirty="0" smtClean="0"/>
              <a:t>Brain Health</a:t>
            </a:r>
          </a:p>
          <a:p>
            <a:pPr marL="237127" indent="-237127">
              <a:buFont typeface="+mj-lt"/>
              <a:buAutoNum type="arabicPeriod"/>
            </a:pPr>
            <a:r>
              <a:rPr lang="en-US" dirty="0" smtClean="0"/>
              <a:t>Be Social</a:t>
            </a:r>
          </a:p>
          <a:p>
            <a:pPr marL="237127" indent="-237127">
              <a:buFont typeface="+mj-lt"/>
              <a:buAutoNum type="arabicPeriod"/>
            </a:pPr>
            <a:r>
              <a:rPr lang="en-US" dirty="0" smtClean="0"/>
              <a:t>Tune-in to the Times</a:t>
            </a:r>
          </a:p>
          <a:p>
            <a:pPr marL="237127" indent="-237127">
              <a:buFont typeface="+mj-lt"/>
              <a:buAutoNum type="arabicPeriod"/>
            </a:pPr>
            <a:r>
              <a:rPr lang="en-US" dirty="0" smtClean="0"/>
              <a:t>Stay Safe</a:t>
            </a:r>
          </a:p>
          <a:p>
            <a:pPr marL="237127" indent="-237127">
              <a:buFont typeface="+mj-lt"/>
              <a:buAutoNum type="arabicPeriod"/>
            </a:pPr>
            <a:r>
              <a:rPr lang="en-US" dirty="0" smtClean="0"/>
              <a:t>Know Your Numbers</a:t>
            </a:r>
          </a:p>
          <a:p>
            <a:pPr marL="237127" indent="-237127">
              <a:buFont typeface="+mj-lt"/>
              <a:buAutoNum type="arabicPeriod"/>
            </a:pPr>
            <a:r>
              <a:rPr lang="en-US" dirty="0" smtClean="0"/>
              <a:t>Manage Your Stress</a:t>
            </a:r>
          </a:p>
          <a:p>
            <a:pPr marL="237127" indent="-237127">
              <a:buFont typeface="+mj-lt"/>
              <a:buAutoNum type="arabicPeriod"/>
            </a:pPr>
            <a:r>
              <a:rPr lang="en-US" dirty="0" smtClean="0"/>
              <a:t>Financial Affairs</a:t>
            </a:r>
          </a:p>
          <a:p>
            <a:pPr marL="237127" indent="-237127">
              <a:buFont typeface="+mj-lt"/>
              <a:buAutoNum type="arabicPeriod"/>
            </a:pPr>
            <a:r>
              <a:rPr lang="en-US" dirty="0" smtClean="0"/>
              <a:t>Sleep Tight</a:t>
            </a:r>
          </a:p>
          <a:p>
            <a:pPr marL="237127" indent="-237127">
              <a:buFont typeface="+mj-lt"/>
              <a:buAutoNum type="arabicPeriod"/>
            </a:pPr>
            <a:r>
              <a:rPr lang="en-US" dirty="0" smtClean="0"/>
              <a:t>Take Time for You</a:t>
            </a:r>
          </a:p>
          <a:p>
            <a:pPr>
              <a:buFont typeface="Calibri" pitchFamily="34" charset="0"/>
              <a:buChar char="-"/>
            </a:pPr>
            <a:endParaRPr lang="en-US" dirty="0" smtClean="0"/>
          </a:p>
          <a:p>
            <a:pPr>
              <a:buFont typeface="Calibri" pitchFamily="34" charset="0"/>
              <a:buNone/>
            </a:pPr>
            <a:r>
              <a:rPr lang="en-US" dirty="0" smtClean="0"/>
              <a:t>Today we are going</a:t>
            </a:r>
            <a:r>
              <a:rPr lang="en-US" baseline="0" dirty="0" smtClean="0"/>
              <a:t> to be discussing financial affairs and giving simple tips that can make a big financial difference. </a:t>
            </a:r>
            <a:endParaRPr lang="en-US" i="1" baseline="0" dirty="0" smtClean="0"/>
          </a:p>
          <a:p>
            <a:endParaRPr lang="en-US" i="1" dirty="0"/>
          </a:p>
        </p:txBody>
      </p:sp>
      <p:sp>
        <p:nvSpPr>
          <p:cNvPr id="4" name="Slide Number Placeholder 3"/>
          <p:cNvSpPr>
            <a:spLocks noGrp="1"/>
          </p:cNvSpPr>
          <p:nvPr>
            <p:ph type="sldNum" sz="quarter" idx="10"/>
          </p:nvPr>
        </p:nvSpPr>
        <p:spPr/>
        <p:txBody>
          <a:bodyPr/>
          <a:lstStyle/>
          <a:p>
            <a:fld id="{6F97B18C-B5ED-4B6B-9105-9A7ED55522D7}" type="slidenum">
              <a:rPr lang="en-US" smtClean="0"/>
              <a:pPr/>
              <a:t>2</a:t>
            </a:fld>
            <a:endParaRPr lang="en-US"/>
          </a:p>
        </p:txBody>
      </p:sp>
    </p:spTree>
    <p:extLst>
      <p:ext uri="{BB962C8B-B14F-4D97-AF65-F5344CB8AC3E}">
        <p14:creationId xmlns:p14="http://schemas.microsoft.com/office/powerpoint/2010/main" val="3988127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 lot to talk about when it comes to money, funny thing is, nobody likes to talk about it in public.  Not going into major financial</a:t>
            </a:r>
            <a:r>
              <a:rPr lang="en-US" baseline="0" dirty="0" smtClean="0"/>
              <a:t> issues, but just looking at the basics, we can still spend a long time on the topic of money.  Today we’re going to talk about: budget development, money management, wise use of credit, consumer protection, and savings goals. </a:t>
            </a:r>
          </a:p>
          <a:p>
            <a:r>
              <a:rPr lang="en-US" i="1" dirty="0" smtClean="0"/>
              <a:t> </a:t>
            </a:r>
          </a:p>
          <a:p>
            <a:r>
              <a:rPr lang="en-US" b="1" i="1" dirty="0" smtClean="0"/>
              <a:t>Optional Activity </a:t>
            </a:r>
            <a:r>
              <a:rPr lang="en-US" b="1" i="1" dirty="0"/>
              <a:t>1: Rags to Riches</a:t>
            </a:r>
            <a:endParaRPr lang="en-US" i="1" dirty="0"/>
          </a:p>
          <a:p>
            <a:r>
              <a:rPr lang="en-US" b="1" i="1" dirty="0"/>
              <a:t>Supplies: pen/pencil, paper, dry erase board or easel with paper </a:t>
            </a:r>
            <a:endParaRPr lang="en-US" i="1" dirty="0"/>
          </a:p>
          <a:p>
            <a:r>
              <a:rPr lang="en-US" i="1" dirty="0"/>
              <a:t>We often don’t realize how rich we are in comparison to the rest of the world.  Ask the participants to: </a:t>
            </a:r>
          </a:p>
          <a:p>
            <a:pPr lvl="0"/>
            <a:r>
              <a:rPr lang="en-US" i="1" dirty="0"/>
              <a:t>Think about how blessed they are</a:t>
            </a:r>
          </a:p>
          <a:p>
            <a:pPr lvl="0"/>
            <a:r>
              <a:rPr lang="en-US" i="1" dirty="0"/>
              <a:t>Ask participants to consider everything on their body (clothes, undergarments, shoes, jewelry, glasses/contact, tattoos, hearing aids, etc.) and the cost associated with each item. Then ask them to consider items that they normally carry on their person: cell phone, purse, and wallet. Ask participants to add these costs and to write the total on a piece of paper.  Tell participants not to write their name on this paper.</a:t>
            </a:r>
          </a:p>
          <a:p>
            <a:pPr lvl="0"/>
            <a:r>
              <a:rPr lang="en-US" i="1" dirty="0"/>
              <a:t>Ask participants to pass their papers to the front</a:t>
            </a:r>
          </a:p>
          <a:p>
            <a:pPr lvl="0"/>
            <a:r>
              <a:rPr lang="en-US" i="1" dirty="0"/>
              <a:t>On a dry erase board or tablet, list the various totals that were handed forward.  Discuss with the participants whether or not they are surprised at how high or how low the figures are.</a:t>
            </a:r>
          </a:p>
          <a:p>
            <a:pPr lvl="0"/>
            <a:r>
              <a:rPr lang="en-US" i="1" dirty="0"/>
              <a:t>Compare the value of what is participants are wearing with the national poverty threshold for a family of four: As of 2015, the national poverty threshold for a family of four was an income of $24,250 per year or $2,020.83 per month. Some people might be wearing more than what a family of four makes per month. </a:t>
            </a:r>
            <a:endParaRPr lang="en-US" dirty="0" smtClean="0"/>
          </a:p>
          <a:p>
            <a:endParaRPr lang="en-US" dirty="0"/>
          </a:p>
        </p:txBody>
      </p:sp>
    </p:spTree>
    <p:extLst>
      <p:ext uri="{BB962C8B-B14F-4D97-AF65-F5344CB8AC3E}">
        <p14:creationId xmlns:p14="http://schemas.microsoft.com/office/powerpoint/2010/main" val="2651643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0200" y="695325"/>
            <a:ext cx="3695700" cy="2771775"/>
          </a:xfrm>
        </p:spPr>
      </p:sp>
      <p:sp>
        <p:nvSpPr>
          <p:cNvPr id="3" name="Notes Placeholder 2"/>
          <p:cNvSpPr>
            <a:spLocks noGrp="1"/>
          </p:cNvSpPr>
          <p:nvPr>
            <p:ph type="body" idx="1"/>
          </p:nvPr>
        </p:nvSpPr>
        <p:spPr/>
        <p:txBody>
          <a:bodyPr/>
          <a:lstStyle/>
          <a:p>
            <a:r>
              <a:rPr lang="en-US" i="1" dirty="0" smtClean="0"/>
              <a:t>Discussion Question: Why do you think a</a:t>
            </a:r>
            <a:r>
              <a:rPr lang="en-US" i="1" baseline="0" dirty="0" smtClean="0"/>
              <a:t> budget is important?  What can a budget do you for you?</a:t>
            </a:r>
            <a:endParaRPr lang="en-US" i="1" dirty="0" smtClean="0"/>
          </a:p>
          <a:p>
            <a:endParaRPr lang="en-US" baseline="0" dirty="0" smtClean="0"/>
          </a:p>
          <a:p>
            <a:r>
              <a:rPr lang="en-US" baseline="0" dirty="0" smtClean="0"/>
              <a:t>To keep it short and simple, the very first thing everyone should do is develop a budget.  What is your income? What are your expenses?  Balance your expenses so that they do not exceed your income and develop a spending plan. That is a budget.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budget is often called a spending plan or an accounting plan is an itemized</a:t>
            </a:r>
            <a:r>
              <a:rPr lang="en-US" sz="1200" kern="1200" baseline="0" dirty="0" smtClean="0">
                <a:solidFill>
                  <a:schemeClr val="tx1"/>
                </a:solidFill>
                <a:effectLst/>
                <a:latin typeface="+mn-lt"/>
                <a:ea typeface="+mn-ea"/>
                <a:cs typeface="+mn-cs"/>
              </a:rPr>
              <a:t> summary of income and expenses for a given period.  It is an </a:t>
            </a:r>
            <a:r>
              <a:rPr lang="en-US" sz="1200" kern="1200" dirty="0" smtClean="0">
                <a:solidFill>
                  <a:schemeClr val="tx1"/>
                </a:solidFill>
                <a:effectLst/>
                <a:latin typeface="+mn-lt"/>
                <a:ea typeface="+mn-ea"/>
                <a:cs typeface="+mn-cs"/>
              </a:rPr>
              <a:t>effective tool to help you get the most for your money because</a:t>
            </a:r>
            <a:r>
              <a:rPr lang="en-US" sz="1200" kern="1200" baseline="0" dirty="0" smtClean="0">
                <a:solidFill>
                  <a:schemeClr val="tx1"/>
                </a:solidFill>
                <a:effectLst/>
                <a:latin typeface="+mn-lt"/>
                <a:ea typeface="+mn-ea"/>
                <a:cs typeface="+mn-cs"/>
              </a:rPr>
              <a:t> it forces you to rethink your spending habits and re-focuses you to think about things you need and the things that are important to you.  In addition, a budget helps you focus on your financial goals</a:t>
            </a:r>
            <a:r>
              <a:rPr lang="en-US" sz="1200" kern="1200" dirty="0" smtClean="0">
                <a:solidFill>
                  <a:schemeClr val="tx1"/>
                </a:solidFill>
                <a:effectLst/>
                <a:latin typeface="+mn-lt"/>
                <a:ea typeface="+mn-ea"/>
                <a:cs typeface="+mn-cs"/>
              </a:rPr>
              <a:t>.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budget is especially important when you have a sudden change in your income, such as retirement. A budget helps you make decisions about how to spend your money, determine your needs before your wants and match your spending to your current income. Budgets can even help decrease unnecessary arguments and stress over money</a:t>
            </a:r>
            <a:r>
              <a:rPr lang="en-US" sz="1200" kern="1200" baseline="0" dirty="0" smtClean="0">
                <a:solidFill>
                  <a:schemeClr val="tx1"/>
                </a:solidFill>
                <a:effectLst/>
                <a:latin typeface="+mn-lt"/>
                <a:ea typeface="+mn-ea"/>
                <a:cs typeface="+mn-cs"/>
              </a:rPr>
              <a:t> and help you get more sleep at night.</a:t>
            </a:r>
            <a:r>
              <a:rPr lang="en-US" sz="1200" kern="1200" dirty="0" smtClean="0">
                <a:solidFill>
                  <a:schemeClr val="tx1"/>
                </a:solidFill>
                <a:effectLst/>
                <a:latin typeface="+mn-lt"/>
                <a:ea typeface="+mn-ea"/>
                <a:cs typeface="+mn-cs"/>
              </a:rPr>
              <a:t> </a:t>
            </a:r>
          </a:p>
          <a:p>
            <a:endParaRPr lang="en-US" baseline="0" dirty="0" smtClean="0"/>
          </a:p>
          <a:p>
            <a:r>
              <a:rPr lang="en-US" baseline="0" dirty="0" smtClean="0"/>
              <a:t>Note: according to the US World Report and News, 56% of adults don’t budget.</a:t>
            </a:r>
          </a:p>
          <a:p>
            <a:endParaRPr lang="en-US" baseline="0" dirty="0" smtClean="0"/>
          </a:p>
          <a:p>
            <a:r>
              <a:rPr lang="en-US" sz="1200" kern="1200" dirty="0" smtClean="0">
                <a:solidFill>
                  <a:schemeClr val="tx1"/>
                </a:solidFill>
                <a:effectLst/>
                <a:latin typeface="+mn-lt"/>
                <a:ea typeface="+mn-ea"/>
                <a:cs typeface="+mn-cs"/>
              </a:rPr>
              <a:t>Developing a budget involves three factors—</a:t>
            </a:r>
            <a:r>
              <a:rPr lang="en-US" sz="1200" b="1" kern="1200" dirty="0" smtClean="0">
                <a:solidFill>
                  <a:schemeClr val="tx1"/>
                </a:solidFill>
                <a:effectLst/>
                <a:latin typeface="+mn-lt"/>
                <a:ea typeface="+mn-ea"/>
                <a:cs typeface="+mn-cs"/>
              </a:rPr>
              <a:t>income, monthly expenses </a:t>
            </a:r>
            <a:r>
              <a:rPr lang="en-US" sz="1200" kern="1200" dirty="0" smtClean="0">
                <a:solidFill>
                  <a:schemeClr val="tx1"/>
                </a:solidFill>
                <a:effectLst/>
                <a:latin typeface="+mn-lt"/>
                <a:ea typeface="+mn-ea"/>
                <a:cs typeface="+mn-cs"/>
              </a:rPr>
              <a:t>and the </a:t>
            </a:r>
            <a:r>
              <a:rPr lang="en-US" sz="1200" b="1" kern="1200" dirty="0" smtClean="0">
                <a:solidFill>
                  <a:schemeClr val="tx1"/>
                </a:solidFill>
                <a:effectLst/>
                <a:latin typeface="+mn-lt"/>
                <a:ea typeface="+mn-ea"/>
                <a:cs typeface="+mn-cs"/>
              </a:rPr>
              <a:t>balance between income and expenses</a:t>
            </a:r>
            <a:r>
              <a:rPr lang="en-US" sz="1200" kern="1200" dirty="0" smtClean="0">
                <a:solidFill>
                  <a:schemeClr val="tx1"/>
                </a:solidFill>
                <a:effectLst/>
                <a:latin typeface="+mn-lt"/>
                <a:ea typeface="+mn-ea"/>
                <a:cs typeface="+mn-cs"/>
              </a:rPr>
              <a:t>.</a:t>
            </a:r>
          </a:p>
          <a:p>
            <a:r>
              <a:rPr lang="en-US" sz="1200" b="1"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Step 1 – Income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Add up your current total monthly income. Include income from other family members if such income is used toward expenses. Include only the take-home amount or what you actually have to spend after deductions. Income comes from a variety of sources, including:</a:t>
            </a:r>
          </a:p>
          <a:p>
            <a:r>
              <a:rPr lang="en-US" sz="1200" kern="1200" dirty="0" smtClean="0">
                <a:solidFill>
                  <a:schemeClr val="tx1"/>
                </a:solidFill>
                <a:effectLst/>
                <a:latin typeface="+mn-lt"/>
                <a:ea typeface="+mn-ea"/>
                <a:cs typeface="+mn-cs"/>
              </a:rPr>
              <a:t>• Earnings from employed family members</a:t>
            </a:r>
          </a:p>
          <a:p>
            <a:r>
              <a:rPr lang="en-US" sz="1200" kern="1200" dirty="0" smtClean="0">
                <a:solidFill>
                  <a:schemeClr val="tx1"/>
                </a:solidFill>
                <a:effectLst/>
                <a:latin typeface="+mn-lt"/>
                <a:ea typeface="+mn-ea"/>
                <a:cs typeface="+mn-cs"/>
              </a:rPr>
              <a:t>• Unemployment compensation</a:t>
            </a:r>
          </a:p>
          <a:p>
            <a:r>
              <a:rPr lang="en-US" sz="1200" kern="1200" dirty="0" smtClean="0">
                <a:solidFill>
                  <a:schemeClr val="tx1"/>
                </a:solidFill>
                <a:effectLst/>
                <a:latin typeface="+mn-lt"/>
                <a:ea typeface="+mn-ea"/>
                <a:cs typeface="+mn-cs"/>
              </a:rPr>
              <a:t>• Withdrawal from savings</a:t>
            </a:r>
          </a:p>
          <a:p>
            <a:r>
              <a:rPr lang="en-US" sz="1200" kern="1200" dirty="0" smtClean="0">
                <a:solidFill>
                  <a:schemeClr val="tx1"/>
                </a:solidFill>
                <a:effectLst/>
                <a:latin typeface="+mn-lt"/>
                <a:ea typeface="+mn-ea"/>
                <a:cs typeface="+mn-cs"/>
              </a:rPr>
              <a:t>• Tips or commissions</a:t>
            </a:r>
          </a:p>
          <a:p>
            <a:r>
              <a:rPr lang="en-US" sz="1200" kern="1200" dirty="0" smtClean="0">
                <a:solidFill>
                  <a:schemeClr val="tx1"/>
                </a:solidFill>
                <a:effectLst/>
                <a:latin typeface="+mn-lt"/>
                <a:ea typeface="+mn-ea"/>
                <a:cs typeface="+mn-cs"/>
              </a:rPr>
              <a:t>• Interest or dividends</a:t>
            </a:r>
          </a:p>
          <a:p>
            <a:r>
              <a:rPr lang="en-US" sz="1200" kern="1200" dirty="0" smtClean="0">
                <a:solidFill>
                  <a:schemeClr val="tx1"/>
                </a:solidFill>
                <a:effectLst/>
                <a:latin typeface="+mn-lt"/>
                <a:ea typeface="+mn-ea"/>
                <a:cs typeface="+mn-cs"/>
              </a:rPr>
              <a:t>• Social Security</a:t>
            </a:r>
          </a:p>
          <a:p>
            <a:r>
              <a:rPr lang="en-US" sz="1200" kern="1200" dirty="0" smtClean="0">
                <a:solidFill>
                  <a:schemeClr val="tx1"/>
                </a:solidFill>
                <a:effectLst/>
                <a:latin typeface="+mn-lt"/>
                <a:ea typeface="+mn-ea"/>
                <a:cs typeface="+mn-cs"/>
              </a:rPr>
              <a:t>• Child support or alimony</a:t>
            </a:r>
          </a:p>
          <a:p>
            <a:r>
              <a:rPr lang="en-US" sz="1200" kern="1200" dirty="0" smtClean="0">
                <a:solidFill>
                  <a:schemeClr val="tx1"/>
                </a:solidFill>
                <a:effectLst/>
                <a:latin typeface="+mn-lt"/>
                <a:ea typeface="+mn-ea"/>
                <a:cs typeface="+mn-cs"/>
              </a:rPr>
              <a:t>• Public assistance</a:t>
            </a:r>
          </a:p>
          <a:p>
            <a:r>
              <a:rPr lang="en-US" sz="1200" kern="1200" dirty="0" smtClean="0">
                <a:solidFill>
                  <a:schemeClr val="tx1"/>
                </a:solidFill>
                <a:effectLst/>
                <a:latin typeface="+mn-lt"/>
                <a:ea typeface="+mn-ea"/>
                <a:cs typeface="+mn-cs"/>
              </a:rPr>
              <a:t>• Veterans benefits</a:t>
            </a:r>
          </a:p>
          <a:p>
            <a:r>
              <a:rPr lang="en-US" sz="1200" kern="1200" dirty="0" smtClean="0">
                <a:solidFill>
                  <a:schemeClr val="tx1"/>
                </a:solidFill>
                <a:effectLst/>
                <a:latin typeface="+mn-lt"/>
                <a:ea typeface="+mn-ea"/>
                <a:cs typeface="+mn-cs"/>
              </a:rPr>
              <a:t> </a:t>
            </a:r>
          </a:p>
          <a:p>
            <a:r>
              <a:rPr lang="en-US" sz="1200" b="1" i="1" kern="1200" dirty="0" smtClean="0">
                <a:solidFill>
                  <a:schemeClr val="tx1"/>
                </a:solidFill>
                <a:effectLst/>
                <a:latin typeface="+mn-lt"/>
                <a:ea typeface="+mn-ea"/>
                <a:cs typeface="+mn-cs"/>
              </a:rPr>
              <a:t>Step 2 – Monthly Expenses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Now add up your monthly expenses. Some of these expenses are fixed, such as a mortgage or rent, where others can fluctuate like groceries or entertainment. If you have never had a budget before, you can save and keep track of receipts and/or use old records, such as cancelled checks and bill statements, to help you figure out what you typically spend a month. Some of the most common categories include:</a:t>
            </a: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Housing </a:t>
            </a:r>
            <a:r>
              <a:rPr lang="en-US" sz="1200" kern="1200" dirty="0" smtClean="0">
                <a:solidFill>
                  <a:schemeClr val="tx1"/>
                </a:solidFill>
                <a:effectLst/>
                <a:latin typeface="+mn-lt"/>
                <a:ea typeface="+mn-ea"/>
                <a:cs typeface="+mn-cs"/>
              </a:rPr>
              <a:t>– mortgage or rent payments, property taxes, insurance</a:t>
            </a: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Utilities </a:t>
            </a:r>
            <a:r>
              <a:rPr lang="en-US" sz="1200" kern="1200" dirty="0" smtClean="0">
                <a:solidFill>
                  <a:schemeClr val="tx1"/>
                </a:solidFill>
                <a:effectLst/>
                <a:latin typeface="+mn-lt"/>
                <a:ea typeface="+mn-ea"/>
                <a:cs typeface="+mn-cs"/>
              </a:rPr>
              <a:t>– electricity, gas, oil, phone, water, sewer, garbage, cable or satellite television</a:t>
            </a: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Food </a:t>
            </a:r>
            <a:r>
              <a:rPr lang="en-US" sz="1200" kern="1200" dirty="0" smtClean="0">
                <a:solidFill>
                  <a:schemeClr val="tx1"/>
                </a:solidFill>
                <a:effectLst/>
                <a:latin typeface="+mn-lt"/>
                <a:ea typeface="+mn-ea"/>
                <a:cs typeface="+mn-cs"/>
              </a:rPr>
              <a:t>– groceries, eating out, school/senior center lunches</a:t>
            </a: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Transportation </a:t>
            </a:r>
            <a:r>
              <a:rPr lang="en-US" sz="1200" kern="1200" dirty="0" smtClean="0">
                <a:solidFill>
                  <a:schemeClr val="tx1"/>
                </a:solidFill>
                <a:effectLst/>
                <a:latin typeface="+mn-lt"/>
                <a:ea typeface="+mn-ea"/>
                <a:cs typeface="+mn-cs"/>
              </a:rPr>
              <a:t>– gas, car repairs and maintenance, license, tags, parking, bus, taxi fares</a:t>
            </a: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Medical Care </a:t>
            </a:r>
            <a:r>
              <a:rPr lang="en-US" sz="1200" kern="1200" dirty="0" smtClean="0">
                <a:solidFill>
                  <a:schemeClr val="tx1"/>
                </a:solidFill>
                <a:effectLst/>
                <a:latin typeface="+mn-lt"/>
                <a:ea typeface="+mn-ea"/>
                <a:cs typeface="+mn-cs"/>
              </a:rPr>
              <a:t>– doctor, dentist, clinic, hospital, medicine, glasses</a:t>
            </a: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Loans </a:t>
            </a:r>
            <a:r>
              <a:rPr lang="en-US" sz="1200" kern="1200" dirty="0" smtClean="0">
                <a:solidFill>
                  <a:schemeClr val="tx1"/>
                </a:solidFill>
                <a:effectLst/>
                <a:latin typeface="+mn-lt"/>
                <a:ea typeface="+mn-ea"/>
                <a:cs typeface="+mn-cs"/>
              </a:rPr>
              <a:t>– car payments, installment and education loans, credit cards, charge accounts</a:t>
            </a: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Insurance </a:t>
            </a:r>
            <a:r>
              <a:rPr lang="en-US" sz="1200" kern="1200" dirty="0" smtClean="0">
                <a:solidFill>
                  <a:schemeClr val="tx1"/>
                </a:solidFill>
                <a:effectLst/>
                <a:latin typeface="+mn-lt"/>
                <a:ea typeface="+mn-ea"/>
                <a:cs typeface="+mn-cs"/>
              </a:rPr>
              <a:t>– health, life, liability, car, disability</a:t>
            </a: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Household Operations and Maintenance Repairs </a:t>
            </a:r>
            <a:r>
              <a:rPr lang="en-US" sz="1200" kern="1200" dirty="0" smtClean="0">
                <a:solidFill>
                  <a:schemeClr val="tx1"/>
                </a:solidFill>
                <a:effectLst/>
                <a:latin typeface="+mn-lt"/>
                <a:ea typeface="+mn-ea"/>
                <a:cs typeface="+mn-cs"/>
              </a:rPr>
              <a:t>– cleaning and laundry supplies, paper supplies, towels,</a:t>
            </a:r>
          </a:p>
          <a:p>
            <a:r>
              <a:rPr lang="en-US" sz="1200" kern="1200" dirty="0" smtClean="0">
                <a:solidFill>
                  <a:schemeClr val="tx1"/>
                </a:solidFill>
                <a:effectLst/>
                <a:latin typeface="+mn-lt"/>
                <a:ea typeface="+mn-ea"/>
                <a:cs typeface="+mn-cs"/>
              </a:rPr>
              <a:t>equipment</a:t>
            </a: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Clothing and Personal Care </a:t>
            </a:r>
            <a:r>
              <a:rPr lang="en-US" sz="1200" kern="1200" dirty="0" smtClean="0">
                <a:solidFill>
                  <a:schemeClr val="tx1"/>
                </a:solidFill>
                <a:effectLst/>
                <a:latin typeface="+mn-lt"/>
                <a:ea typeface="+mn-ea"/>
                <a:cs typeface="+mn-cs"/>
              </a:rPr>
              <a:t>– new clothing purchases, dry cleaning, hair care, cosmetics, toiletries</a:t>
            </a: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Education and Recreation </a:t>
            </a:r>
            <a:r>
              <a:rPr lang="en-US" sz="1200" kern="1200" dirty="0" smtClean="0">
                <a:solidFill>
                  <a:schemeClr val="tx1"/>
                </a:solidFill>
                <a:effectLst/>
                <a:latin typeface="+mn-lt"/>
                <a:ea typeface="+mn-ea"/>
                <a:cs typeface="+mn-cs"/>
              </a:rPr>
              <a:t>– books, subscriptions, magazines, newspapers, lessons, tuition, hobbies, club</a:t>
            </a:r>
          </a:p>
          <a:p>
            <a:r>
              <a:rPr lang="en-US" sz="1200" kern="1200" dirty="0" smtClean="0">
                <a:solidFill>
                  <a:schemeClr val="tx1"/>
                </a:solidFill>
                <a:effectLst/>
                <a:latin typeface="+mn-lt"/>
                <a:ea typeface="+mn-ea"/>
                <a:cs typeface="+mn-cs"/>
              </a:rPr>
              <a:t>dues, sports, entertainment, vacation, alcohol, tobacco</a:t>
            </a: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Pets </a:t>
            </a:r>
            <a:r>
              <a:rPr lang="en-US" sz="1200" kern="1200" dirty="0" smtClean="0">
                <a:solidFill>
                  <a:schemeClr val="tx1"/>
                </a:solidFill>
                <a:effectLst/>
                <a:latin typeface="+mn-lt"/>
                <a:ea typeface="+mn-ea"/>
                <a:cs typeface="+mn-cs"/>
              </a:rPr>
              <a:t>– veterinarian visits, vaccines, food, supplies</a:t>
            </a: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Miscellaneous </a:t>
            </a:r>
            <a:r>
              <a:rPr lang="en-US" sz="1200" kern="1200" dirty="0" smtClean="0">
                <a:solidFill>
                  <a:schemeClr val="tx1"/>
                </a:solidFill>
                <a:effectLst/>
                <a:latin typeface="+mn-lt"/>
                <a:ea typeface="+mn-ea"/>
                <a:cs typeface="+mn-cs"/>
              </a:rPr>
              <a:t>– child care, gifts, contributions, personal allowances, child support</a:t>
            </a:r>
          </a:p>
          <a:p>
            <a:r>
              <a:rPr lang="en-US" sz="1200" kern="1200" dirty="0" smtClean="0">
                <a:solidFill>
                  <a:schemeClr val="tx1"/>
                </a:solidFill>
                <a:effectLst/>
                <a:latin typeface="+mn-lt"/>
                <a:ea typeface="+mn-ea"/>
                <a:cs typeface="+mn-cs"/>
              </a:rPr>
              <a:t>Remember that not all of your expenses are monthly. Property taxes, insurance premiums, tuition and holiday</a:t>
            </a:r>
          </a:p>
          <a:p>
            <a:r>
              <a:rPr lang="en-US" sz="1200" kern="1200" dirty="0" smtClean="0">
                <a:solidFill>
                  <a:schemeClr val="tx1"/>
                </a:solidFill>
                <a:effectLst/>
                <a:latin typeface="+mn-lt"/>
                <a:ea typeface="+mn-ea"/>
                <a:cs typeface="+mn-cs"/>
              </a:rPr>
              <a:t>gifts may come once or twice a year. It is easy to forget about them and then not have the money to pay for them.</a:t>
            </a:r>
          </a:p>
          <a:p>
            <a:r>
              <a:rPr lang="en-US" sz="1200" kern="1200" dirty="0" smtClean="0">
                <a:solidFill>
                  <a:schemeClr val="tx1"/>
                </a:solidFill>
                <a:effectLst/>
                <a:latin typeface="+mn-lt"/>
                <a:ea typeface="+mn-ea"/>
                <a:cs typeface="+mn-cs"/>
              </a:rPr>
              <a:t>You will need to adjust your monthly budget by setting aside additional money to meet these occasional costs.</a:t>
            </a:r>
          </a:p>
          <a:p>
            <a:r>
              <a:rPr lang="en-US" sz="1200" kern="1200" dirty="0" smtClean="0">
                <a:solidFill>
                  <a:schemeClr val="tx1"/>
                </a:solidFill>
                <a:effectLst/>
                <a:latin typeface="+mn-lt"/>
                <a:ea typeface="+mn-ea"/>
                <a:cs typeface="+mn-cs"/>
              </a:rPr>
              <a:t> </a:t>
            </a:r>
          </a:p>
          <a:p>
            <a:r>
              <a:rPr lang="en-US" sz="1200" b="1" i="1" kern="1200" dirty="0" smtClean="0">
                <a:solidFill>
                  <a:schemeClr val="tx1"/>
                </a:solidFill>
                <a:effectLst/>
                <a:latin typeface="+mn-lt"/>
                <a:ea typeface="+mn-ea"/>
                <a:cs typeface="+mn-cs"/>
              </a:rPr>
              <a:t>Step 3 – Balance Income and Expenses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Add up your adjusted monthly expenses and compare the total to your current monthly income. Then adjust your budget accordingly. You may have to decrease spending in one area to have enough money for another area. As you set your budget, think about the following questions:</a:t>
            </a:r>
          </a:p>
          <a:p>
            <a:r>
              <a:rPr lang="en-US" sz="1200" kern="1200" dirty="0" smtClean="0">
                <a:solidFill>
                  <a:schemeClr val="tx1"/>
                </a:solidFill>
                <a:effectLst/>
                <a:latin typeface="+mn-lt"/>
                <a:ea typeface="+mn-ea"/>
                <a:cs typeface="+mn-cs"/>
              </a:rPr>
              <a:t>• Which expenses are essential to your and/or your family’s well-being?</a:t>
            </a:r>
          </a:p>
          <a:p>
            <a:r>
              <a:rPr lang="en-US" sz="1200" kern="1200" dirty="0" smtClean="0">
                <a:solidFill>
                  <a:schemeClr val="tx1"/>
                </a:solidFill>
                <a:effectLst/>
                <a:latin typeface="+mn-lt"/>
                <a:ea typeface="+mn-ea"/>
                <a:cs typeface="+mn-cs"/>
              </a:rPr>
              <a:t>• Which expenses have the highest priority?</a:t>
            </a:r>
          </a:p>
          <a:p>
            <a:r>
              <a:rPr lang="en-US" sz="1200" kern="1200" dirty="0" smtClean="0">
                <a:solidFill>
                  <a:schemeClr val="tx1"/>
                </a:solidFill>
                <a:effectLst/>
                <a:latin typeface="+mn-lt"/>
                <a:ea typeface="+mn-ea"/>
                <a:cs typeface="+mn-cs"/>
              </a:rPr>
              <a:t>• Which spending categories can be reduced to keep expenditures within your income?</a:t>
            </a:r>
          </a:p>
          <a:p>
            <a:r>
              <a:rPr lang="en-US" sz="1200" kern="1200" dirty="0" smtClean="0">
                <a:solidFill>
                  <a:schemeClr val="tx1"/>
                </a:solidFill>
                <a:effectLst/>
                <a:latin typeface="+mn-lt"/>
                <a:ea typeface="+mn-ea"/>
                <a:cs typeface="+mn-cs"/>
              </a:rPr>
              <a:t>• How much can you afford to spend in each category?</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 It is not all about spending money, we should also be aware of saving money.  Think about your short, medium, and long-term savings goals.  Put that into the budget too.    </a:t>
            </a:r>
          </a:p>
          <a:p>
            <a:endParaRPr lang="en-US" baseline="0" dirty="0" smtClean="0"/>
          </a:p>
          <a:p>
            <a:r>
              <a:rPr lang="en-US" dirty="0" smtClean="0"/>
              <a:t>Lets try it…</a:t>
            </a:r>
          </a:p>
          <a:p>
            <a:r>
              <a:rPr lang="en-US" dirty="0"/>
              <a:t> </a:t>
            </a:r>
          </a:p>
          <a:p>
            <a:r>
              <a:rPr lang="en-US" b="1" i="1" dirty="0" smtClean="0"/>
              <a:t>Optional Activity</a:t>
            </a:r>
          </a:p>
          <a:p>
            <a:r>
              <a:rPr lang="en-US" b="1" i="1" dirty="0" smtClean="0"/>
              <a:t>Activity 2: Build Your Savings</a:t>
            </a:r>
            <a:endParaRPr lang="en-US" i="1" dirty="0" smtClean="0"/>
          </a:p>
          <a:p>
            <a:r>
              <a:rPr lang="en-US" b="1" i="1" dirty="0" smtClean="0"/>
              <a:t>Supplies: pen/pencil, University of Arkansas Fact Sheet FSFCS43 “Build your Savings” </a:t>
            </a:r>
            <a:endParaRPr lang="en-US" i="1" dirty="0" smtClean="0"/>
          </a:p>
          <a:p>
            <a:r>
              <a:rPr lang="en-US" i="1" dirty="0" smtClean="0"/>
              <a:t>(http://www.uaex.edu/Other_Areas/publications/PDF/FSFCS43.pdf)</a:t>
            </a:r>
          </a:p>
          <a:p>
            <a:r>
              <a:rPr lang="en-US" i="1" dirty="0" smtClean="0"/>
              <a:t>Ask the participants to take a few minutes to complete the University of Arkansas fact sheet, “Our Family’s Goals Wish List.”  If more than one family member is present for the program, encourage families to compare/contrast/discuss their lists and/or discuss the goals and wish lists as a group in addition to the importance of having such goals and discussion. </a:t>
            </a:r>
            <a:endParaRPr lang="en-US" i="1"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6F97B18C-B5ED-4B6B-9105-9A7ED55522D7}" type="slidenum">
              <a:rPr lang="en-US">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824788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Everyone has a style of spending money. Some people’s philosophy is “easy come, easy go,” whereas others believe that “a penny saved is a penny earned.” A budget supports all kinds of spending styles while helping you maintain enough money to pay the bills.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following smart spending habits can help with money management: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Find the best buy. </a:t>
            </a:r>
            <a:r>
              <a:rPr lang="en-US" sz="1200" kern="1200" dirty="0" smtClean="0">
                <a:solidFill>
                  <a:schemeClr val="tx1"/>
                </a:solidFill>
                <a:effectLst/>
                <a:latin typeface="+mn-lt"/>
                <a:ea typeface="+mn-ea"/>
                <a:cs typeface="+mn-cs"/>
              </a:rPr>
              <a:t>Look in several places – catalogs, newspapers and multiple stores including garage sales or secondhand stores. Spend time looking before you spend.</a:t>
            </a: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Use wisely. </a:t>
            </a:r>
            <a:r>
              <a:rPr lang="en-US" sz="1200" kern="1200" dirty="0" smtClean="0">
                <a:solidFill>
                  <a:schemeClr val="tx1"/>
                </a:solidFill>
                <a:effectLst/>
                <a:latin typeface="+mn-lt"/>
                <a:ea typeface="+mn-ea"/>
                <a:cs typeface="+mn-cs"/>
              </a:rPr>
              <a:t>Make the things you buy last longer by taking proper care of them. See if you can find ways to make the clothes you buy wear longer and keep the food you buy from spoiling.</a:t>
            </a: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Substitute. </a:t>
            </a:r>
            <a:r>
              <a:rPr lang="en-US" sz="1200" kern="1200" dirty="0" smtClean="0">
                <a:solidFill>
                  <a:schemeClr val="tx1"/>
                </a:solidFill>
                <a:effectLst/>
                <a:latin typeface="+mn-lt"/>
                <a:ea typeface="+mn-ea"/>
                <a:cs typeface="+mn-cs"/>
              </a:rPr>
              <a:t>When you go to buy something, ask yourself if a lower-priced item will do the job just as well. Use store brands and generics instead of name brands. Rent a video or DVD instead of going to a movie.</a:t>
            </a: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Share it. </a:t>
            </a:r>
            <a:r>
              <a:rPr lang="en-US" sz="1200" kern="1200" dirty="0" smtClean="0">
                <a:solidFill>
                  <a:schemeClr val="tx1"/>
                </a:solidFill>
                <a:effectLst/>
                <a:latin typeface="+mn-lt"/>
                <a:ea typeface="+mn-ea"/>
                <a:cs typeface="+mn-cs"/>
              </a:rPr>
              <a:t>Stretch resources by sharing with family, friends and neighbors. You can chip in to buy larger amounts at lower unit prices (for example, share a bushel of apples) or join a carpool.</a:t>
            </a:r>
          </a:p>
          <a:p>
            <a:r>
              <a:rPr lang="en-US" sz="1200" kern="1200" dirty="0" smtClean="0">
                <a:solidFill>
                  <a:schemeClr val="tx1"/>
                </a:solidFill>
                <a:effectLst/>
                <a:latin typeface="+mn-lt"/>
                <a:ea typeface="+mn-ea"/>
                <a:cs typeface="+mn-cs"/>
              </a:rPr>
              <a:t>in to buy larger amounts at lower unit prices (for example, share a bushel of apples) or join a carpool.</a:t>
            </a: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Find it free. </a:t>
            </a:r>
            <a:r>
              <a:rPr lang="en-US" sz="1200" kern="1200" dirty="0" smtClean="0">
                <a:solidFill>
                  <a:schemeClr val="tx1"/>
                </a:solidFill>
                <a:effectLst/>
                <a:latin typeface="+mn-lt"/>
                <a:ea typeface="+mn-ea"/>
                <a:cs typeface="+mn-cs"/>
              </a:rPr>
              <a:t>There are some items that are available for free. Use public parks and playgrounds instead of expensive health clubs for exercise. Borrow books, records and Blu-ray discs from the library rather than buying them.</a:t>
            </a: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Rent or borrow. </a:t>
            </a:r>
            <a:r>
              <a:rPr lang="en-US" sz="1200" kern="1200" dirty="0" smtClean="0">
                <a:solidFill>
                  <a:schemeClr val="tx1"/>
                </a:solidFill>
                <a:effectLst/>
                <a:latin typeface="+mn-lt"/>
                <a:ea typeface="+mn-ea"/>
                <a:cs typeface="+mn-cs"/>
              </a:rPr>
              <a:t>When you need something for a short time, it is often cheaper to rent or borrow than to buy. Rented or borrowed items must be returned in good condition.</a:t>
            </a: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Trade or swap. </a:t>
            </a:r>
            <a:r>
              <a:rPr lang="en-US" sz="1200" kern="1200" dirty="0" smtClean="0">
                <a:solidFill>
                  <a:schemeClr val="tx1"/>
                </a:solidFill>
                <a:effectLst/>
                <a:latin typeface="+mn-lt"/>
                <a:ea typeface="+mn-ea"/>
                <a:cs typeface="+mn-cs"/>
              </a:rPr>
              <a:t>Do you have things in your home that you no longer use? Can you trade them for things you need? Do you have talents or skills you could trade with your neighbors, such as time babysitting in exchange for help with home repairs?</a:t>
            </a: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Make it. </a:t>
            </a:r>
            <a:r>
              <a:rPr lang="en-US" sz="1200" kern="1200" dirty="0" smtClean="0">
                <a:solidFill>
                  <a:schemeClr val="tx1"/>
                </a:solidFill>
                <a:effectLst/>
                <a:latin typeface="+mn-lt"/>
                <a:ea typeface="+mn-ea"/>
                <a:cs typeface="+mn-cs"/>
              </a:rPr>
              <a:t>Sometimes it’s cheaper (and more fun) to make something than to buy it but this means you must use your time and skills. Make sure the cost of materials is cheaper than buying the finished product.</a:t>
            </a: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Watch out for “phantom” money. </a:t>
            </a:r>
            <a:r>
              <a:rPr lang="en-US" sz="1200" kern="1200" dirty="0" smtClean="0">
                <a:solidFill>
                  <a:schemeClr val="tx1"/>
                </a:solidFill>
                <a:effectLst/>
                <a:latin typeface="+mn-lt"/>
                <a:ea typeface="+mn-ea"/>
                <a:cs typeface="+mn-cs"/>
              </a:rPr>
              <a:t>Keep track of the money in your wallet. Cut back or cut out spending on snacks, phone calls, movies, magazines, eating out, record/book/DVD clubs. Stick to your shopping list and avoid impulse buys.</a:t>
            </a: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Don’t buy it. </a:t>
            </a:r>
            <a:r>
              <a:rPr lang="en-US" sz="1200" kern="1200" dirty="0" smtClean="0">
                <a:solidFill>
                  <a:schemeClr val="tx1"/>
                </a:solidFill>
                <a:effectLst/>
                <a:latin typeface="+mn-lt"/>
                <a:ea typeface="+mn-ea"/>
                <a:cs typeface="+mn-cs"/>
              </a:rPr>
              <a:t>Ask yourself if you really need this item or if there’s something you want even more. Learn to say “no” to yourself, your children, salespeople and to things you feel pressured into buying. Doing without one item can help you get something else you want more. Don’t go shopping just for fun or as form of “retail therapy,” which is what some people do to relieve stress. In the long run, such unnecessary spending causes stress.</a:t>
            </a:r>
            <a:endParaRPr lang="en-US" baseline="0" dirty="0" smtClean="0"/>
          </a:p>
          <a:p>
            <a:endParaRPr lang="en-US" baseline="0" dirty="0" smtClean="0"/>
          </a:p>
          <a:p>
            <a:r>
              <a:rPr lang="en-US" baseline="0" dirty="0" smtClean="0"/>
              <a:t>It is easier to say than to do, but learning money management skills will help in keeping with your budget. </a:t>
            </a:r>
          </a:p>
        </p:txBody>
      </p:sp>
      <p:sp>
        <p:nvSpPr>
          <p:cNvPr id="4" name="Slide Number Placeholder 3"/>
          <p:cNvSpPr>
            <a:spLocks noGrp="1"/>
          </p:cNvSpPr>
          <p:nvPr>
            <p:ph type="sldNum" sz="quarter" idx="10"/>
          </p:nvPr>
        </p:nvSpPr>
        <p:spPr/>
        <p:txBody>
          <a:bodyPr/>
          <a:lstStyle/>
          <a:p>
            <a:fld id="{3ABEB82F-8B73-46F9-BE10-F2AE4DA60922}" type="slidenum">
              <a:rPr lang="en-US" smtClean="0"/>
              <a:t>5</a:t>
            </a:fld>
            <a:endParaRPr lang="en-US"/>
          </a:p>
        </p:txBody>
      </p:sp>
    </p:spTree>
    <p:extLst>
      <p:ext uri="{BB962C8B-B14F-4D97-AF65-F5344CB8AC3E}">
        <p14:creationId xmlns:p14="http://schemas.microsoft.com/office/powerpoint/2010/main" val="348631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Credit is the ability to obtain goods or services before payment, based on the trust that payment will be made in the future. Credit allows you flexibility in managing your budget to purchase goods and services when they are needed the most, then paid off when you have the means to pay for them. Individuals are offered credit because lending institutions, such as a bank or credit card company, trusts you to repay them within a stated period of time.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“But all debt</a:t>
            </a:r>
            <a:r>
              <a:rPr lang="en-US" sz="1200" kern="1200" baseline="0" dirty="0" smtClean="0">
                <a:solidFill>
                  <a:schemeClr val="tx1"/>
                </a:solidFill>
                <a:effectLst/>
                <a:latin typeface="+mn-lt"/>
                <a:ea typeface="+mn-ea"/>
                <a:cs typeface="+mn-cs"/>
              </a:rPr>
              <a:t> is not created equal.”  For example, while mortgage, student and auto loans may work to “strengthen your financial position,” according to the 2015 American Household Credit Card Debt Study, “credit card debt—and other debt with high interest rates– tends to be unnecessarily costly and should be paid off as soon as possible.”</a:t>
            </a:r>
          </a:p>
          <a:p>
            <a:endParaRPr lang="en-US" sz="1200" kern="1200" baseline="0" dirty="0" smtClean="0">
              <a:solidFill>
                <a:schemeClr val="tx1"/>
              </a:solidFill>
              <a:effectLst/>
              <a:latin typeface="+mn-lt"/>
              <a:ea typeface="+mn-ea"/>
              <a:cs typeface="+mn-cs"/>
            </a:endParaRPr>
          </a:p>
          <a:p>
            <a:r>
              <a:rPr lang="en-US" sz="1200" b="1" i="1" kern="1200" baseline="0" dirty="0" smtClean="0">
                <a:solidFill>
                  <a:schemeClr val="tx1"/>
                </a:solidFill>
                <a:effectLst/>
                <a:latin typeface="+mn-lt"/>
                <a:ea typeface="+mn-ea"/>
                <a:cs typeface="+mn-cs"/>
              </a:rPr>
              <a:t>Can you guess how much money the average US household has in credit card debt?</a:t>
            </a:r>
            <a:endParaRPr lang="en-US" sz="1200" b="1" i="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average</a:t>
            </a:r>
            <a:r>
              <a:rPr lang="en-US" sz="1200" kern="1200" baseline="0" dirty="0" smtClean="0">
                <a:solidFill>
                  <a:schemeClr val="tx1"/>
                </a:solidFill>
                <a:effectLst/>
                <a:latin typeface="+mn-lt"/>
                <a:ea typeface="+mn-ea"/>
                <a:cs typeface="+mn-cs"/>
              </a:rPr>
              <a:t> US household with debt carries $15,310 in credit card debt.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baseline="0" dirty="0" smtClean="0">
                <a:solidFill>
                  <a:schemeClr val="tx1"/>
                </a:solidFill>
                <a:effectLst/>
                <a:latin typeface="+mn-lt"/>
                <a:ea typeface="+mn-ea"/>
                <a:cs typeface="+mn-cs"/>
              </a:rPr>
              <a:t>Do you think consumers underestimate or overestimate the amount of debt that they actually have?</a:t>
            </a:r>
            <a:endParaRPr lang="en-US" sz="1200" b="1" i="1" kern="1200" dirty="0" smtClean="0">
              <a:solidFill>
                <a:schemeClr val="tx1"/>
              </a:solidFill>
              <a:effectLst/>
              <a:latin typeface="+mn-lt"/>
              <a:ea typeface="+mn-ea"/>
              <a:cs typeface="+mn-cs"/>
            </a:endParaRPr>
          </a:p>
          <a:p>
            <a:endParaRPr lang="en-US" b="0" dirty="0" smtClean="0">
              <a:solidFill>
                <a:schemeClr val="tx1"/>
              </a:solidFill>
            </a:endParaRPr>
          </a:p>
          <a:p>
            <a:r>
              <a:rPr lang="en-US" b="0" dirty="0" smtClean="0">
                <a:solidFill>
                  <a:schemeClr val="tx1"/>
                </a:solidFill>
              </a:rPr>
              <a:t>“Consumers vastly underestimate or underreport how much debt they have. In fact, as of 2013, actual </a:t>
            </a:r>
            <a:r>
              <a:rPr lang="en-US" b="0" u="none" dirty="0" smtClean="0">
                <a:solidFill>
                  <a:schemeClr val="tx1"/>
                </a:solidFill>
                <a:hlinkClick r:id="rId3"/>
              </a:rPr>
              <a:t>lender-reported credit card debt</a:t>
            </a:r>
            <a:r>
              <a:rPr lang="en-US" b="0" u="none" dirty="0" smtClean="0">
                <a:solidFill>
                  <a:schemeClr val="tx1"/>
                </a:solidFill>
              </a:rPr>
              <a:t> </a:t>
            </a:r>
            <a:r>
              <a:rPr lang="en-US" b="0" dirty="0" smtClean="0">
                <a:solidFill>
                  <a:schemeClr val="tx1"/>
                </a:solidFill>
              </a:rPr>
              <a:t>was 155% greater than borrower-reported balances.”</a:t>
            </a:r>
          </a:p>
          <a:p>
            <a:endParaRPr lang="en-US" b="0" dirty="0" smtClean="0">
              <a:solidFill>
                <a:schemeClr val="tx1"/>
              </a:solidFill>
            </a:endParaRPr>
          </a:p>
          <a:p>
            <a:r>
              <a:rPr lang="en-US" b="1" i="1" dirty="0" smtClean="0">
                <a:solidFill>
                  <a:schemeClr val="tx1"/>
                </a:solidFill>
              </a:rPr>
              <a:t>With credit cards</a:t>
            </a:r>
            <a:r>
              <a:rPr lang="en-US" b="1" i="1" baseline="0" dirty="0" smtClean="0">
                <a:solidFill>
                  <a:schemeClr val="tx1"/>
                </a:solidFill>
              </a:rPr>
              <a:t> comes interest. How much money do you think the average US household pays in credit card interest per year?</a:t>
            </a:r>
            <a:endParaRPr lang="en-US" b="1" i="1" dirty="0" smtClean="0">
              <a:solidFill>
                <a:schemeClr val="tx1"/>
              </a:solidFill>
            </a:endParaRPr>
          </a:p>
          <a:p>
            <a:r>
              <a:rPr lang="en-US" b="0" dirty="0" smtClean="0">
                <a:solidFill>
                  <a:schemeClr val="tx1"/>
                </a:solidFill>
              </a:rPr>
              <a:t> </a:t>
            </a:r>
          </a:p>
          <a:p>
            <a:r>
              <a:rPr lang="en-US" b="0" baseline="0" dirty="0" smtClean="0">
                <a:solidFill>
                  <a:schemeClr val="tx1"/>
                </a:solidFill>
              </a:rPr>
              <a:t>“</a:t>
            </a:r>
            <a:r>
              <a:rPr lang="en-US" b="0" dirty="0" smtClean="0">
                <a:solidFill>
                  <a:schemeClr val="tx1"/>
                </a:solidFill>
              </a:rPr>
              <a:t>The average household is paying a total of $6,658 in interest per year. This is 9% of the average household income ($75,591) being spent on interest alone.”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Wise use of credit means that you keep your credit use at a safe, manageable level you are able to pay off within the stated time. This is often difficult in today’s consumer environment because reading contracts can be confusing and calculating the actual cost or interest charges requires knowledge and math skills.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When using or applying for credit, it is important to:</a:t>
            </a:r>
          </a:p>
          <a:p>
            <a:r>
              <a:rPr lang="en-US" sz="1200" kern="1200" dirty="0" smtClean="0">
                <a:solidFill>
                  <a:schemeClr val="tx1"/>
                </a:solidFill>
                <a:effectLst/>
                <a:latin typeface="+mn-lt"/>
                <a:ea typeface="+mn-ea"/>
                <a:cs typeface="+mn-cs"/>
              </a:rPr>
              <a:t>• Budget your credit spending carefully</a:t>
            </a:r>
          </a:p>
          <a:p>
            <a:r>
              <a:rPr lang="en-US" sz="1200" kern="1200" dirty="0" smtClean="0">
                <a:solidFill>
                  <a:schemeClr val="tx1"/>
                </a:solidFill>
                <a:effectLst/>
                <a:latin typeface="+mn-lt"/>
                <a:ea typeface="+mn-ea"/>
                <a:cs typeface="+mn-cs"/>
              </a:rPr>
              <a:t>• Shop around for the lowest total finance charges</a:t>
            </a:r>
          </a:p>
          <a:p>
            <a:r>
              <a:rPr lang="en-US" sz="1200" kern="1200" dirty="0" smtClean="0">
                <a:solidFill>
                  <a:schemeClr val="tx1"/>
                </a:solidFill>
                <a:effectLst/>
                <a:latin typeface="+mn-lt"/>
                <a:ea typeface="+mn-ea"/>
                <a:cs typeface="+mn-cs"/>
              </a:rPr>
              <a:t>• Establish a debt limit and stick to it</a:t>
            </a:r>
          </a:p>
          <a:p>
            <a:r>
              <a:rPr lang="en-US" sz="1200" kern="1200" dirty="0" smtClean="0">
                <a:solidFill>
                  <a:schemeClr val="tx1"/>
                </a:solidFill>
                <a:effectLst/>
                <a:latin typeface="+mn-lt"/>
                <a:ea typeface="+mn-ea"/>
                <a:cs typeface="+mn-cs"/>
              </a:rPr>
              <a:t>• Read credit contracts carefully and ask questions before you sign anything if you do not understand something</a:t>
            </a:r>
          </a:p>
          <a:p>
            <a:r>
              <a:rPr lang="en-US" sz="1200" kern="1200" dirty="0" smtClean="0">
                <a:solidFill>
                  <a:schemeClr val="tx1"/>
                </a:solidFill>
                <a:effectLst/>
                <a:latin typeface="+mn-lt"/>
                <a:ea typeface="+mn-ea"/>
                <a:cs typeface="+mn-cs"/>
              </a:rPr>
              <a:t>• Avoid depending on credit to pay for day-to-day living expenses if and when possible</a:t>
            </a:r>
          </a:p>
          <a:p>
            <a:r>
              <a:rPr lang="en-US" sz="1200" kern="1200" dirty="0" smtClean="0">
                <a:solidFill>
                  <a:schemeClr val="tx1"/>
                </a:solidFill>
                <a:effectLst/>
                <a:latin typeface="+mn-lt"/>
                <a:ea typeface="+mn-ea"/>
                <a:cs typeface="+mn-cs"/>
              </a:rPr>
              <a:t>• Pay your bills on time to ensure that you can continue to use credit</a:t>
            </a:r>
          </a:p>
          <a:p>
            <a:r>
              <a:rPr lang="en-US" sz="1200" kern="1200" dirty="0" smtClean="0">
                <a:solidFill>
                  <a:schemeClr val="tx1"/>
                </a:solidFill>
                <a:effectLst/>
                <a:latin typeface="+mn-lt"/>
                <a:ea typeface="+mn-ea"/>
                <a:cs typeface="+mn-cs"/>
              </a:rPr>
              <a:t>• Use credit for items with values that will outlast the installment payments</a:t>
            </a:r>
          </a:p>
          <a:p>
            <a:r>
              <a:rPr lang="en-US" sz="1200" kern="1200" dirty="0" smtClean="0">
                <a:solidFill>
                  <a:schemeClr val="tx1"/>
                </a:solidFill>
                <a:effectLst/>
                <a:latin typeface="+mn-lt"/>
                <a:ea typeface="+mn-ea"/>
                <a:cs typeface="+mn-cs"/>
              </a:rPr>
              <a:t>• Obtain a copy of your credit report annually; check it for accuracy and completeness</a:t>
            </a:r>
          </a:p>
        </p:txBody>
      </p:sp>
      <p:sp>
        <p:nvSpPr>
          <p:cNvPr id="4" name="Slide Number Placeholder 3"/>
          <p:cNvSpPr>
            <a:spLocks noGrp="1"/>
          </p:cNvSpPr>
          <p:nvPr>
            <p:ph type="sldNum" sz="quarter" idx="10"/>
          </p:nvPr>
        </p:nvSpPr>
        <p:spPr/>
        <p:txBody>
          <a:bodyPr/>
          <a:lstStyle/>
          <a:p>
            <a:fld id="{3ABEB82F-8B73-46F9-BE10-F2AE4DA60922}" type="slidenum">
              <a:rPr lang="en-US" smtClean="0"/>
              <a:t>6</a:t>
            </a:fld>
            <a:endParaRPr lang="en-US"/>
          </a:p>
        </p:txBody>
      </p:sp>
    </p:spTree>
    <p:extLst>
      <p:ext uri="{BB962C8B-B14F-4D97-AF65-F5344CB8AC3E}">
        <p14:creationId xmlns:p14="http://schemas.microsoft.com/office/powerpoint/2010/main" val="897105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 are multiple laws that protect the consumer from the unfair business practices and fraud that surround us. For example, the Federal Truth-in-Lending Act requires most businesses that extend credit to tell consumers what that credit will cost in the long run, including the finance charge and annual percentage rate of interest. The Fair Credit Billing Act requires, among other things, prompt investigation of billing errors by creditors.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best way to protect yourself when using credit or entering into an agreement for services is to read and understand the credit contract before signing it.  Contracts are common and expected for various purchases and services, such as buying a car or hiring a lawn service. Some people don’t realize that contracts are also involved with downloading new computer software or apps. The “terms of use” or other similar wording is used in electronic downloads and by checking the box that you read such terms holds you accountable to the contract.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following “dos and don’ts” will protect you as a consumer: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Do insist that the salesman lets you take home a copy of the contract before you sign it or gives you adequate time to read it</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Do show the contract to a friend or a lawyer if you have any questions about some of the provisions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Do insist that all promises be put in writing</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Do keep copies of all contracts, payment records and complaint letters in a safe place• </a:t>
            </a:r>
          </a:p>
          <a:p>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Don’t deal with any salesman who refuses to let you take home a completed contract before you sign it</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Don’t sign anything unless you have time to read it carefully and you fully understand what it says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Don’t ever sign a contract with blank spaces that are to be filled in later by a salesperson</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Don’t believe offers that are “too good to be true” because they usually are not true</a:t>
            </a:r>
          </a:p>
          <a:p>
            <a:endParaRPr lang="en-US" dirty="0"/>
          </a:p>
        </p:txBody>
      </p:sp>
      <p:sp>
        <p:nvSpPr>
          <p:cNvPr id="4" name="Slide Number Placeholder 3"/>
          <p:cNvSpPr>
            <a:spLocks noGrp="1"/>
          </p:cNvSpPr>
          <p:nvPr>
            <p:ph type="sldNum" sz="quarter" idx="10"/>
          </p:nvPr>
        </p:nvSpPr>
        <p:spPr/>
        <p:txBody>
          <a:bodyPr/>
          <a:lstStyle/>
          <a:p>
            <a:fld id="{3ABEB82F-8B73-46F9-BE10-F2AE4DA60922}" type="slidenum">
              <a:rPr lang="en-US" smtClean="0"/>
              <a:t>7</a:t>
            </a:fld>
            <a:endParaRPr lang="en-US"/>
          </a:p>
        </p:txBody>
      </p:sp>
    </p:spTree>
    <p:extLst>
      <p:ext uri="{BB962C8B-B14F-4D97-AF65-F5344CB8AC3E}">
        <p14:creationId xmlns:p14="http://schemas.microsoft.com/office/powerpoint/2010/main" val="2190807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thinking about saving, what are your financial goals? What do you want to do in the next 6 to 12 months (short term), 3 to 5 years (medium term) and 15 to 20 years (long term)? Refer to your wish list</a:t>
            </a:r>
            <a:r>
              <a:rPr lang="en-US" sz="1200" kern="1200" baseline="0" dirty="0" smtClean="0">
                <a:solidFill>
                  <a:schemeClr val="tx1"/>
                </a:solidFill>
                <a:effectLst/>
                <a:latin typeface="+mn-lt"/>
                <a:ea typeface="+mn-ea"/>
                <a:cs typeface="+mn-cs"/>
              </a:rPr>
              <a:t> from the </a:t>
            </a:r>
            <a:r>
              <a:rPr lang="en-US" sz="1200" i="1" kern="1200" baseline="0" dirty="0" smtClean="0">
                <a:solidFill>
                  <a:schemeClr val="tx1"/>
                </a:solidFill>
                <a:effectLst/>
                <a:latin typeface="+mn-lt"/>
                <a:ea typeface="+mn-ea"/>
                <a:cs typeface="+mn-cs"/>
              </a:rPr>
              <a:t>Build Your Savings </a:t>
            </a:r>
            <a:r>
              <a:rPr lang="en-US" sz="1200" kern="1200" baseline="0" dirty="0" smtClean="0">
                <a:solidFill>
                  <a:schemeClr val="tx1"/>
                </a:solidFill>
                <a:effectLst/>
                <a:latin typeface="+mn-lt"/>
                <a:ea typeface="+mn-ea"/>
                <a:cs typeface="+mn-cs"/>
              </a:rPr>
              <a:t>worksheet</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Sometimes the items in the short term list have to be put off to obtain items in the medium term. For example, does your family want to go on vacation this year or pay off the family car in four years?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Follow these saving tips to help you achieve your saving goals:</a:t>
            </a: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Set a saving goal. </a:t>
            </a:r>
            <a:r>
              <a:rPr lang="en-US" sz="1200" kern="1200" dirty="0" smtClean="0">
                <a:solidFill>
                  <a:schemeClr val="tx1"/>
                </a:solidFill>
                <a:effectLst/>
                <a:latin typeface="+mn-lt"/>
                <a:ea typeface="+mn-ea"/>
                <a:cs typeface="+mn-cs"/>
              </a:rPr>
              <a:t>If you have a family, have the entire family agree on this goal. Saving for a goal is easier if all members can agree on it and work toward it together.</a:t>
            </a: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Set goals of how much to save per day. </a:t>
            </a:r>
            <a:r>
              <a:rPr lang="en-US" sz="1200" kern="1200" dirty="0" smtClean="0">
                <a:solidFill>
                  <a:schemeClr val="tx1"/>
                </a:solidFill>
                <a:effectLst/>
                <a:latin typeface="+mn-lt"/>
                <a:ea typeface="+mn-ea"/>
                <a:cs typeface="+mn-cs"/>
              </a:rPr>
              <a:t>When saving for a goal, it is often helpful to think about how many cents a day you need to save. For example, if you want to buy a new pair of shoes for a cruise you are taking in 6 months, that $100 pair of shoes can motivate you to save approximately 55 cents per day for 90 days. When compelled to buy that soda at the gas station or candy bar at the checkout, think about those</a:t>
            </a:r>
          </a:p>
          <a:p>
            <a:r>
              <a:rPr lang="en-US" sz="1200" kern="1200" dirty="0" smtClean="0">
                <a:solidFill>
                  <a:schemeClr val="tx1"/>
                </a:solidFill>
                <a:effectLst/>
                <a:latin typeface="+mn-lt"/>
                <a:ea typeface="+mn-ea"/>
                <a:cs typeface="+mn-cs"/>
              </a:rPr>
              <a:t>shoes and save the cash.</a:t>
            </a: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Be realistic in determining short/medium/long-term goals. </a:t>
            </a:r>
            <a:r>
              <a:rPr lang="en-US" sz="1200" kern="1200" dirty="0" smtClean="0">
                <a:solidFill>
                  <a:schemeClr val="tx1"/>
                </a:solidFill>
                <a:effectLst/>
                <a:latin typeface="+mn-lt"/>
                <a:ea typeface="+mn-ea"/>
                <a:cs typeface="+mn-cs"/>
              </a:rPr>
              <a:t>If you feel you cannot afford to save enough to reach a goal, maybe the goal needs to be adjusted or put off for another 6 months to a year. Larger purchases, such as a house (saving for the down payment), may even have to be put off for even longer.</a:t>
            </a: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Consider a less-expensive version of your goal. </a:t>
            </a:r>
            <a:r>
              <a:rPr lang="en-US" sz="1200" kern="1200" dirty="0" smtClean="0">
                <a:solidFill>
                  <a:schemeClr val="tx1"/>
                </a:solidFill>
                <a:effectLst/>
                <a:latin typeface="+mn-lt"/>
                <a:ea typeface="+mn-ea"/>
                <a:cs typeface="+mn-cs"/>
              </a:rPr>
              <a:t>This is not to say you cannot achieve your goal, but consider ways to achieve what you desire at a lower cost. For example, if one short-term goal is to save enough to splurge for a day at the spa, consider a beauty school and/or massage school. You can still get the spa treatment for a fraction of the retail cost. Another example for a medium-term goal includes buying a car. Rather than buy a new car, investigate purchasing a used car or a program car (a vehicle used by a</a:t>
            </a:r>
          </a:p>
          <a:p>
            <a:r>
              <a:rPr lang="en-US" sz="1200" kern="1200" dirty="0" smtClean="0">
                <a:solidFill>
                  <a:schemeClr val="tx1"/>
                </a:solidFill>
                <a:effectLst/>
                <a:latin typeface="+mn-lt"/>
                <a:ea typeface="+mn-ea"/>
                <a:cs typeface="+mn-cs"/>
              </a:rPr>
              <a:t>dealership or a car rental agency that has never been “owned” by an individual).</a:t>
            </a: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Put your savings where it will draw interest, perhaps a bank, money market or certificate of deposit. </a:t>
            </a:r>
            <a:r>
              <a:rPr lang="en-US" sz="1200" kern="1200" dirty="0" smtClean="0">
                <a:solidFill>
                  <a:schemeClr val="tx1"/>
                </a:solidFill>
                <a:effectLst/>
                <a:latin typeface="+mn-lt"/>
                <a:ea typeface="+mn-ea"/>
                <a:cs typeface="+mn-cs"/>
              </a:rPr>
              <a:t>It is best to shop around for the best interest rate to help you make money while saving money.</a:t>
            </a:r>
          </a:p>
        </p:txBody>
      </p:sp>
      <p:sp>
        <p:nvSpPr>
          <p:cNvPr id="4" name="Slide Number Placeholder 3"/>
          <p:cNvSpPr>
            <a:spLocks noGrp="1"/>
          </p:cNvSpPr>
          <p:nvPr>
            <p:ph type="sldNum" sz="quarter" idx="10"/>
          </p:nvPr>
        </p:nvSpPr>
        <p:spPr/>
        <p:txBody>
          <a:bodyPr/>
          <a:lstStyle/>
          <a:p>
            <a:fld id="{3ABEB82F-8B73-46F9-BE10-F2AE4DA60922}" type="slidenum">
              <a:rPr lang="en-US" smtClean="0"/>
              <a:t>8</a:t>
            </a:fld>
            <a:endParaRPr lang="en-US"/>
          </a:p>
        </p:txBody>
      </p:sp>
    </p:spTree>
    <p:extLst>
      <p:ext uri="{BB962C8B-B14F-4D97-AF65-F5344CB8AC3E}">
        <p14:creationId xmlns:p14="http://schemas.microsoft.com/office/powerpoint/2010/main" val="2009514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Aging in an inevitable and unavoidable process.  It is a process that brings on many changes as a person progresses from childhood to adulthood.  The way in which you take care of yourself through the years both physically and mentally will impact the ways in which you enter your later years.  Life does not diminish with aging.  In fact, the acceptance of aging can be something that is positive, joyful, and exciting.  With aging comes new experiences, knowledge, wisdom and a greater ability to engineer a positive approach to the aging process.  I hope today that the </a:t>
            </a:r>
            <a:r>
              <a:rPr lang="en-US" i="1" dirty="0" smtClean="0"/>
              <a:t>Keys to Embracing Aging </a:t>
            </a:r>
            <a:r>
              <a:rPr lang="en-US" dirty="0" smtClean="0"/>
              <a:t>program highlighted the basics in managing your finances</a:t>
            </a:r>
            <a:r>
              <a:rPr lang="en-US" baseline="0" dirty="0" smtClean="0"/>
              <a:t> and gave you some ideas on how you can better manage your own assets. </a:t>
            </a:r>
            <a:endParaRPr lang="en-US" dirty="0" smtClean="0"/>
          </a:p>
          <a:p>
            <a:endParaRPr lang="en-US" i="0" dirty="0" smtClean="0"/>
          </a:p>
          <a:p>
            <a:endParaRPr lang="en-US" dirty="0"/>
          </a:p>
        </p:txBody>
      </p:sp>
    </p:spTree>
    <p:extLst>
      <p:ext uri="{BB962C8B-B14F-4D97-AF65-F5344CB8AC3E}">
        <p14:creationId xmlns:p14="http://schemas.microsoft.com/office/powerpoint/2010/main" val="4208606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68865"/>
            <a:ext cx="7772400" cy="1470025"/>
          </a:xfrm>
          <a:prstGeom prst="rect">
            <a:avLst/>
          </a:prstGeom>
        </p:spPr>
        <p:txBody>
          <a:bodyPr/>
          <a:lstStyle>
            <a:lvl1pPr algn="ctr">
              <a:defRPr sz="44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438890"/>
            <a:ext cx="6400800" cy="1752600"/>
          </a:xfrm>
          <a:prstGeom prst="rect">
            <a:avLst/>
          </a:prstGeom>
        </p:spPr>
        <p:txBody>
          <a:bodyPr>
            <a:normAutofit/>
          </a:bodyPr>
          <a:lstStyle>
            <a:lvl1pPr marL="0" indent="0" algn="ctr">
              <a:buNone/>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728134"/>
            <a:ext cx="8229600" cy="539803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45067"/>
            <a:ext cx="2057400" cy="5381096"/>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45067"/>
            <a:ext cx="6019800" cy="5381096"/>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63771" y="34196"/>
            <a:ext cx="6466154" cy="535151"/>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728134"/>
            <a:ext cx="8229600" cy="539803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741644"/>
            <a:ext cx="7772400" cy="1362075"/>
          </a:xfrm>
          <a:prstGeom prst="rect">
            <a:avLst/>
          </a:prstGeom>
        </p:spPr>
        <p:txBody>
          <a:bodyPr anchor="t"/>
          <a:lstStyle>
            <a:lvl1pPr algn="l">
              <a:defRPr sz="4000" b="1" cap="all">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3122541"/>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956733"/>
            <a:ext cx="4038600" cy="51816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956733"/>
            <a:ext cx="4038600" cy="51816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E8068-BB4E-7B45-8E03-6619938B0FD6}" type="slidenum">
              <a:rPr lang="en-US" smtClean="0"/>
              <a:t>‹#›</a:t>
            </a:fld>
            <a:endParaRPr lang="en-US"/>
          </a:p>
        </p:txBody>
      </p:sp>
      <p:sp>
        <p:nvSpPr>
          <p:cNvPr id="8" name="Title 1"/>
          <p:cNvSpPr>
            <a:spLocks noGrp="1"/>
          </p:cNvSpPr>
          <p:nvPr>
            <p:ph type="title"/>
          </p:nvPr>
        </p:nvSpPr>
        <p:spPr>
          <a:xfrm>
            <a:off x="2563771" y="34196"/>
            <a:ext cx="6466154" cy="535151"/>
          </a:xfrm>
          <a:prstGeom prst="rect">
            <a:avLst/>
          </a:prstGeom>
        </p:spPr>
        <p:txBody>
          <a:bodyPr/>
          <a:lstStyle/>
          <a:p>
            <a:r>
              <a:rPr lang="en-US"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787400"/>
            <a:ext cx="4040188"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427161"/>
            <a:ext cx="4040188" cy="4736571"/>
          </a:xfrm>
          <a:prstGeom prst="rect">
            <a:avLst/>
          </a:prstGeom>
        </p:spPr>
        <p:txBody>
          <a:bodyPr/>
          <a:lstStyle>
            <a:lvl1pPr>
              <a:defRPr sz="1800" b="1"/>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787400"/>
            <a:ext cx="4041775"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427161"/>
            <a:ext cx="4041775" cy="4736571"/>
          </a:xfrm>
          <a:prstGeom prst="rect">
            <a:avLst/>
          </a:prstGeom>
        </p:spPr>
        <p:txBody>
          <a:bodyPr/>
          <a:lstStyle>
            <a:lvl1pPr>
              <a:defRPr sz="1800" b="1"/>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8E8068-BB4E-7B45-8E03-6619938B0FD6}" type="slidenum">
              <a:rPr lang="en-US" smtClean="0"/>
              <a:t>‹#›</a:t>
            </a:fld>
            <a:endParaRPr lang="en-US"/>
          </a:p>
        </p:txBody>
      </p:sp>
      <p:sp>
        <p:nvSpPr>
          <p:cNvPr id="10" name="Title 1"/>
          <p:cNvSpPr>
            <a:spLocks noGrp="1"/>
          </p:cNvSpPr>
          <p:nvPr>
            <p:ph type="title"/>
          </p:nvPr>
        </p:nvSpPr>
        <p:spPr>
          <a:xfrm>
            <a:off x="2563771" y="34196"/>
            <a:ext cx="6466154" cy="535151"/>
          </a:xfrm>
          <a:prstGeom prst="rect">
            <a:avLst/>
          </a:prstGeom>
        </p:spPr>
        <p:txBody>
          <a:body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8E8068-BB4E-7B45-8E03-6619938B0FD6}" type="slidenum">
              <a:rPr lang="en-US" smtClean="0"/>
              <a:t>‹#›</a:t>
            </a:fld>
            <a:endParaRPr lang="en-US"/>
          </a:p>
        </p:txBody>
      </p:sp>
      <p:sp>
        <p:nvSpPr>
          <p:cNvPr id="6" name="Title 1"/>
          <p:cNvSpPr>
            <a:spLocks noGrp="1"/>
          </p:cNvSpPr>
          <p:nvPr>
            <p:ph type="title"/>
          </p:nvPr>
        </p:nvSpPr>
        <p:spPr>
          <a:xfrm>
            <a:off x="2563771" y="34196"/>
            <a:ext cx="6466154" cy="535151"/>
          </a:xfrm>
          <a:prstGeom prst="rect">
            <a:avLst/>
          </a:prstGeom>
        </p:spPr>
        <p:txBody>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53533"/>
            <a:ext cx="3008313" cy="106665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753533"/>
            <a:ext cx="5111750" cy="5372630"/>
          </a:xfrm>
          <a:prstGeom prst="rect">
            <a:avLst/>
          </a:prstGeom>
        </p:spPr>
        <p:txBody>
          <a:bodyPr/>
          <a:lstStyle>
            <a:lvl1pPr>
              <a:defRPr sz="2400" b="1"/>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820190"/>
            <a:ext cx="3008313" cy="4305973"/>
          </a:xfrm>
          <a:prstGeom prst="rect">
            <a:avLst/>
          </a:prstGeom>
        </p:spPr>
        <p:txBody>
          <a:bodyPr/>
          <a:lstStyle>
            <a:lvl1pPr marL="0" indent="0">
              <a:buNone/>
              <a:defRPr sz="14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73625"/>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85800"/>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440363"/>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8E8068-BB4E-7B45-8E03-6619938B0FD6}" type="slidenum">
              <a:rPr lang="en-US" smtClean="0"/>
              <a:t>‹#›</a:t>
            </a:fld>
            <a:endParaRPr lang="en-US"/>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44460" y="6344295"/>
            <a:ext cx="882680" cy="37718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457200" rtl="0" eaLnBrk="1" latinLnBrk="0" hangingPunct="1">
        <a:spcBef>
          <a:spcPct val="0"/>
        </a:spcBef>
        <a:buNone/>
        <a:defRPr sz="4000" b="0" i="0" kern="1200">
          <a:solidFill>
            <a:schemeClr val="bg1"/>
          </a:solidFill>
          <a:latin typeface="Calibri" pitchFamily="34" charset="0"/>
          <a:ea typeface="+mj-ea"/>
          <a:cs typeface="Calibri"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alibri" pitchFamily="34" charset="0"/>
          <a:ea typeface="+mn-ea"/>
          <a:cs typeface="Calibri"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Calibri" pitchFamily="34" charset="0"/>
          <a:ea typeface="+mn-ea"/>
          <a:cs typeface="Calibri"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Calibri" pitchFamily="34" charset="0"/>
          <a:ea typeface="+mn-ea"/>
          <a:cs typeface="Calibri"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Calibri" pitchFamily="34" charset="0"/>
          <a:ea typeface="+mn-ea"/>
          <a:cs typeface="Calibri"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Calibri" pitchFamily="34" charset="0"/>
          <a:ea typeface="+mn-ea"/>
          <a:cs typeface="Calibri"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1307" y="5994363"/>
            <a:ext cx="1323833" cy="743803"/>
          </a:xfrm>
          <a:prstGeom prst="rect">
            <a:avLst/>
          </a:prstGeom>
          <a:solidFill>
            <a:schemeClr val="bg1"/>
          </a:solidFill>
          <a:ln>
            <a:solidFill>
              <a:schemeClr val="bg1"/>
            </a:solidFill>
          </a:ln>
        </p:spPr>
        <p:txBody>
          <a:bodyPr wrap="square" rtlCol="0">
            <a:spAutoFit/>
          </a:bodyPr>
          <a:lstStyle/>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9278" y="368638"/>
            <a:ext cx="4964325" cy="4790939"/>
          </a:xfrm>
          <a:prstGeom prst="rect">
            <a:avLst/>
          </a:prstGeom>
        </p:spPr>
      </p:pic>
      <p:grpSp>
        <p:nvGrpSpPr>
          <p:cNvPr id="5" name="Group 4"/>
          <p:cNvGrpSpPr/>
          <p:nvPr/>
        </p:nvGrpSpPr>
        <p:grpSpPr>
          <a:xfrm>
            <a:off x="2089278" y="5806299"/>
            <a:ext cx="4608394" cy="931867"/>
            <a:chOff x="381002" y="4495800"/>
            <a:chExt cx="8382000" cy="1676400"/>
          </a:xfrm>
        </p:grpSpPr>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9770" y="4712704"/>
              <a:ext cx="2209800" cy="145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4741" y="4495800"/>
              <a:ext cx="2378261" cy="156861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2" y="4741553"/>
              <a:ext cx="2507001" cy="1322859"/>
            </a:xfrm>
            <a:prstGeom prst="rect">
              <a:avLst/>
            </a:prstGeom>
          </p:spPr>
        </p:pic>
      </p:grpSp>
      <p:sp>
        <p:nvSpPr>
          <p:cNvPr id="2" name="TextBox 1"/>
          <p:cNvSpPr txBox="1"/>
          <p:nvPr/>
        </p:nvSpPr>
        <p:spPr>
          <a:xfrm>
            <a:off x="1245736" y="4724932"/>
            <a:ext cx="6474346" cy="707886"/>
          </a:xfrm>
          <a:prstGeom prst="rect">
            <a:avLst/>
          </a:prstGeom>
          <a:noFill/>
        </p:spPr>
        <p:txBody>
          <a:bodyPr wrap="square" rtlCol="0">
            <a:spAutoFit/>
          </a:bodyPr>
          <a:lstStyle/>
          <a:p>
            <a:pPr algn="ctr"/>
            <a:r>
              <a:rPr lang="en-US" sz="4000" dirty="0" smtClean="0">
                <a:latin typeface="Berlin Sans FB" panose="020E0602020502020306" pitchFamily="34" charset="0"/>
              </a:rPr>
              <a:t>Financial Affairs</a:t>
            </a:r>
            <a:endParaRPr lang="en-US" sz="4000" dirty="0">
              <a:latin typeface="Berlin Sans FB" panose="020E0602020502020306" pitchFamily="34" charset="0"/>
            </a:endParaRPr>
          </a:p>
        </p:txBody>
      </p:sp>
    </p:spTree>
    <p:extLst>
      <p:ext uri="{BB962C8B-B14F-4D97-AF65-F5344CB8AC3E}">
        <p14:creationId xmlns:p14="http://schemas.microsoft.com/office/powerpoint/2010/main" val="1588609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0500" y="1104900"/>
            <a:ext cx="8456442" cy="1143000"/>
          </a:xfrm>
        </p:spPr>
        <p:txBody>
          <a:bodyPr>
            <a:noAutofit/>
          </a:bodyPr>
          <a:lstStyle/>
          <a:p>
            <a:pPr algn="ctr"/>
            <a:r>
              <a:rPr lang="en-US" sz="2800" dirty="0" smtClean="0">
                <a:solidFill>
                  <a:schemeClr val="tx1"/>
                </a:solidFill>
              </a:rPr>
              <a:t>Establishing healthy lifestyle behaviors throughout your life influences optimal aging</a:t>
            </a:r>
            <a:endParaRPr lang="en-US" sz="2800" dirty="0">
              <a:solidFill>
                <a:schemeClr val="tx1"/>
              </a:solidFill>
            </a:endParaRPr>
          </a:p>
        </p:txBody>
      </p:sp>
      <p:sp>
        <p:nvSpPr>
          <p:cNvPr id="3" name="Content Placeholder 2"/>
          <p:cNvSpPr>
            <a:spLocks noGrp="1"/>
          </p:cNvSpPr>
          <p:nvPr>
            <p:ph sz="half" idx="1"/>
          </p:nvPr>
        </p:nvSpPr>
        <p:spPr>
          <a:xfrm>
            <a:off x="533400" y="2374901"/>
            <a:ext cx="4038600" cy="4483100"/>
          </a:xfrm>
        </p:spPr>
        <p:txBody>
          <a:bodyPr>
            <a:normAutofit/>
          </a:bodyPr>
          <a:lstStyle/>
          <a:p>
            <a:pPr>
              <a:buFont typeface="Calibri" pitchFamily="34" charset="0"/>
              <a:buChar char="-"/>
            </a:pPr>
            <a:r>
              <a:rPr lang="en-US" dirty="0" smtClean="0"/>
              <a:t>Positive Attitude</a:t>
            </a:r>
          </a:p>
          <a:p>
            <a:pPr>
              <a:buFont typeface="Calibri" pitchFamily="34" charset="0"/>
              <a:buChar char="-"/>
            </a:pPr>
            <a:r>
              <a:rPr lang="en-US" dirty="0" smtClean="0"/>
              <a:t>Eating Smart and Healthy</a:t>
            </a:r>
          </a:p>
          <a:p>
            <a:pPr>
              <a:buFont typeface="Calibri" pitchFamily="34" charset="0"/>
              <a:buChar char="-"/>
            </a:pPr>
            <a:r>
              <a:rPr lang="en-US" dirty="0" smtClean="0"/>
              <a:t>Physical Activity </a:t>
            </a:r>
          </a:p>
          <a:p>
            <a:pPr>
              <a:buFont typeface="Calibri" pitchFamily="34" charset="0"/>
              <a:buChar char="-"/>
            </a:pPr>
            <a:r>
              <a:rPr lang="en-US" dirty="0" smtClean="0"/>
              <a:t>Brain Activity</a:t>
            </a:r>
          </a:p>
          <a:p>
            <a:pPr>
              <a:buFont typeface="Calibri" pitchFamily="34" charset="0"/>
              <a:buChar char="-"/>
            </a:pPr>
            <a:r>
              <a:rPr lang="en-US" dirty="0" smtClean="0"/>
              <a:t>Social Activity</a:t>
            </a:r>
          </a:p>
          <a:p>
            <a:pPr>
              <a:buFont typeface="Calibri" pitchFamily="34" charset="0"/>
              <a:buChar char="-"/>
            </a:pPr>
            <a:r>
              <a:rPr lang="en-US" dirty="0" smtClean="0"/>
              <a:t>Tuning-in to the Times</a:t>
            </a:r>
          </a:p>
          <a:p>
            <a:pPr marL="0" indent="0">
              <a:buNone/>
            </a:pPr>
            <a:endParaRPr lang="en-US" dirty="0" smtClean="0"/>
          </a:p>
          <a:p>
            <a:pPr>
              <a:buFont typeface="Calibri" pitchFamily="34" charset="0"/>
              <a:buChar char="-"/>
            </a:pPr>
            <a:endParaRPr lang="en-US" dirty="0" smtClean="0"/>
          </a:p>
          <a:p>
            <a:pPr>
              <a:buFont typeface="Calibri" pitchFamily="34" charset="0"/>
              <a:buChar char="-"/>
            </a:pPr>
            <a:endParaRPr lang="en-US" dirty="0"/>
          </a:p>
        </p:txBody>
      </p:sp>
      <p:sp>
        <p:nvSpPr>
          <p:cNvPr id="6" name="Content Placeholder 5"/>
          <p:cNvSpPr>
            <a:spLocks noGrp="1"/>
          </p:cNvSpPr>
          <p:nvPr>
            <p:ph sz="half" idx="2"/>
          </p:nvPr>
        </p:nvSpPr>
        <p:spPr>
          <a:xfrm>
            <a:off x="4953000" y="2374901"/>
            <a:ext cx="4038600" cy="4559300"/>
          </a:xfrm>
        </p:spPr>
        <p:txBody>
          <a:bodyPr>
            <a:noAutofit/>
          </a:bodyPr>
          <a:lstStyle/>
          <a:p>
            <a:pPr>
              <a:buFont typeface="Calibri" pitchFamily="34" charset="0"/>
              <a:buChar char="-"/>
            </a:pPr>
            <a:r>
              <a:rPr lang="en-US" dirty="0"/>
              <a:t>Safety</a:t>
            </a:r>
          </a:p>
          <a:p>
            <a:pPr>
              <a:buFont typeface="Calibri" pitchFamily="34" charset="0"/>
              <a:buChar char="-"/>
            </a:pPr>
            <a:r>
              <a:rPr lang="en-US" dirty="0"/>
              <a:t>Know Your Health Numbers</a:t>
            </a:r>
          </a:p>
          <a:p>
            <a:pPr>
              <a:buFont typeface="Calibri" pitchFamily="34" charset="0"/>
              <a:buChar char="-"/>
            </a:pPr>
            <a:r>
              <a:rPr lang="en-US" dirty="0"/>
              <a:t>Stress Management</a:t>
            </a:r>
          </a:p>
          <a:p>
            <a:pPr>
              <a:buFont typeface="Calibri" pitchFamily="34" charset="0"/>
              <a:buChar char="-"/>
            </a:pPr>
            <a:r>
              <a:rPr lang="en-US" dirty="0">
                <a:solidFill>
                  <a:srgbClr val="7030A0"/>
                </a:solidFill>
              </a:rPr>
              <a:t>Financial Affairs</a:t>
            </a:r>
          </a:p>
          <a:p>
            <a:pPr>
              <a:buFont typeface="Calibri" pitchFamily="34" charset="0"/>
              <a:buChar char="-"/>
            </a:pPr>
            <a:r>
              <a:rPr lang="en-US" dirty="0"/>
              <a:t>Sleep</a:t>
            </a:r>
          </a:p>
          <a:p>
            <a:pPr>
              <a:buFont typeface="Calibri" pitchFamily="34" charset="0"/>
              <a:buChar char="-"/>
            </a:pPr>
            <a:r>
              <a:rPr lang="en-US" dirty="0"/>
              <a:t>Taking Time for You</a:t>
            </a:r>
          </a:p>
        </p:txBody>
      </p:sp>
    </p:spTree>
    <p:extLst>
      <p:ext uri="{BB962C8B-B14F-4D97-AF65-F5344CB8AC3E}">
        <p14:creationId xmlns:p14="http://schemas.microsoft.com/office/powerpoint/2010/main" val="39439011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Financial Affairs</a:t>
            </a:r>
            <a:endParaRPr lang="en-US" dirty="0"/>
          </a:p>
        </p:txBody>
      </p:sp>
      <p:sp>
        <p:nvSpPr>
          <p:cNvPr id="3" name="Content Placeholder 2"/>
          <p:cNvSpPr>
            <a:spLocks noGrp="1"/>
          </p:cNvSpPr>
          <p:nvPr>
            <p:ph idx="1"/>
          </p:nvPr>
        </p:nvSpPr>
        <p:spPr>
          <a:xfrm>
            <a:off x="364434" y="2132865"/>
            <a:ext cx="4671391" cy="3154753"/>
          </a:xfrm>
        </p:spPr>
        <p:txBody>
          <a:bodyPr/>
          <a:lstStyle/>
          <a:p>
            <a:r>
              <a:rPr lang="en-US" dirty="0"/>
              <a:t>Budget Development</a:t>
            </a:r>
          </a:p>
          <a:p>
            <a:r>
              <a:rPr lang="en-US" dirty="0"/>
              <a:t>Money Management</a:t>
            </a:r>
          </a:p>
          <a:p>
            <a:r>
              <a:rPr lang="en-US" dirty="0"/>
              <a:t>Wise Use of Credit</a:t>
            </a:r>
          </a:p>
          <a:p>
            <a:r>
              <a:rPr lang="en-US" dirty="0"/>
              <a:t>Consumer Protection</a:t>
            </a:r>
          </a:p>
          <a:p>
            <a:r>
              <a:rPr lang="en-US" dirty="0"/>
              <a:t>Saving Goals</a:t>
            </a:r>
          </a:p>
          <a:p>
            <a:endParaRPr lang="en-US" dirty="0"/>
          </a:p>
        </p:txBody>
      </p:sp>
      <p:pic>
        <p:nvPicPr>
          <p:cNvPr id="4" name="Picture 2" descr="C:\Users\afhosi2\Desktop\Photos\Flikr 401K 2012 6793826885_d3b6befb9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5825" y="2352459"/>
            <a:ext cx="3620752" cy="2715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023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925" y="1150937"/>
            <a:ext cx="8763000" cy="787209"/>
          </a:xfrm>
        </p:spPr>
        <p:txBody>
          <a:bodyPr>
            <a:noAutofit/>
          </a:bodyPr>
          <a:lstStyle/>
          <a:p>
            <a:pPr algn="ctr"/>
            <a:r>
              <a:rPr lang="en-US" sz="3200" dirty="0" smtClean="0">
                <a:solidFill>
                  <a:schemeClr val="tx1"/>
                </a:solidFill>
              </a:rPr>
              <a:t>A budget helps you make a plan for </a:t>
            </a:r>
            <a:r>
              <a:rPr lang="en-US" sz="3200" i="1" dirty="0" smtClean="0">
                <a:solidFill>
                  <a:schemeClr val="tx1"/>
                </a:solidFill>
              </a:rPr>
              <a:t>your</a:t>
            </a:r>
            <a:r>
              <a:rPr lang="en-US" sz="3200" dirty="0" smtClean="0">
                <a:solidFill>
                  <a:schemeClr val="tx1"/>
                </a:solidFill>
              </a:rPr>
              <a:t> money</a:t>
            </a:r>
            <a:endParaRPr lang="en-US" sz="3200" dirty="0">
              <a:solidFill>
                <a:schemeClr val="tx1"/>
              </a:solidFill>
            </a:endParaRPr>
          </a:p>
        </p:txBody>
      </p:sp>
      <p:sp>
        <p:nvSpPr>
          <p:cNvPr id="3" name="Content Placeholder 2"/>
          <p:cNvSpPr>
            <a:spLocks noGrp="1"/>
          </p:cNvSpPr>
          <p:nvPr>
            <p:ph idx="1"/>
          </p:nvPr>
        </p:nvSpPr>
        <p:spPr>
          <a:xfrm>
            <a:off x="0" y="2941637"/>
            <a:ext cx="6070600" cy="2557463"/>
          </a:xfrm>
        </p:spPr>
        <p:txBody>
          <a:bodyPr>
            <a:normAutofit/>
          </a:bodyPr>
          <a:lstStyle/>
          <a:p>
            <a:pPr marL="0" indent="0">
              <a:buNone/>
            </a:pPr>
            <a:r>
              <a:rPr lang="en-US" dirty="0" smtClean="0"/>
              <a:t>Budget development involves:</a:t>
            </a:r>
          </a:p>
          <a:p>
            <a:pPr marL="914400" lvl="1" indent="-514350">
              <a:buFont typeface="+mj-lt"/>
              <a:buAutoNum type="arabicPeriod"/>
            </a:pPr>
            <a:r>
              <a:rPr lang="en-US" dirty="0" smtClean="0"/>
              <a:t>Income</a:t>
            </a:r>
          </a:p>
          <a:p>
            <a:pPr marL="914400" lvl="1" indent="-514350">
              <a:buFont typeface="+mj-lt"/>
              <a:buAutoNum type="arabicPeriod"/>
            </a:pPr>
            <a:r>
              <a:rPr lang="en-US" dirty="0" smtClean="0"/>
              <a:t>Monthly expenses</a:t>
            </a:r>
          </a:p>
          <a:p>
            <a:pPr marL="914400" lvl="1" indent="-514350">
              <a:buFont typeface="+mj-lt"/>
              <a:buAutoNum type="arabicPeriod"/>
            </a:pPr>
            <a:r>
              <a:rPr lang="en-US" dirty="0" smtClean="0"/>
              <a:t>Balance between income and monthly expenses</a:t>
            </a:r>
          </a:p>
          <a:p>
            <a:pPr marL="0" indent="0">
              <a:buNone/>
            </a:pPr>
            <a:endParaRPr lang="en-US" dirty="0"/>
          </a:p>
        </p:txBody>
      </p:sp>
      <p:pic>
        <p:nvPicPr>
          <p:cNvPr id="1026" name="Picture 2" descr="C:\Users\Amy Hozier\Desktop\Financial Affairs\Build Your Savings Worksheet_Page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7172" y="2128837"/>
            <a:ext cx="3458228" cy="447535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2563771" y="34196"/>
            <a:ext cx="6466154" cy="535151"/>
          </a:xfrm>
          <a:prstGeom prst="rect">
            <a:avLst/>
          </a:prstGeom>
        </p:spPr>
        <p:txBody>
          <a:bodyPr/>
          <a:lstStyle>
            <a:lvl1pPr algn="r" defTabSz="457200" rtl="0" eaLnBrk="1" latinLnBrk="0" hangingPunct="1">
              <a:spcBef>
                <a:spcPct val="0"/>
              </a:spcBef>
              <a:buNone/>
              <a:defRPr sz="4000" b="0" i="0" kern="1200">
                <a:solidFill>
                  <a:schemeClr val="bg1"/>
                </a:solidFill>
                <a:latin typeface="Calibri" pitchFamily="34" charset="0"/>
                <a:ea typeface="+mj-ea"/>
                <a:cs typeface="Calibri" pitchFamily="34" charset="0"/>
              </a:defRPr>
            </a:lvl1pPr>
          </a:lstStyle>
          <a:p>
            <a:r>
              <a:rPr lang="en-US" dirty="0" smtClean="0"/>
              <a:t>Why Budget?</a:t>
            </a:r>
            <a:endParaRPr lang="en-US" dirty="0"/>
          </a:p>
        </p:txBody>
      </p:sp>
    </p:spTree>
    <p:extLst>
      <p:ext uri="{BB962C8B-B14F-4D97-AF65-F5344CB8AC3E}">
        <p14:creationId xmlns:p14="http://schemas.microsoft.com/office/powerpoint/2010/main" val="12931982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2501" y="0"/>
            <a:ext cx="5638800" cy="1143000"/>
          </a:xfrm>
        </p:spPr>
        <p:txBody>
          <a:bodyPr/>
          <a:lstStyle/>
          <a:p>
            <a:r>
              <a:rPr lang="en-US" dirty="0" smtClean="0"/>
              <a:t>Money Management</a:t>
            </a:r>
            <a:endParaRPr lang="en-US" dirty="0"/>
          </a:p>
        </p:txBody>
      </p:sp>
      <p:sp>
        <p:nvSpPr>
          <p:cNvPr id="6" name="Text Placeholder 5"/>
          <p:cNvSpPr>
            <a:spLocks noGrp="1"/>
          </p:cNvSpPr>
          <p:nvPr>
            <p:ph type="body" idx="1"/>
          </p:nvPr>
        </p:nvSpPr>
        <p:spPr>
          <a:xfrm>
            <a:off x="454026" y="1282700"/>
            <a:ext cx="8382000" cy="1536700"/>
          </a:xfrm>
        </p:spPr>
        <p:txBody>
          <a:bodyPr>
            <a:noAutofit/>
          </a:bodyPr>
          <a:lstStyle/>
          <a:p>
            <a:pPr algn="ctr"/>
            <a:r>
              <a:rPr lang="en-US" sz="3200" i="1" dirty="0"/>
              <a:t>Money </a:t>
            </a:r>
            <a:r>
              <a:rPr lang="en-US" sz="3200" i="1" dirty="0" smtClean="0"/>
              <a:t>management </a:t>
            </a:r>
            <a:r>
              <a:rPr lang="en-US" sz="3200" dirty="0"/>
              <a:t>will help you keep up with your budget</a:t>
            </a:r>
          </a:p>
          <a:p>
            <a:endParaRPr lang="en-US" sz="2800" dirty="0"/>
          </a:p>
        </p:txBody>
      </p:sp>
      <p:sp>
        <p:nvSpPr>
          <p:cNvPr id="3" name="Content Placeholder 2"/>
          <p:cNvSpPr>
            <a:spLocks noGrp="1"/>
          </p:cNvSpPr>
          <p:nvPr>
            <p:ph sz="half" idx="2"/>
          </p:nvPr>
        </p:nvSpPr>
        <p:spPr>
          <a:xfrm>
            <a:off x="127000" y="2616200"/>
            <a:ext cx="4040188" cy="3951288"/>
          </a:xfrm>
        </p:spPr>
        <p:txBody>
          <a:bodyPr>
            <a:normAutofit/>
          </a:bodyPr>
          <a:lstStyle/>
          <a:p>
            <a:pPr lvl="1"/>
            <a:r>
              <a:rPr lang="en-US" sz="3200" dirty="0" smtClean="0"/>
              <a:t>Find the best buy</a:t>
            </a:r>
          </a:p>
          <a:p>
            <a:pPr lvl="1"/>
            <a:r>
              <a:rPr lang="en-US" sz="3200" dirty="0" smtClean="0"/>
              <a:t>Use wisely</a:t>
            </a:r>
          </a:p>
          <a:p>
            <a:pPr lvl="1"/>
            <a:r>
              <a:rPr lang="en-US" sz="3200" dirty="0" smtClean="0"/>
              <a:t>Substitute</a:t>
            </a:r>
          </a:p>
          <a:p>
            <a:pPr lvl="1"/>
            <a:r>
              <a:rPr lang="en-US" sz="3200" dirty="0" smtClean="0"/>
              <a:t>Share it</a:t>
            </a:r>
          </a:p>
          <a:p>
            <a:pPr lvl="1"/>
            <a:r>
              <a:rPr lang="en-US" sz="3200" dirty="0" smtClean="0"/>
              <a:t>Find it free</a:t>
            </a:r>
          </a:p>
          <a:p>
            <a:pPr lvl="1"/>
            <a:r>
              <a:rPr lang="en-US" sz="3200" dirty="0" smtClean="0"/>
              <a:t>Rent or borrow</a:t>
            </a:r>
          </a:p>
        </p:txBody>
      </p:sp>
      <p:sp>
        <p:nvSpPr>
          <p:cNvPr id="8" name="Content Placeholder 7"/>
          <p:cNvSpPr>
            <a:spLocks noGrp="1"/>
          </p:cNvSpPr>
          <p:nvPr>
            <p:ph sz="quarter" idx="4"/>
          </p:nvPr>
        </p:nvSpPr>
        <p:spPr>
          <a:xfrm>
            <a:off x="4794251" y="2616200"/>
            <a:ext cx="4041775" cy="3951288"/>
          </a:xfrm>
        </p:spPr>
        <p:txBody>
          <a:bodyPr/>
          <a:lstStyle/>
          <a:p>
            <a:pPr lvl="1"/>
            <a:r>
              <a:rPr lang="en-US" sz="3200" dirty="0" smtClean="0"/>
              <a:t>Trade </a:t>
            </a:r>
            <a:r>
              <a:rPr lang="en-US" sz="3200" dirty="0"/>
              <a:t>or swap</a:t>
            </a:r>
          </a:p>
          <a:p>
            <a:pPr lvl="1"/>
            <a:r>
              <a:rPr lang="en-US" sz="3200" dirty="0"/>
              <a:t>Make it</a:t>
            </a:r>
          </a:p>
          <a:p>
            <a:pPr lvl="1"/>
            <a:r>
              <a:rPr lang="en-US" sz="3200" dirty="0"/>
              <a:t>Beware of “phantom” money</a:t>
            </a:r>
          </a:p>
          <a:p>
            <a:pPr lvl="1"/>
            <a:r>
              <a:rPr lang="en-US" sz="3200" dirty="0"/>
              <a:t>Learn to say “No”</a:t>
            </a:r>
          </a:p>
          <a:p>
            <a:endParaRPr lang="en-US" dirty="0"/>
          </a:p>
        </p:txBody>
      </p:sp>
    </p:spTree>
    <p:extLst>
      <p:ext uri="{BB962C8B-B14F-4D97-AF65-F5344CB8AC3E}">
        <p14:creationId xmlns:p14="http://schemas.microsoft.com/office/powerpoint/2010/main" val="28750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4762"/>
            <a:ext cx="5486400" cy="1143000"/>
          </a:xfrm>
        </p:spPr>
        <p:txBody>
          <a:bodyPr/>
          <a:lstStyle/>
          <a:p>
            <a:r>
              <a:rPr lang="en-US" dirty="0" smtClean="0"/>
              <a:t>Using Credit Wisely</a:t>
            </a:r>
            <a:endParaRPr lang="en-US" dirty="0"/>
          </a:p>
        </p:txBody>
      </p:sp>
      <p:sp>
        <p:nvSpPr>
          <p:cNvPr id="3" name="Content Placeholder 2"/>
          <p:cNvSpPr>
            <a:spLocks noGrp="1"/>
          </p:cNvSpPr>
          <p:nvPr>
            <p:ph idx="1"/>
          </p:nvPr>
        </p:nvSpPr>
        <p:spPr>
          <a:xfrm>
            <a:off x="190500" y="2957196"/>
            <a:ext cx="4572000" cy="2137855"/>
          </a:xfrm>
        </p:spPr>
        <p:txBody>
          <a:bodyPr/>
          <a:lstStyle/>
          <a:p>
            <a:pPr marL="0" indent="0" algn="ctr">
              <a:buNone/>
            </a:pPr>
            <a:r>
              <a:rPr lang="en-US" dirty="0" smtClean="0"/>
              <a:t>Keep credit use at a safe, manageable level that can be paid off quickly</a:t>
            </a:r>
          </a:p>
          <a:p>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0728" y="2076196"/>
            <a:ext cx="3607249" cy="3607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9402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9144"/>
            <a:ext cx="6324600" cy="1143000"/>
          </a:xfrm>
        </p:spPr>
        <p:txBody>
          <a:bodyPr>
            <a:normAutofit/>
          </a:bodyPr>
          <a:lstStyle/>
          <a:p>
            <a:r>
              <a:rPr lang="en-US" sz="3800" dirty="0" smtClean="0"/>
              <a:t>Protect Yourself as a Consumer</a:t>
            </a:r>
            <a:endParaRPr lang="en-US" sz="3800" dirty="0"/>
          </a:p>
        </p:txBody>
      </p:sp>
      <p:sp>
        <p:nvSpPr>
          <p:cNvPr id="6" name="Text Placeholder 5"/>
          <p:cNvSpPr>
            <a:spLocks noGrp="1"/>
          </p:cNvSpPr>
          <p:nvPr>
            <p:ph type="body" idx="1"/>
          </p:nvPr>
        </p:nvSpPr>
        <p:spPr>
          <a:xfrm>
            <a:off x="1785398" y="1235328"/>
            <a:ext cx="1383792" cy="639762"/>
          </a:xfrm>
        </p:spPr>
        <p:txBody>
          <a:bodyPr>
            <a:noAutofit/>
          </a:bodyPr>
          <a:lstStyle/>
          <a:p>
            <a:r>
              <a:rPr lang="en-US" sz="4800" dirty="0" smtClean="0"/>
              <a:t>DO:</a:t>
            </a:r>
            <a:endParaRPr lang="en-US" sz="4800" dirty="0"/>
          </a:p>
        </p:txBody>
      </p:sp>
      <p:sp>
        <p:nvSpPr>
          <p:cNvPr id="4" name="Content Placeholder 3"/>
          <p:cNvSpPr>
            <a:spLocks noGrp="1"/>
          </p:cNvSpPr>
          <p:nvPr>
            <p:ph sz="half" idx="2"/>
          </p:nvPr>
        </p:nvSpPr>
        <p:spPr>
          <a:xfrm>
            <a:off x="274320" y="2196528"/>
            <a:ext cx="4040188" cy="3951288"/>
          </a:xfrm>
        </p:spPr>
        <p:txBody>
          <a:bodyPr>
            <a:normAutofit/>
          </a:bodyPr>
          <a:lstStyle/>
          <a:p>
            <a:r>
              <a:rPr lang="en-US" sz="2000" b="0" dirty="0" smtClean="0"/>
              <a:t>Read contracts before signing them and ask questions if you need to </a:t>
            </a:r>
          </a:p>
          <a:p>
            <a:r>
              <a:rPr lang="en-US" sz="2000" b="0" dirty="0" smtClean="0"/>
              <a:t>Insist </a:t>
            </a:r>
            <a:r>
              <a:rPr lang="en-US" sz="2000" b="0" dirty="0"/>
              <a:t>that all promises be put in writing</a:t>
            </a:r>
          </a:p>
          <a:p>
            <a:r>
              <a:rPr lang="en-US" sz="2000" b="0" dirty="0" smtClean="0"/>
              <a:t>Keep </a:t>
            </a:r>
            <a:r>
              <a:rPr lang="en-US" sz="2000" b="0" dirty="0"/>
              <a:t>copies of all contracts, payment </a:t>
            </a:r>
            <a:r>
              <a:rPr lang="en-US" sz="2000" b="0" dirty="0" smtClean="0"/>
              <a:t>records, </a:t>
            </a:r>
            <a:r>
              <a:rPr lang="en-US" sz="2000" b="0" dirty="0"/>
              <a:t>and complaint letters in a safe place</a:t>
            </a:r>
          </a:p>
          <a:p>
            <a:endParaRPr lang="en-US" sz="2000" dirty="0"/>
          </a:p>
        </p:txBody>
      </p:sp>
      <p:sp>
        <p:nvSpPr>
          <p:cNvPr id="7" name="Text Placeholder 6"/>
          <p:cNvSpPr>
            <a:spLocks noGrp="1"/>
          </p:cNvSpPr>
          <p:nvPr>
            <p:ph type="body" sz="quarter" idx="3"/>
          </p:nvPr>
        </p:nvSpPr>
        <p:spPr>
          <a:xfrm>
            <a:off x="5644834" y="1235328"/>
            <a:ext cx="1999614" cy="639762"/>
          </a:xfrm>
        </p:spPr>
        <p:txBody>
          <a:bodyPr>
            <a:noAutofit/>
          </a:bodyPr>
          <a:lstStyle/>
          <a:p>
            <a:r>
              <a:rPr lang="en-US" sz="4800" dirty="0" smtClean="0"/>
              <a:t>DON’T:</a:t>
            </a:r>
            <a:endParaRPr lang="en-US" sz="4800" dirty="0"/>
          </a:p>
        </p:txBody>
      </p:sp>
      <p:sp>
        <p:nvSpPr>
          <p:cNvPr id="5" name="Content Placeholder 4"/>
          <p:cNvSpPr>
            <a:spLocks noGrp="1"/>
          </p:cNvSpPr>
          <p:nvPr>
            <p:ph sz="quarter" idx="4"/>
          </p:nvPr>
        </p:nvSpPr>
        <p:spPr>
          <a:xfrm>
            <a:off x="4645026" y="2196528"/>
            <a:ext cx="4041775" cy="3951288"/>
          </a:xfrm>
        </p:spPr>
        <p:txBody>
          <a:bodyPr>
            <a:noAutofit/>
          </a:bodyPr>
          <a:lstStyle/>
          <a:p>
            <a:r>
              <a:rPr lang="en-US" sz="2000" b="0" dirty="0" smtClean="0"/>
              <a:t>Deal </a:t>
            </a:r>
            <a:r>
              <a:rPr lang="en-US" sz="2000" b="0" dirty="0"/>
              <a:t>with any salesman who refuses to let you take home a completed contract before you sign it</a:t>
            </a:r>
          </a:p>
          <a:p>
            <a:r>
              <a:rPr lang="en-US" sz="2000" b="0" dirty="0" smtClean="0"/>
              <a:t>Sign </a:t>
            </a:r>
            <a:r>
              <a:rPr lang="en-US" sz="2000" b="0" dirty="0"/>
              <a:t>anything unless you have time to read it carefully and you fully understand what it says</a:t>
            </a:r>
          </a:p>
          <a:p>
            <a:r>
              <a:rPr lang="en-US" sz="2000" b="0" dirty="0" smtClean="0"/>
              <a:t>Sign </a:t>
            </a:r>
            <a:r>
              <a:rPr lang="en-US" sz="2000" b="0" dirty="0"/>
              <a:t>a contract with blank spaces that are to be filled in later by a salesperson</a:t>
            </a:r>
          </a:p>
          <a:p>
            <a:r>
              <a:rPr lang="en-US" sz="2000" b="0" dirty="0" smtClean="0"/>
              <a:t>Fall for “too good to be true” offers</a:t>
            </a:r>
            <a:endParaRPr lang="en-US" sz="2000" b="0" dirty="0"/>
          </a:p>
          <a:p>
            <a:endParaRPr lang="en-US" sz="2000" dirty="0"/>
          </a:p>
        </p:txBody>
      </p:sp>
    </p:spTree>
    <p:extLst>
      <p:ext uri="{BB962C8B-B14F-4D97-AF65-F5344CB8AC3E}">
        <p14:creationId xmlns:p14="http://schemas.microsoft.com/office/powerpoint/2010/main" val="4175768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0"/>
            <a:ext cx="5867400" cy="1143000"/>
          </a:xfrm>
        </p:spPr>
        <p:txBody>
          <a:bodyPr/>
          <a:lstStyle/>
          <a:p>
            <a:r>
              <a:rPr lang="en-US" dirty="0" smtClean="0"/>
              <a:t>Make a Savings Goal</a:t>
            </a:r>
            <a:endParaRPr lang="en-US" dirty="0"/>
          </a:p>
        </p:txBody>
      </p:sp>
      <p:sp>
        <p:nvSpPr>
          <p:cNvPr id="3" name="Content Placeholder 2"/>
          <p:cNvSpPr>
            <a:spLocks noGrp="1"/>
          </p:cNvSpPr>
          <p:nvPr>
            <p:ph idx="1"/>
          </p:nvPr>
        </p:nvSpPr>
        <p:spPr>
          <a:xfrm>
            <a:off x="164592" y="1597469"/>
            <a:ext cx="8229600" cy="4778947"/>
          </a:xfrm>
        </p:spPr>
        <p:txBody>
          <a:bodyPr/>
          <a:lstStyle/>
          <a:p>
            <a:pPr marL="0" indent="0">
              <a:buNone/>
            </a:pPr>
            <a:r>
              <a:rPr lang="en-US" dirty="0" smtClean="0"/>
              <a:t>To achieve your savings goals:</a:t>
            </a:r>
          </a:p>
          <a:p>
            <a:pPr lvl="1"/>
            <a:r>
              <a:rPr lang="en-US" dirty="0" smtClean="0"/>
              <a:t>First, set a goal! </a:t>
            </a:r>
          </a:p>
          <a:p>
            <a:pPr lvl="1"/>
            <a:r>
              <a:rPr lang="en-US" dirty="0" smtClean="0"/>
              <a:t>Set daily goals</a:t>
            </a:r>
          </a:p>
          <a:p>
            <a:pPr lvl="1"/>
            <a:r>
              <a:rPr lang="en-US" dirty="0" smtClean="0"/>
              <a:t>Be realistic in determining short, medium and long-term goals</a:t>
            </a:r>
          </a:p>
          <a:p>
            <a:pPr lvl="1"/>
            <a:r>
              <a:rPr lang="en-US" dirty="0" smtClean="0"/>
              <a:t>Consider less expensive                                   alternatives</a:t>
            </a:r>
          </a:p>
          <a:p>
            <a:pPr lvl="1"/>
            <a:r>
              <a:rPr lang="en-US" dirty="0" smtClean="0"/>
              <a:t>Put savings where it can                                                  draw interest</a:t>
            </a:r>
            <a:endParaRPr lang="en-US" dirty="0"/>
          </a:p>
          <a:p>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9472" y="3783200"/>
            <a:ext cx="3956304" cy="2337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0099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64238"/>
            <a:ext cx="8229600" cy="835623"/>
          </a:xfrm>
        </p:spPr>
        <p:txBody>
          <a:bodyPr/>
          <a:lstStyle/>
          <a:p>
            <a:pPr marL="0" indent="0" algn="ctr">
              <a:buNone/>
            </a:pPr>
            <a:r>
              <a:rPr lang="en-US" dirty="0" smtClean="0">
                <a:effectLst>
                  <a:outerShdw blurRad="38100" dist="38100" dir="2700000" algn="tl">
                    <a:srgbClr val="000000">
                      <a:alpha val="43137"/>
                    </a:srgbClr>
                  </a:outerShdw>
                </a:effectLst>
              </a:rPr>
              <a:t>Aging is inevitable…</a:t>
            </a:r>
            <a:endParaRPr lang="en-US" dirty="0">
              <a:effectLst>
                <a:outerShdw blurRad="38100" dist="38100" dir="2700000" algn="tl">
                  <a:srgbClr val="000000">
                    <a:alpha val="43137"/>
                  </a:srgbClr>
                </a:outerShdw>
              </a:effectLst>
            </a:endParaRPr>
          </a:p>
        </p:txBody>
      </p:sp>
      <p:sp>
        <p:nvSpPr>
          <p:cNvPr id="4" name="Rectangle 3"/>
          <p:cNvSpPr/>
          <p:nvPr/>
        </p:nvSpPr>
        <p:spPr>
          <a:xfrm>
            <a:off x="-16991" y="2537433"/>
            <a:ext cx="4705815" cy="2677656"/>
          </a:xfrm>
          <a:prstGeom prst="rect">
            <a:avLst/>
          </a:prstGeom>
        </p:spPr>
        <p:txBody>
          <a:bodyPr wrap="square">
            <a:spAutoFit/>
          </a:bodyPr>
          <a:lstStyle/>
          <a:p>
            <a:pPr algn="ctr"/>
            <a:r>
              <a:rPr lang="en-US" sz="2800" dirty="0"/>
              <a:t>By embracing a healthy lifestyle </a:t>
            </a:r>
            <a:r>
              <a:rPr lang="en-US" sz="2800" dirty="0" smtClean="0"/>
              <a:t>throughout your life, </a:t>
            </a:r>
            <a:r>
              <a:rPr lang="en-US" sz="2800" dirty="0"/>
              <a:t>you will have a greater ability to engineer a positive approach to the aging process.</a:t>
            </a:r>
          </a:p>
        </p:txBody>
      </p:sp>
      <p:pic>
        <p:nvPicPr>
          <p:cNvPr id="5" name="Picture 2" descr="C:\Users\afhosi2\AppData\Local\Microsoft\Windows\Temporary Internet Files\Content.IE5\Y7ZQ0K4N\6171976504_2d58c7cac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8824" y="2199861"/>
            <a:ext cx="3997976"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912091"/>
      </p:ext>
    </p:extLst>
  </p:cSld>
  <p:clrMapOvr>
    <a:masterClrMapping/>
  </p:clrMapOvr>
</p:sld>
</file>

<file path=ppt/theme/theme1.xml><?xml version="1.0" encoding="utf-8"?>
<a:theme xmlns:a="http://schemas.openxmlformats.org/drawingml/2006/main" name="KSREPPT_Templat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ulent">
      <a:majorFont>
        <a:latin typeface="Trebuchet MS"/>
        <a:ea typeface=""/>
        <a:cs typeface=""/>
        <a:font script="Jpan" typeface="ヒラギノ丸ゴ Pro W4"/>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ヒラギノ丸ゴ Pro W4"/>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KSREpurple_band</Template>
  <TotalTime>335</TotalTime>
  <Words>1256</Words>
  <Application>Microsoft Office PowerPoint</Application>
  <PresentationFormat>On-screen Show (4:3)</PresentationFormat>
  <Paragraphs>227</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Berlin Sans FB</vt:lpstr>
      <vt:lpstr>Calibri</vt:lpstr>
      <vt:lpstr>Trebuchet MS</vt:lpstr>
      <vt:lpstr>KSREPPT_Template1</vt:lpstr>
      <vt:lpstr>PowerPoint Presentation</vt:lpstr>
      <vt:lpstr>Establishing healthy lifestyle behaviors throughout your life influences optimal aging</vt:lpstr>
      <vt:lpstr>Basic Financial Affairs</vt:lpstr>
      <vt:lpstr>A budget helps you make a plan for your money</vt:lpstr>
      <vt:lpstr>Money Management</vt:lpstr>
      <vt:lpstr>Using Credit Wisely</vt:lpstr>
      <vt:lpstr>Protect Yourself as a Consumer</vt:lpstr>
      <vt:lpstr>Make a Savings Goal</vt:lpstr>
      <vt:lpstr>PowerPoint Presentation</vt:lpstr>
    </vt:vector>
  </TitlesOfParts>
  <Company>College of Human Ecology, Kansas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Yelland</dc:creator>
  <cp:lastModifiedBy>Erin Yelland</cp:lastModifiedBy>
  <cp:revision>43</cp:revision>
  <cp:lastPrinted>2016-03-01T22:04:03Z</cp:lastPrinted>
  <dcterms:created xsi:type="dcterms:W3CDTF">2015-08-12T18:29:43Z</dcterms:created>
  <dcterms:modified xsi:type="dcterms:W3CDTF">2017-02-21T20:55:06Z</dcterms:modified>
</cp:coreProperties>
</file>