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86" r:id="rId2"/>
    <p:sldId id="302" r:id="rId3"/>
    <p:sldId id="303" r:id="rId4"/>
    <p:sldId id="291" r:id="rId5"/>
    <p:sldId id="292" r:id="rId6"/>
    <p:sldId id="293" r:id="rId7"/>
    <p:sldId id="294" r:id="rId8"/>
    <p:sldId id="295" r:id="rId9"/>
    <p:sldId id="296" r:id="rId10"/>
    <p:sldId id="299" r:id="rId11"/>
    <p:sldId id="298" r:id="rId12"/>
    <p:sldId id="300" r:id="rId13"/>
    <p:sldId id="289" r:id="rId14"/>
    <p:sldId id="304" r:id="rId15"/>
    <p:sldId id="305"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65593" autoAdjust="0"/>
  </p:normalViewPr>
  <p:slideViewPr>
    <p:cSldViewPr snapToGrid="0" snapToObjects="1">
      <p:cViewPr varScale="1">
        <p:scale>
          <a:sx n="75" d="100"/>
          <a:sy n="75" d="100"/>
        </p:scale>
        <p:origin x="2622"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15104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as we get older, it becomes harder to sleep through the night.  The promotion of regular sleep is known as sleep hygiene.  Here are some simple sleep hygiene tips.</a:t>
            </a:r>
            <a:r>
              <a:rPr lang="en-US" baseline="0" dirty="0" smtClean="0"/>
              <a:t> </a:t>
            </a:r>
            <a:endParaRPr lang="en-US" dirty="0" smtClean="0"/>
          </a:p>
          <a:p>
            <a:pPr marL="0" lvl="0" indent="0">
              <a:buNone/>
            </a:pPr>
            <a:endParaRPr lang="en-US" dirty="0" smtClean="0"/>
          </a:p>
          <a:p>
            <a:pPr marL="0" lvl="0" indent="0">
              <a:buNone/>
            </a:pPr>
            <a:r>
              <a:rPr lang="en-US" dirty="0" smtClean="0"/>
              <a:t>Try to:</a:t>
            </a:r>
          </a:p>
          <a:p>
            <a:r>
              <a:rPr lang="en-US" dirty="0" smtClean="0"/>
              <a:t>Go to bed at the same time every night and wake up at the same time every morning</a:t>
            </a:r>
          </a:p>
          <a:p>
            <a:pPr lvl="0"/>
            <a:r>
              <a:rPr lang="en-US" dirty="0" smtClean="0"/>
              <a:t>Limit your daytime naps</a:t>
            </a:r>
          </a:p>
          <a:p>
            <a:endParaRPr lang="en-US"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2016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You should avoid:</a:t>
            </a:r>
          </a:p>
          <a:p>
            <a:r>
              <a:rPr lang="en-US" dirty="0" smtClean="0"/>
              <a:t>Large meals before bedtime</a:t>
            </a:r>
          </a:p>
          <a:p>
            <a:r>
              <a:rPr lang="en-US" dirty="0" smtClean="0"/>
              <a:t>Exercising immediately before bedtime</a:t>
            </a:r>
          </a:p>
          <a:p>
            <a:r>
              <a:rPr lang="en-US" dirty="0" smtClean="0"/>
              <a:t>Caffeine, nicotine, and alcohol before bedtime</a:t>
            </a:r>
          </a:p>
          <a:p>
            <a:pPr lvl="0"/>
            <a:r>
              <a:rPr lang="en-US" dirty="0" smtClean="0"/>
              <a:t>Using your bed for things other than sleep or sex</a:t>
            </a:r>
          </a:p>
          <a:p>
            <a:endParaRPr lang="en-US"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3487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order to promote</a:t>
            </a:r>
            <a:r>
              <a:rPr lang="en-US" baseline="0" dirty="0" smtClean="0"/>
              <a:t> optimal sleep, you need to ensure an optimal sleeping environment. </a:t>
            </a:r>
            <a:r>
              <a:rPr lang="en-US" dirty="0" smtClean="0"/>
              <a:t>Your sleeping environment should be:</a:t>
            </a:r>
          </a:p>
          <a:p>
            <a:r>
              <a:rPr lang="en-US" dirty="0" smtClean="0"/>
              <a:t>Quiet</a:t>
            </a:r>
          </a:p>
          <a:p>
            <a:r>
              <a:rPr lang="en-US" dirty="0" smtClean="0"/>
              <a:t>Dark</a:t>
            </a:r>
          </a:p>
          <a:p>
            <a:r>
              <a:rPr lang="en-US" dirty="0" smtClean="0"/>
              <a:t>Relaxing</a:t>
            </a:r>
          </a:p>
          <a:p>
            <a:r>
              <a:rPr lang="en-US" dirty="0" smtClean="0"/>
              <a:t>Comfortable</a:t>
            </a:r>
          </a:p>
          <a:p>
            <a:r>
              <a:rPr lang="en-US" dirty="0" smtClean="0"/>
              <a:t>Free of distractions and technology</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2171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How much sleep is</a:t>
            </a:r>
            <a:r>
              <a:rPr lang="en-US" baseline="0" dirty="0" smtClean="0"/>
              <a:t> enough for you or your family members?</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6F97B18C-B5ED-4B6B-9105-9A7ED55522D7}" type="slidenum">
              <a:rPr lang="en-US" smtClean="0"/>
              <a:pPr/>
              <a:t>13</a:t>
            </a:fld>
            <a:endParaRPr lang="en-US"/>
          </a:p>
        </p:txBody>
      </p:sp>
    </p:spTree>
    <p:extLst>
      <p:ext uri="{BB962C8B-B14F-4D97-AF65-F5344CB8AC3E}">
        <p14:creationId xmlns:p14="http://schemas.microsoft.com/office/powerpoint/2010/main" val="6560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Activity</a:t>
            </a:r>
            <a:r>
              <a:rPr lang="en-US" b="1" i="1" baseline="0" dirty="0" smtClean="0"/>
              <a:t>: (Group Relaxation)</a:t>
            </a:r>
            <a:endParaRPr lang="en-US" b="1" i="1" dirty="0" smtClean="0"/>
          </a:p>
          <a:p>
            <a:r>
              <a:rPr lang="en-US" b="1" i="1" dirty="0" smtClean="0"/>
              <a:t>Supplies needed: None</a:t>
            </a:r>
            <a:endParaRPr lang="en-US" i="1" dirty="0" smtClean="0"/>
          </a:p>
          <a:p>
            <a:r>
              <a:rPr lang="en-US" i="1" dirty="0" smtClean="0"/>
              <a:t>Often when people cannot fall asleep they get impatient, which can result in not being able to sleep.  To help yourself fall asleep, try to first relax.  This starts with staying in the bed with the lights off, as moving around can make you more awake.  Let’s try some relaxation techniques now.  It’s okay if you snooze off, we will wake you up!  </a:t>
            </a:r>
          </a:p>
          <a:p>
            <a:pPr marL="232943" indent="-232943">
              <a:buFont typeface="+mj-lt"/>
              <a:buAutoNum type="arabicPeriod"/>
            </a:pPr>
            <a:r>
              <a:rPr lang="en-US" i="1" dirty="0" smtClean="0"/>
              <a:t>The first things I want you to do is to focus on your breathing.  Consciously slow your breathing to a particular count (3 to 5 seconds in and out is good but it will vary by person). Counting focuses your mind and deep breathing relaxes you.  Being relaxed and slowing your heart rate will make it easier to fall asleep.</a:t>
            </a:r>
          </a:p>
          <a:p>
            <a:pPr marL="232943" indent="-232943">
              <a:buFont typeface="+mj-lt"/>
              <a:buAutoNum type="arabicPeriod"/>
            </a:pPr>
            <a:r>
              <a:rPr lang="en-US" i="1" dirty="0" smtClean="0"/>
              <a:t>Now that your breathing is slow and deep, picture a scene, a familiar place where you are happy—the beach, the mountains, your backyard.  Visualize yourself moving around your place until you find a comfortable place to sit or lie down. In your imagination, sit or lie down and be comfortable there. When you are restless in bed trying to fall asleep, moving around in your favorite place in your mind can help relieve that restlessness.  Once you are calm in your mind, you can become calm in your body.     </a:t>
            </a:r>
          </a:p>
          <a:p>
            <a:pPr marL="232943" indent="-232943">
              <a:buFont typeface="+mj-lt"/>
              <a:buAutoNum type="arabicPeriod"/>
            </a:pPr>
            <a:r>
              <a:rPr lang="en-US" i="1" dirty="0" smtClean="0"/>
              <a:t>Recheck your breathing.  Slowly breathe in and out.  Take a deep breaths.  Are you still picturing your familiar place? Are you lying down in your mind?  While you picture yourself in your favorite place in your mind, we are going to relax your muscles. Start by tensing up your toes for a few seconds while you breathe, then relax.  Do it again.  Tense the arches of your feet, hold, relax. Now your calves muscles…. (Walk the participants through tensing and relaxing their muscles up their body and end at the face.) By having this body awareness, it can help remove body tension and make you more comfortable enabling sleep to come easier.</a:t>
            </a:r>
          </a:p>
          <a:p>
            <a:pPr marL="232943" indent="-232943">
              <a:buFont typeface="+mj-lt"/>
              <a:buAutoNum type="arabicPeriod"/>
            </a:pPr>
            <a:r>
              <a:rPr lang="en-US" i="1" dirty="0" smtClean="0"/>
              <a:t>Are you relaxed? Do you feel sleepy? Open your eyes and stretch. You can try these and other techniques at home to help you fall asleep at night.    </a:t>
            </a:r>
          </a:p>
          <a:p>
            <a:endParaRPr lang="en-US" dirty="0"/>
          </a:p>
        </p:txBody>
      </p:sp>
    </p:spTree>
    <p:extLst>
      <p:ext uri="{BB962C8B-B14F-4D97-AF65-F5344CB8AC3E}">
        <p14:creationId xmlns:p14="http://schemas.microsoft.com/office/powerpoint/2010/main" val="27079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 how sleep impacts</a:t>
            </a:r>
            <a:r>
              <a:rPr lang="en-US" baseline="0" dirty="0" smtClean="0"/>
              <a:t> your overall ability to age well!</a:t>
            </a:r>
            <a:endParaRPr lang="en-US" i="0" dirty="0" smtClean="0"/>
          </a:p>
          <a:p>
            <a:endParaRPr lang="en-US" dirty="0"/>
          </a:p>
        </p:txBody>
      </p:sp>
    </p:spTree>
    <p:extLst>
      <p:ext uri="{BB962C8B-B14F-4D97-AF65-F5344CB8AC3E}">
        <p14:creationId xmlns:p14="http://schemas.microsoft.com/office/powerpoint/2010/main" val="107318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sleep. I wanted to remind you what all of the keys to embracing include.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endParaRPr lang="en-US" dirty="0"/>
          </a:p>
        </p:txBody>
      </p:sp>
    </p:spTree>
    <p:extLst>
      <p:ext uri="{BB962C8B-B14F-4D97-AF65-F5344CB8AC3E}">
        <p14:creationId xmlns:p14="http://schemas.microsoft.com/office/powerpoint/2010/main" val="371015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1.Sleep, learning, and memory are complex phenomena that are not entirely understood. Research suggests that sleep helps learning and memory in two distinct ways. First, a sleep-deprived person cannot focus attention optimally and therefore cannot learn efficiently. Second, sleep itself has a role in the consolidation of memory, which is essential for learning new information. Consolidation represents the processes by which a memory becomes stable. Memory consolidation takes place during sleep through the strengthening of the neural connections that form our memories. </a:t>
            </a:r>
            <a:br>
              <a:rPr lang="en-US" dirty="0"/>
            </a:br>
            <a:endParaRPr lang="en-US" dirty="0"/>
          </a:p>
          <a:p>
            <a:r>
              <a:rPr lang="en-US" dirty="0"/>
              <a:t>2. Sleep loss can affect the basic metabolic functions of storing carbohydrates and regulating hormones. Sleep deprivation from eight hours to four hours produces change in glucose tolerance and endocrine function. Sleep plays a vital role in regulating metabolism and appetite. When sleep deprived, the metabolic system will be out of balance, which will ultimately affect the dietary choices people make. For example, teens who are sleep deprived crave more carbohydrates. Sleep deprivation is a risk factor for obesity among adults.</a:t>
            </a:r>
          </a:p>
          <a:p>
            <a:endParaRPr lang="en-US" dirty="0"/>
          </a:p>
          <a:p>
            <a:r>
              <a:rPr lang="en-US" dirty="0"/>
              <a:t>3. Scientific research is revealing how sleep loss, and even poor-quality sleep, can lead to an increase in errors at the workplace, decreased productivity, and accidents that cost both lives and resources. For example, A National Sleep Foundation survey has revealed that 60 percent of adult drivers—about 168 million people—say they have driven a vehicle while feeling drowsy in the past year, and that more than one-third (103 million people) have actually fallen asleep at the wheel. Unfortunately, many of these situations end in tragedy. </a:t>
            </a:r>
          </a:p>
          <a:p>
            <a:endParaRPr lang="en-US" dirty="0"/>
          </a:p>
          <a:p>
            <a:r>
              <a:rPr lang="en-US" dirty="0"/>
              <a:t>4. Sleep and mood are closely connected; poor or inadequate sleep can cause irritability and stress, while healthy sleep can enhance well-being. Chronic insomnia may increase the risk of developing a mood disorder, such as anxiety or depression.</a:t>
            </a:r>
          </a:p>
          <a:p>
            <a:endParaRPr lang="en-US" dirty="0"/>
          </a:p>
          <a:p>
            <a:r>
              <a:rPr lang="en-US" dirty="0"/>
              <a:t>5. Sleep and the heart health go together.  Poor sleep can lead to heart disease and heart disease can keep you awake. Poor sleep has been linked with high blood pressure, atherosclerosis, heart failure, heart attack and stroke, diabetes, and obesity. The thread that ties these together may be inflammation, the body’s response to injury, infection, irritation, or disease. Poor sleep increases levels of C-reactive protein and other substances that reflect active inflammation. It also revs up the body’s sympathetic nervous system, which is activated by fright or stress. In contrast, sometimes heart disease is a cause of poor sleep. People with heart failure may wake up with trouble breathing, which stems from fluid buildup in the lungs. There’s also some evidence that heart failure leads to sleep apnea, a breathing problem that can awaken a person repeatedly throughout the night. Some people have nighttime angina (chest pain), bouts of atrial fibrillation, or palpitations (the sensation of a racing or pounding heart) that disturb sleep.</a:t>
            </a:r>
          </a:p>
          <a:p>
            <a:pPr defTabSz="949199">
              <a:defRPr/>
            </a:pPr>
            <a:endParaRPr lang="en-US" dirty="0"/>
          </a:p>
          <a:p>
            <a:pPr defTabSz="949199">
              <a:defRPr/>
            </a:pPr>
            <a:r>
              <a:rPr lang="en-US" dirty="0"/>
              <a:t>6. Research has revealed that people who consistently fail to get enough sleep are at an increased risk of chronic disease. Treating sleep as a priority, rather than a luxury, may be an important step in preventing a number of chronic medical conditions.</a:t>
            </a:r>
          </a:p>
        </p:txBody>
      </p:sp>
    </p:spTree>
    <p:extLst>
      <p:ext uri="{BB962C8B-B14F-4D97-AF65-F5344CB8AC3E}">
        <p14:creationId xmlns:p14="http://schemas.microsoft.com/office/powerpoint/2010/main" val="102398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Sleep</a:t>
            </a:r>
            <a:r>
              <a:rPr lang="en-US" sz="800" dirty="0"/>
              <a:t>, learning, and memory are complex phenomena that are not entirely understood. Research suggests that sleep helps learning and memory in two distinct ways. </a:t>
            </a:r>
            <a:endParaRPr lang="en-US" sz="800" dirty="0" smtClean="0"/>
          </a:p>
          <a:p>
            <a:pPr marL="171450" indent="-171450">
              <a:buFont typeface="Arial" panose="020B0604020202020204" pitchFamily="34" charset="0"/>
              <a:buChar char="•"/>
            </a:pPr>
            <a:r>
              <a:rPr lang="en-US" sz="800" dirty="0" smtClean="0"/>
              <a:t>First</a:t>
            </a:r>
            <a:r>
              <a:rPr lang="en-US" sz="800" dirty="0"/>
              <a:t>, a sleep-deprived person cannot focus attention optimally and therefore cannot learn efficiently. </a:t>
            </a:r>
            <a:endParaRPr lang="en-US" sz="800" dirty="0" smtClean="0"/>
          </a:p>
          <a:p>
            <a:pPr marL="171450" indent="-171450">
              <a:buFont typeface="Arial" panose="020B0604020202020204" pitchFamily="34" charset="0"/>
              <a:buChar char="•"/>
            </a:pPr>
            <a:r>
              <a:rPr lang="en-US" sz="800" dirty="0" smtClean="0"/>
              <a:t>Second</a:t>
            </a:r>
            <a:r>
              <a:rPr lang="en-US" sz="800" dirty="0"/>
              <a:t>, sleep itself has a role in the consolidation of memory, which is essential for learning new information. Consolidation represents the processes by which a memory becomes stable. Memory consolidation takes place during sleep through the strengthening of the neural connections that form our memories. </a:t>
            </a:r>
            <a:endParaRPr lang="en-US" sz="800" dirty="0" smtClean="0"/>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800" dirty="0" smtClean="0"/>
              <a:t>The</a:t>
            </a:r>
            <a:r>
              <a:rPr lang="en-US" sz="800" baseline="0" dirty="0" smtClean="0"/>
              <a:t> bottom line: Sleep helps your brain work the way it is supposed to.  While you sleep, the brain prepares itself for the next day and helps you form new pathways that increase your ability to learn and remember things.  </a:t>
            </a:r>
          </a:p>
          <a:p>
            <a:pPr marL="0" indent="0">
              <a:buFont typeface="Arial" panose="020B0604020202020204" pitchFamily="34" charset="0"/>
              <a:buNone/>
            </a:pPr>
            <a:endParaRPr lang="en-US" sz="800" baseline="0" dirty="0" smtClean="0"/>
          </a:p>
          <a:p>
            <a:pPr marL="0" indent="0">
              <a:buFont typeface="Arial" panose="020B0604020202020204" pitchFamily="34" charset="0"/>
              <a:buNone/>
            </a:pPr>
            <a:r>
              <a:rPr lang="en-US" sz="800" baseline="0" dirty="0" smtClean="0"/>
              <a:t>Note:</a:t>
            </a:r>
          </a:p>
          <a:p>
            <a:r>
              <a:rPr lang="en-US" sz="800" dirty="0" smtClean="0"/>
              <a:t>“Studies also show that sleep deficiency alters activity in some parts of the brain. If you're sleep deficient, you may have trouble making decisions, solving problems, controlling your emotions and behavior, and coping with change. Sleep deficiency also has been linked to depression, suicide, and risk-taking behavior</a:t>
            </a:r>
            <a:r>
              <a:rPr lang="en-US" sz="800" baseline="0" dirty="0" smtClean="0"/>
              <a:t>”.</a:t>
            </a:r>
            <a:endParaRPr lang="en-US" sz="800" dirty="0" smtClean="0"/>
          </a:p>
          <a:p>
            <a:endParaRPr lang="en-US" sz="800" dirty="0" smtClean="0"/>
          </a:p>
          <a:p>
            <a:r>
              <a:rPr lang="en-US" sz="800" dirty="0" smtClean="0"/>
              <a:t>“Children and teens who are sleep deficient may have problems getting along with others. They may feel angry and impulsive, have mood swings, feel sad or depressed, or lack motivation. They also may have problems paying attention, and they may get lower grades and feel stressed</a:t>
            </a:r>
            <a:r>
              <a:rPr lang="en-US" sz="800" dirty="0" smtClean="0"/>
              <a:t>”.</a:t>
            </a:r>
            <a:endParaRPr lang="en-US" sz="800" dirty="0" smtClean="0"/>
          </a:p>
          <a:p>
            <a:endParaRPr lang="en-US" sz="800" baseline="0" dirty="0" smtClean="0"/>
          </a:p>
          <a:p>
            <a:endParaRPr lang="en-US" sz="800" dirty="0" smtClean="0"/>
          </a:p>
          <a:p>
            <a:pPr marL="0" indent="0">
              <a:buFont typeface="Arial" panose="020B0604020202020204" pitchFamily="34" charset="0"/>
              <a:buNone/>
            </a:pPr>
            <a:endParaRPr lang="en-US" sz="800"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6464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Sleep </a:t>
            </a:r>
            <a:r>
              <a:rPr lang="en-US" sz="800" dirty="0"/>
              <a:t>plays a vital role in regulating metabolism and appetite. </a:t>
            </a:r>
            <a:r>
              <a:rPr lang="en-US" sz="1200" b="0" i="0" kern="1200" dirty="0" smtClean="0">
                <a:solidFill>
                  <a:schemeClr val="tx1"/>
                </a:solidFill>
                <a:effectLst/>
                <a:latin typeface="+mn-lt"/>
                <a:ea typeface="+mn-ea"/>
                <a:cs typeface="+mn-cs"/>
              </a:rPr>
              <a:t>Recent studies have suggested an association between sleep duration and weight gain. Sleeping less than five hours — or more than nine hours — a night appears to increase the likelihood of weight gain.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explanation might be that sleep duration affects hormones regulating hunger — ghrelin and leptin — and stimulates the appetite. Another contributing factor might be that lack of sleep leads to fatigue and results in less physical activity. Other</a:t>
            </a:r>
            <a:r>
              <a:rPr lang="en-US" sz="1200" b="0" i="0" kern="1200" baseline="0" dirty="0" smtClean="0">
                <a:solidFill>
                  <a:schemeClr val="tx1"/>
                </a:solidFill>
                <a:effectLst/>
                <a:latin typeface="+mn-lt"/>
                <a:ea typeface="+mn-ea"/>
                <a:cs typeface="+mn-cs"/>
              </a:rPr>
              <a:t> studies have shown that recurrent sleep deprivation increased the preference for high-calorie foods and increased one’s overall caloric intake.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Just another reason to get a good night’s rest!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7324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Scientific </a:t>
            </a:r>
            <a:r>
              <a:rPr lang="en-US" sz="800" dirty="0"/>
              <a:t>research is revealing how sleep loss, and even poor-quality sleep, can lead to an increase in errors at the workplace, decreased productivity, and accidents that cost both lives and resources. For example, A National Sleep Foundation survey has revealed that 60 percent of adult drivers—about 168 million people—say they have driven a vehicle while feeling drowsy in the past year, and that more than one-third (103 million people) have actually fallen asleep at the wheel. Unfortunately, many of these situations end in tragedy. </a:t>
            </a:r>
            <a:r>
              <a:rPr lang="en-US" sz="800" dirty="0" smtClean="0"/>
              <a:t>Furthermore, in</a:t>
            </a:r>
            <a:r>
              <a:rPr lang="en-US" sz="800" baseline="0" dirty="0" smtClean="0"/>
              <a:t> regards to </a:t>
            </a:r>
            <a:r>
              <a:rPr lang="en-US" sz="800" dirty="0" smtClean="0"/>
              <a:t>sleepy driving vs. drunk driving, sleepy driving is said to be “as mush as,</a:t>
            </a:r>
            <a:r>
              <a:rPr lang="en-US" sz="800" baseline="0" dirty="0" smtClean="0"/>
              <a:t> or more [dangerous] than drunk driving</a:t>
            </a:r>
            <a:r>
              <a:rPr lang="en-US" sz="800" baseline="0" dirty="0" smtClean="0"/>
              <a:t>”. </a:t>
            </a:r>
            <a:endParaRPr lang="en-US" sz="800" dirty="0"/>
          </a:p>
          <a:p>
            <a:endParaRPr lang="en-US" sz="800" dirty="0"/>
          </a:p>
          <a:p>
            <a:r>
              <a:rPr lang="en-US" dirty="0" smtClean="0"/>
              <a:t>“After several nights of losing sleep—even a loss of just 1–2 hours per night—your ability to function suffers as if you haven't slept at all for a day or two</a:t>
            </a:r>
            <a:r>
              <a:rPr lang="en-US" dirty="0" smtClean="0"/>
              <a:t>”.</a:t>
            </a:r>
            <a:endParaRPr lang="en-US" dirty="0" smtClean="0"/>
          </a:p>
          <a:p>
            <a:endParaRPr lang="en-US" dirty="0" smtClean="0"/>
          </a:p>
          <a:p>
            <a:r>
              <a:rPr lang="en-US" dirty="0" smtClean="0"/>
              <a:t>There is also something called “</a:t>
            </a:r>
            <a:r>
              <a:rPr lang="en-US" dirty="0" err="1" smtClean="0"/>
              <a:t>microsleep</a:t>
            </a:r>
            <a:r>
              <a:rPr lang="en-US" dirty="0" smtClean="0"/>
              <a:t>”.</a:t>
            </a:r>
            <a:r>
              <a:rPr lang="en-US" baseline="0" dirty="0" smtClean="0"/>
              <a:t> </a:t>
            </a:r>
            <a:r>
              <a:rPr lang="en-US" baseline="0" dirty="0" err="1" smtClean="0"/>
              <a:t>Microsleep</a:t>
            </a:r>
            <a:r>
              <a:rPr lang="en-US" baseline="0" dirty="0" smtClean="0"/>
              <a:t> “refers to brief moments of sleep that occur when you are normally awake</a:t>
            </a:r>
            <a:r>
              <a:rPr lang="en-US" baseline="0" dirty="0" smtClean="0"/>
              <a:t>”.  </a:t>
            </a:r>
            <a:r>
              <a:rPr lang="en-US" baseline="0" dirty="0" smtClean="0"/>
              <a:t>Such as at a lecture or while driving, for example.  This is sleep that occurs and you don’t even know it happened.  It can be dangerous or make you miss important information.  </a:t>
            </a:r>
          </a:p>
          <a:p>
            <a:endParaRPr lang="en-US" baseline="0" dirty="0" smtClean="0"/>
          </a:p>
          <a:p>
            <a:endParaRPr lang="en-US" baseline="0" dirty="0" smtClean="0"/>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8456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“Sleep </a:t>
            </a:r>
            <a:r>
              <a:rPr lang="en-US" sz="800" dirty="0"/>
              <a:t>and mood are closely connected; poor or inadequate sleep can cause irritability and stress, while healthy sleep can enhance </a:t>
            </a:r>
            <a:r>
              <a:rPr lang="en-US" sz="800" dirty="0" smtClean="0"/>
              <a:t>well-being. Chronic </a:t>
            </a:r>
            <a:r>
              <a:rPr lang="en-US" sz="800" dirty="0"/>
              <a:t>insomnia may increase the risk of developing a mood disorder, such as anxiety or </a:t>
            </a:r>
            <a:r>
              <a:rPr lang="en-US" sz="800" dirty="0" smtClean="0"/>
              <a:t>depression”</a:t>
            </a:r>
            <a:r>
              <a:rPr lang="en-US" sz="800" baseline="0" dirty="0" smtClean="0"/>
              <a:t>.</a:t>
            </a:r>
            <a:endParaRPr lang="en-US" sz="800" dirty="0"/>
          </a:p>
          <a:p>
            <a:endParaRPr lang="en-US" sz="800" dirty="0" smtClean="0"/>
          </a:p>
          <a:p>
            <a:r>
              <a:rPr lang="en-US" sz="800" dirty="0" smtClean="0"/>
              <a:t>Upon</a:t>
            </a:r>
            <a:r>
              <a:rPr lang="en-US" sz="800" baseline="0" dirty="0" smtClean="0"/>
              <a:t> a good night sleep, however, mood often turns back to “normal” and helps you feel better.  </a:t>
            </a:r>
            <a:endParaRPr lang="en-US" sz="800" dirty="0" smtClean="0"/>
          </a:p>
          <a:p>
            <a:endParaRPr lang="en-US" sz="800" baseline="0" dirty="0" smtClean="0"/>
          </a:p>
          <a:p>
            <a:endParaRPr lang="en-US" sz="800"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6518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Regardless of age, weight,</a:t>
            </a:r>
            <a:r>
              <a:rPr lang="en-US" sz="800" baseline="0" dirty="0" smtClean="0"/>
              <a:t> smoking/drinking  and exercise habits, people who don’t get enough sleep are at greater risk for heart disease.  </a:t>
            </a:r>
          </a:p>
          <a:p>
            <a:endParaRPr lang="en-US" sz="800" baseline="0" dirty="0" smtClean="0"/>
          </a:p>
          <a:p>
            <a:r>
              <a:rPr lang="en-US" sz="800" baseline="0" dirty="0" smtClean="0"/>
              <a:t>It is not totally clear as to why sleep affects heart health so greatly, but research is linking it to blood pressure, inflammation and glucose metabolism.  </a:t>
            </a:r>
          </a:p>
          <a:p>
            <a:endParaRPr lang="en-US" sz="800" baseline="0" dirty="0" smtClean="0"/>
          </a:p>
          <a:p>
            <a:r>
              <a:rPr lang="en-US" sz="800" baseline="0" dirty="0" smtClean="0"/>
              <a:t>Note: This information is NOT just for older adults.  Recent studies demonstrate that sleep deficiency takes a negative toll on teens as well…leaving them at greater risk of heart disease, higher body mass index (BMI), bigger waist circumference, high blood pressure and increased risk of hypertension.</a:t>
            </a:r>
            <a:endParaRPr lang="en-US" sz="800" dirty="0" smtClean="0"/>
          </a:p>
          <a:p>
            <a:endParaRPr lang="en-US" sz="800" dirty="0" smtClean="0"/>
          </a:p>
          <a:p>
            <a:r>
              <a:rPr lang="en-US" sz="800" dirty="0" smtClean="0"/>
              <a:t>There is </a:t>
            </a:r>
            <a:r>
              <a:rPr lang="en-US" sz="800" dirty="0"/>
              <a:t>also some evidence that heart failure leads to sleep </a:t>
            </a:r>
            <a:r>
              <a:rPr lang="en-US" sz="800" dirty="0" smtClean="0"/>
              <a:t>apnea (pauses in or shallow</a:t>
            </a:r>
            <a:r>
              <a:rPr lang="en-US" sz="800" baseline="0" dirty="0" smtClean="0"/>
              <a:t> breathing when you sleep)</a:t>
            </a:r>
            <a:r>
              <a:rPr lang="en-US" sz="800" dirty="0" smtClean="0"/>
              <a:t>, </a:t>
            </a:r>
            <a:r>
              <a:rPr lang="en-US" sz="800" dirty="0"/>
              <a:t>a breathing problem that can awaken a person repeatedly throughout the night. Some people have nighttime angina (chest pain), bouts of atrial fibrillation, or palpitations (the sensation of a racing or pounding heart) that disturb sleep</a:t>
            </a:r>
            <a:r>
              <a:rPr lang="en-US" sz="800" dirty="0" smtClean="0"/>
              <a:t>.</a:t>
            </a:r>
          </a:p>
          <a:p>
            <a:pPr defTabSz="931774">
              <a:defRPr/>
            </a:pPr>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3995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800" dirty="0" smtClean="0"/>
              <a:t>Research </a:t>
            </a:r>
            <a:r>
              <a:rPr lang="en-US" sz="800" dirty="0"/>
              <a:t>has revealed that people who consistently fail to get enough sleep are at an increased risk of chronic </a:t>
            </a:r>
            <a:r>
              <a:rPr lang="en-US" sz="800" dirty="0" smtClean="0"/>
              <a:t>disease</a:t>
            </a:r>
            <a:r>
              <a:rPr lang="en-US" sz="800" baseline="0" dirty="0" smtClean="0"/>
              <a:t> and poorly </a:t>
            </a:r>
            <a:r>
              <a:rPr lang="en-US" sz="800" dirty="0" smtClean="0"/>
              <a:t>managing an</a:t>
            </a:r>
            <a:r>
              <a:rPr lang="en-US" sz="800" baseline="0" dirty="0" smtClean="0"/>
              <a:t> existing </a:t>
            </a:r>
            <a:r>
              <a:rPr lang="en-US" sz="800" dirty="0" smtClean="0"/>
              <a:t>chronic disease. </a:t>
            </a:r>
            <a:r>
              <a:rPr lang="en-US" sz="800" dirty="0"/>
              <a:t>Treating sleep as a priority, rather than a luxury, may be an important step in preventing a number of chronic medical conditions</a:t>
            </a:r>
            <a:r>
              <a:rPr lang="en-US" sz="800" dirty="0" smtClean="0"/>
              <a:t>.</a:t>
            </a:r>
            <a:endParaRPr lang="en-US" sz="800"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5630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Sleep</a:t>
            </a:r>
            <a:endParaRPr lang="en-US" sz="4000" dirty="0">
              <a:latin typeface="Berlin Sans FB" panose="020E0602020502020306" pitchFamily="34" charset="0"/>
            </a:endParaRPr>
          </a:p>
        </p:txBody>
      </p:sp>
    </p:spTree>
    <p:extLst>
      <p:ext uri="{BB962C8B-B14F-4D97-AF65-F5344CB8AC3E}">
        <p14:creationId xmlns:p14="http://schemas.microsoft.com/office/powerpoint/2010/main" val="303455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fontScale="90000"/>
          </a:bodyPr>
          <a:lstStyle/>
          <a:p>
            <a:r>
              <a:rPr lang="en-US" dirty="0" smtClean="0"/>
              <a:t>Sleep Recommendations</a:t>
            </a:r>
            <a:endParaRPr lang="en-US" dirty="0"/>
          </a:p>
        </p:txBody>
      </p:sp>
      <p:sp>
        <p:nvSpPr>
          <p:cNvPr id="3" name="Content Placeholder 2"/>
          <p:cNvSpPr>
            <a:spLocks noGrp="1"/>
          </p:cNvSpPr>
          <p:nvPr>
            <p:ph idx="1"/>
          </p:nvPr>
        </p:nvSpPr>
        <p:spPr>
          <a:xfrm>
            <a:off x="457200" y="1981200"/>
            <a:ext cx="8229600" cy="3461657"/>
          </a:xfrm>
        </p:spPr>
        <p:txBody>
          <a:bodyPr>
            <a:normAutofit/>
          </a:bodyPr>
          <a:lstStyle/>
          <a:p>
            <a:pPr marL="0" lvl="0" indent="0">
              <a:buNone/>
            </a:pPr>
            <a:r>
              <a:rPr lang="en-US" dirty="0" smtClean="0"/>
              <a:t>Try to:</a:t>
            </a:r>
          </a:p>
          <a:p>
            <a:r>
              <a:rPr lang="en-US" dirty="0" smtClean="0"/>
              <a:t>Go </a:t>
            </a:r>
            <a:r>
              <a:rPr lang="en-US" dirty="0"/>
              <a:t>to bed at the same time every </a:t>
            </a:r>
            <a:r>
              <a:rPr lang="en-US" dirty="0" smtClean="0"/>
              <a:t>night and </a:t>
            </a:r>
            <a:r>
              <a:rPr lang="en-US" dirty="0"/>
              <a:t>wake up at the same time every morning</a:t>
            </a:r>
          </a:p>
          <a:p>
            <a:pPr lvl="0"/>
            <a:r>
              <a:rPr lang="en-US" dirty="0" smtClean="0"/>
              <a:t>Limit your daytime naps</a:t>
            </a:r>
            <a:endParaRPr lang="en-US" dirty="0"/>
          </a:p>
          <a:p>
            <a:pPr marL="0" indent="0">
              <a:buNone/>
            </a:pPr>
            <a:endParaRPr lang="en-US" dirty="0" smtClean="0"/>
          </a:p>
        </p:txBody>
      </p:sp>
    </p:spTree>
    <p:extLst>
      <p:ext uri="{BB962C8B-B14F-4D97-AF65-F5344CB8AC3E}">
        <p14:creationId xmlns:p14="http://schemas.microsoft.com/office/powerpoint/2010/main" val="42574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fontScale="90000"/>
          </a:bodyPr>
          <a:lstStyle/>
          <a:p>
            <a:r>
              <a:rPr lang="en-US" dirty="0" smtClean="0"/>
              <a:t>Sleep Recommendations</a:t>
            </a:r>
            <a:endParaRPr lang="en-US" dirty="0"/>
          </a:p>
        </p:txBody>
      </p:sp>
      <p:sp>
        <p:nvSpPr>
          <p:cNvPr id="3" name="Content Placeholder 2"/>
          <p:cNvSpPr>
            <a:spLocks noGrp="1"/>
          </p:cNvSpPr>
          <p:nvPr>
            <p:ph idx="1"/>
          </p:nvPr>
        </p:nvSpPr>
        <p:spPr>
          <a:xfrm>
            <a:off x="239486" y="1905000"/>
            <a:ext cx="8686800" cy="4800600"/>
          </a:xfrm>
        </p:spPr>
        <p:txBody>
          <a:bodyPr>
            <a:normAutofit/>
          </a:bodyPr>
          <a:lstStyle/>
          <a:p>
            <a:pPr marL="0" lvl="0" indent="0">
              <a:buNone/>
            </a:pPr>
            <a:r>
              <a:rPr lang="en-US" dirty="0" smtClean="0"/>
              <a:t>You should avoid:</a:t>
            </a:r>
          </a:p>
          <a:p>
            <a:r>
              <a:rPr lang="en-US" dirty="0" smtClean="0"/>
              <a:t>Large meals before bedtime</a:t>
            </a:r>
          </a:p>
          <a:p>
            <a:r>
              <a:rPr lang="en-US" dirty="0" smtClean="0"/>
              <a:t>Exercising immediately before bedtime</a:t>
            </a:r>
          </a:p>
          <a:p>
            <a:r>
              <a:rPr lang="en-US" dirty="0" smtClean="0"/>
              <a:t>Caffeine, nicotine, and alcohol before bedtime</a:t>
            </a:r>
          </a:p>
          <a:p>
            <a:pPr lvl="0"/>
            <a:r>
              <a:rPr lang="en-US" dirty="0" smtClean="0"/>
              <a:t>Using your bed for things other than sleep or sex</a:t>
            </a:r>
            <a:endParaRPr lang="en-US" dirty="0"/>
          </a:p>
          <a:p>
            <a:pPr marL="0" indent="0">
              <a:buNone/>
            </a:pPr>
            <a:endParaRPr lang="en-US" dirty="0" smtClean="0"/>
          </a:p>
        </p:txBody>
      </p:sp>
    </p:spTree>
    <p:extLst>
      <p:ext uri="{BB962C8B-B14F-4D97-AF65-F5344CB8AC3E}">
        <p14:creationId xmlns:p14="http://schemas.microsoft.com/office/powerpoint/2010/main" val="1527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fontScale="90000"/>
          </a:bodyPr>
          <a:lstStyle/>
          <a:p>
            <a:r>
              <a:rPr lang="en-US" dirty="0" smtClean="0"/>
              <a:t>Sleep Recommendations</a:t>
            </a:r>
            <a:endParaRPr lang="en-US" dirty="0"/>
          </a:p>
        </p:txBody>
      </p:sp>
      <p:sp>
        <p:nvSpPr>
          <p:cNvPr id="3" name="Content Placeholder 2"/>
          <p:cNvSpPr>
            <a:spLocks noGrp="1"/>
          </p:cNvSpPr>
          <p:nvPr>
            <p:ph idx="1"/>
          </p:nvPr>
        </p:nvSpPr>
        <p:spPr>
          <a:xfrm>
            <a:off x="674914" y="1632857"/>
            <a:ext cx="8229600" cy="3526971"/>
          </a:xfrm>
        </p:spPr>
        <p:txBody>
          <a:bodyPr>
            <a:normAutofit/>
          </a:bodyPr>
          <a:lstStyle/>
          <a:p>
            <a:pPr marL="0" indent="0">
              <a:buNone/>
            </a:pPr>
            <a:r>
              <a:rPr lang="en-US" dirty="0" smtClean="0"/>
              <a:t>Your sleeping environment should be:</a:t>
            </a:r>
          </a:p>
          <a:p>
            <a:r>
              <a:rPr lang="en-US" dirty="0" smtClean="0"/>
              <a:t>Quiet</a:t>
            </a:r>
          </a:p>
          <a:p>
            <a:r>
              <a:rPr lang="en-US" dirty="0" smtClean="0"/>
              <a:t>Dark</a:t>
            </a:r>
          </a:p>
          <a:p>
            <a:r>
              <a:rPr lang="en-US" dirty="0" smtClean="0"/>
              <a:t>Relaxing</a:t>
            </a:r>
          </a:p>
          <a:p>
            <a:r>
              <a:rPr lang="en-US" dirty="0" smtClean="0"/>
              <a:t>Comfortable</a:t>
            </a:r>
          </a:p>
          <a:p>
            <a:r>
              <a:rPr lang="en-US" dirty="0" smtClean="0"/>
              <a:t>Free of distractions and technology</a:t>
            </a:r>
          </a:p>
          <a:p>
            <a:pPr marL="0" indent="0">
              <a:buNone/>
            </a:pPr>
            <a:endParaRPr lang="en-US" dirty="0" smtClean="0"/>
          </a:p>
        </p:txBody>
      </p:sp>
    </p:spTree>
    <p:extLst>
      <p:ext uri="{BB962C8B-B14F-4D97-AF65-F5344CB8AC3E}">
        <p14:creationId xmlns:p14="http://schemas.microsoft.com/office/powerpoint/2010/main" val="1757177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Sleep Recommendations</a:t>
            </a:r>
            <a:endParaRPr lang="en-US" dirty="0"/>
          </a:p>
        </p:txBody>
      </p:sp>
      <p:pic>
        <p:nvPicPr>
          <p:cNvPr id="7170" name="Picture 2" descr="Image result for sleep recommendations by age"/>
          <p:cNvPicPr>
            <a:picLocks noChangeAspect="1" noChangeArrowheads="1"/>
          </p:cNvPicPr>
          <p:nvPr/>
        </p:nvPicPr>
        <p:blipFill rotWithShape="1">
          <a:blip r:embed="rId3">
            <a:extLst>
              <a:ext uri="{28A0092B-C50C-407E-A947-70E740481C1C}">
                <a14:useLocalDpi xmlns:a14="http://schemas.microsoft.com/office/drawing/2010/main" val="0"/>
              </a:ext>
            </a:extLst>
          </a:blip>
          <a:srcRect t="20055" b="16406"/>
          <a:stretch/>
        </p:blipFill>
        <p:spPr bwMode="auto">
          <a:xfrm>
            <a:off x="1" y="1240970"/>
            <a:ext cx="9208350" cy="561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8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pic>
        <p:nvPicPr>
          <p:cNvPr id="6146" name="Picture 2" descr="Image result for relaxation techniqu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111250"/>
            <a:ext cx="7620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68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79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solidFill>
                  <a:srgbClr val="7030A0"/>
                </a:solidFill>
              </a:rPr>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416320"/>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94386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Tight</a:t>
            </a:r>
            <a:endParaRPr lang="en-US" dirty="0"/>
          </a:p>
        </p:txBody>
      </p:sp>
      <p:sp>
        <p:nvSpPr>
          <p:cNvPr id="3" name="Content Placeholder 2"/>
          <p:cNvSpPr>
            <a:spLocks noGrp="1"/>
          </p:cNvSpPr>
          <p:nvPr>
            <p:ph idx="1"/>
          </p:nvPr>
        </p:nvSpPr>
        <p:spPr>
          <a:xfrm>
            <a:off x="364435" y="1576273"/>
            <a:ext cx="5214730" cy="4347449"/>
          </a:xfrm>
        </p:spPr>
        <p:txBody>
          <a:bodyPr/>
          <a:lstStyle/>
          <a:p>
            <a:pPr marL="0" indent="0">
              <a:buNone/>
            </a:pPr>
            <a:r>
              <a:rPr lang="en-US" dirty="0"/>
              <a:t>Sleep is </a:t>
            </a:r>
            <a:r>
              <a:rPr lang="en-US" dirty="0" smtClean="0"/>
              <a:t>Important for:</a:t>
            </a:r>
            <a:endParaRPr lang="en-US" dirty="0"/>
          </a:p>
          <a:p>
            <a:r>
              <a:rPr lang="en-US" dirty="0"/>
              <a:t>Learning and Memory</a:t>
            </a:r>
          </a:p>
          <a:p>
            <a:r>
              <a:rPr lang="en-US" dirty="0"/>
              <a:t>Metabolism and Weight</a:t>
            </a:r>
          </a:p>
          <a:p>
            <a:r>
              <a:rPr lang="en-US" dirty="0"/>
              <a:t>Safety</a:t>
            </a:r>
          </a:p>
          <a:p>
            <a:r>
              <a:rPr lang="en-US" dirty="0"/>
              <a:t>Mood</a:t>
            </a:r>
          </a:p>
          <a:p>
            <a:r>
              <a:rPr lang="en-US" dirty="0"/>
              <a:t>Heart Health</a:t>
            </a:r>
          </a:p>
          <a:p>
            <a:r>
              <a:rPr lang="en-US" dirty="0"/>
              <a:t>Disease Prevention</a:t>
            </a:r>
          </a:p>
          <a:p>
            <a:endParaRPr lang="en-US" dirty="0"/>
          </a:p>
        </p:txBody>
      </p:sp>
      <p:pic>
        <p:nvPicPr>
          <p:cNvPr id="4" name="Picture 2" descr="http://cdn.50up.com.au/wp-content/uploads/2011/05/Old+couple+in+bed_2676_19502801_0_0_7047307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373" y="3095925"/>
            <a:ext cx="3450760" cy="226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5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a:bodyPr>
          <a:lstStyle/>
          <a:p>
            <a:r>
              <a:rPr lang="en-US" dirty="0" smtClean="0"/>
              <a:t>Learning and Memory</a:t>
            </a:r>
            <a:endParaRPr lang="en-US" dirty="0"/>
          </a:p>
        </p:txBody>
      </p:sp>
      <p:sp>
        <p:nvSpPr>
          <p:cNvPr id="3" name="Content Placeholder 2"/>
          <p:cNvSpPr>
            <a:spLocks noGrp="1"/>
          </p:cNvSpPr>
          <p:nvPr>
            <p:ph idx="1"/>
          </p:nvPr>
        </p:nvSpPr>
        <p:spPr>
          <a:xfrm>
            <a:off x="1167151" y="1397230"/>
            <a:ext cx="6878185" cy="2565172"/>
          </a:xfrm>
        </p:spPr>
        <p:txBody>
          <a:bodyPr>
            <a:normAutofit fontScale="92500"/>
          </a:bodyPr>
          <a:lstStyle/>
          <a:p>
            <a:pPr marL="0" indent="0" algn="ctr">
              <a:buNone/>
            </a:pPr>
            <a:r>
              <a:rPr lang="en-US" dirty="0" smtClean="0"/>
              <a:t>Sleep: </a:t>
            </a:r>
          </a:p>
          <a:p>
            <a:r>
              <a:rPr lang="en-US" dirty="0" smtClean="0"/>
              <a:t>Improves brain functioning and memory</a:t>
            </a:r>
          </a:p>
          <a:p>
            <a:r>
              <a:rPr lang="en-US" dirty="0" smtClean="0"/>
              <a:t>Helps you focus and make decisions</a:t>
            </a:r>
          </a:p>
          <a:p>
            <a:r>
              <a:rPr lang="en-US" dirty="0" smtClean="0"/>
              <a:t>Helps you be more creative  </a:t>
            </a:r>
          </a:p>
          <a:p>
            <a:endParaRPr lang="en-US" dirty="0" smtClean="0"/>
          </a:p>
        </p:txBody>
      </p:sp>
      <p:pic>
        <p:nvPicPr>
          <p:cNvPr id="1026" name="Picture 2" descr="Image result for sleep and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027717"/>
            <a:ext cx="4634139" cy="260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68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a:bodyPr>
          <a:lstStyle/>
          <a:p>
            <a:r>
              <a:rPr lang="en-US" dirty="0" smtClean="0"/>
              <a:t>Metabolism and Weight</a:t>
            </a:r>
            <a:endParaRPr lang="en-US" dirty="0"/>
          </a:p>
        </p:txBody>
      </p:sp>
      <p:sp>
        <p:nvSpPr>
          <p:cNvPr id="3" name="Content Placeholder 2"/>
          <p:cNvSpPr>
            <a:spLocks noGrp="1"/>
          </p:cNvSpPr>
          <p:nvPr>
            <p:ph idx="1"/>
          </p:nvPr>
        </p:nvSpPr>
        <p:spPr>
          <a:xfrm>
            <a:off x="304800" y="1143001"/>
            <a:ext cx="8599714" cy="2667000"/>
          </a:xfrm>
        </p:spPr>
        <p:txBody>
          <a:bodyPr>
            <a:normAutofit/>
          </a:bodyPr>
          <a:lstStyle/>
          <a:p>
            <a:pPr marL="0" indent="0" algn="ctr">
              <a:buNone/>
            </a:pPr>
            <a:r>
              <a:rPr lang="en-US" dirty="0" smtClean="0"/>
              <a:t>Having too little, or too much, sleep can increase your risk for weight gain.</a:t>
            </a:r>
          </a:p>
          <a:p>
            <a:pPr algn="ctr"/>
            <a:r>
              <a:rPr lang="en-US" dirty="0" smtClean="0"/>
              <a:t>Hunger-regulating hormones</a:t>
            </a:r>
          </a:p>
          <a:p>
            <a:pPr algn="ctr"/>
            <a:r>
              <a:rPr lang="en-US" dirty="0" smtClean="0"/>
              <a:t>Less physical activity</a:t>
            </a:r>
          </a:p>
          <a:p>
            <a:endParaRPr lang="en-US" dirty="0" smtClean="0"/>
          </a:p>
          <a:p>
            <a:endParaRPr lang="en-US" dirty="0" smtClean="0"/>
          </a:p>
        </p:txBody>
      </p:sp>
      <p:pic>
        <p:nvPicPr>
          <p:cNvPr id="2050" name="Picture 2" descr="Image result for sleep and weight g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616" y="3810001"/>
            <a:ext cx="4068082" cy="270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0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a:bodyPr>
          <a:lstStyle/>
          <a:p>
            <a:r>
              <a:rPr lang="en-US" dirty="0" smtClean="0"/>
              <a:t>Safety</a:t>
            </a:r>
            <a:endParaRPr lang="en-US" dirty="0"/>
          </a:p>
        </p:txBody>
      </p:sp>
      <p:sp>
        <p:nvSpPr>
          <p:cNvPr id="3" name="Content Placeholder 2"/>
          <p:cNvSpPr>
            <a:spLocks noGrp="1"/>
          </p:cNvSpPr>
          <p:nvPr>
            <p:ph idx="1"/>
          </p:nvPr>
        </p:nvSpPr>
        <p:spPr>
          <a:xfrm>
            <a:off x="401411" y="1461181"/>
            <a:ext cx="8248650" cy="1521506"/>
          </a:xfrm>
        </p:spPr>
        <p:txBody>
          <a:bodyPr>
            <a:normAutofit/>
          </a:bodyPr>
          <a:lstStyle/>
          <a:p>
            <a:pPr marL="0" indent="0">
              <a:buNone/>
            </a:pPr>
            <a:r>
              <a:rPr lang="en-US" dirty="0" smtClean="0"/>
              <a:t>Sleep helps you safely function throughout day.</a:t>
            </a:r>
          </a:p>
        </p:txBody>
      </p:sp>
      <p:pic>
        <p:nvPicPr>
          <p:cNvPr id="5122" name="Picture 2" descr="Closeup portrait sleepy, tired, close eyes young woman driving her car after long hour trip, Sleep deprivation, accident concept Stock Photo - 685677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611" y="2583884"/>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64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8100"/>
            <a:ext cx="5181600" cy="1143000"/>
          </a:xfrm>
        </p:spPr>
        <p:txBody>
          <a:bodyPr>
            <a:normAutofit/>
          </a:bodyPr>
          <a:lstStyle/>
          <a:p>
            <a:r>
              <a:rPr lang="en-US" dirty="0" smtClean="0"/>
              <a:t>Mood</a:t>
            </a:r>
            <a:endParaRPr lang="en-US" dirty="0"/>
          </a:p>
        </p:txBody>
      </p:sp>
      <p:sp>
        <p:nvSpPr>
          <p:cNvPr id="3" name="Content Placeholder 2"/>
          <p:cNvSpPr>
            <a:spLocks noGrp="1"/>
          </p:cNvSpPr>
          <p:nvPr>
            <p:ph idx="1"/>
          </p:nvPr>
        </p:nvSpPr>
        <p:spPr>
          <a:xfrm>
            <a:off x="391886" y="2145559"/>
            <a:ext cx="4191000" cy="3623865"/>
          </a:xfrm>
        </p:spPr>
        <p:txBody>
          <a:bodyPr>
            <a:normAutofit/>
          </a:bodyPr>
          <a:lstStyle/>
          <a:p>
            <a:pPr marL="0" indent="0">
              <a:buNone/>
            </a:pPr>
            <a:r>
              <a:rPr lang="en-US" dirty="0" smtClean="0"/>
              <a:t>Lack of sleep can cause:</a:t>
            </a:r>
          </a:p>
          <a:p>
            <a:r>
              <a:rPr lang="en-US" dirty="0" smtClean="0"/>
              <a:t>Irritability</a:t>
            </a:r>
          </a:p>
          <a:p>
            <a:r>
              <a:rPr lang="en-US" dirty="0" smtClean="0"/>
              <a:t>Short-temper</a:t>
            </a:r>
          </a:p>
          <a:p>
            <a:r>
              <a:rPr lang="en-US" dirty="0" smtClean="0"/>
              <a:t>Stress</a:t>
            </a:r>
          </a:p>
          <a:p>
            <a:r>
              <a:rPr lang="en-US" dirty="0" smtClean="0"/>
              <a:t>Anger</a:t>
            </a:r>
          </a:p>
          <a:p>
            <a:r>
              <a:rPr lang="en-US" dirty="0" smtClean="0"/>
              <a:t>Sadness</a:t>
            </a:r>
          </a:p>
          <a:p>
            <a:endParaRPr lang="en-US" dirty="0" smtClean="0"/>
          </a:p>
        </p:txBody>
      </p:sp>
      <p:pic>
        <p:nvPicPr>
          <p:cNvPr id="3074" name="Picture 2" descr="Image result for grumpy cat sl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460" y="1925354"/>
            <a:ext cx="3609479" cy="394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9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1143000"/>
          </a:xfrm>
        </p:spPr>
        <p:txBody>
          <a:bodyPr>
            <a:normAutofit/>
          </a:bodyPr>
          <a:lstStyle/>
          <a:p>
            <a:r>
              <a:rPr lang="en-US" dirty="0" smtClean="0"/>
              <a:t>Heart Health</a:t>
            </a:r>
            <a:endParaRPr lang="en-US" dirty="0"/>
          </a:p>
        </p:txBody>
      </p:sp>
      <p:sp>
        <p:nvSpPr>
          <p:cNvPr id="3" name="Content Placeholder 2"/>
          <p:cNvSpPr>
            <a:spLocks noGrp="1"/>
          </p:cNvSpPr>
          <p:nvPr>
            <p:ph idx="1"/>
          </p:nvPr>
        </p:nvSpPr>
        <p:spPr>
          <a:xfrm>
            <a:off x="304799" y="2264228"/>
            <a:ext cx="8665029" cy="868363"/>
          </a:xfrm>
        </p:spPr>
        <p:txBody>
          <a:bodyPr>
            <a:normAutofit/>
          </a:bodyPr>
          <a:lstStyle/>
          <a:p>
            <a:pPr marL="0" indent="0" algn="ctr">
              <a:buNone/>
            </a:pPr>
            <a:r>
              <a:rPr lang="en-US" dirty="0" smtClean="0"/>
              <a:t>Adequate sleep is essential for a healthy heart.</a:t>
            </a:r>
          </a:p>
        </p:txBody>
      </p:sp>
      <p:pic>
        <p:nvPicPr>
          <p:cNvPr id="4098" name="Picture 2" descr="Image result for love your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 y="3355748"/>
            <a:ext cx="84582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8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isease prev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214" y="2168612"/>
            <a:ext cx="4544786" cy="35903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62400" y="-8391"/>
            <a:ext cx="5181600" cy="1143000"/>
          </a:xfrm>
        </p:spPr>
        <p:txBody>
          <a:bodyPr>
            <a:normAutofit/>
          </a:bodyPr>
          <a:lstStyle/>
          <a:p>
            <a:r>
              <a:rPr lang="en-US" dirty="0" smtClean="0"/>
              <a:t>Disease Prevention</a:t>
            </a:r>
            <a:endParaRPr lang="en-US" dirty="0"/>
          </a:p>
        </p:txBody>
      </p:sp>
      <p:sp>
        <p:nvSpPr>
          <p:cNvPr id="3" name="Content Placeholder 2"/>
          <p:cNvSpPr>
            <a:spLocks noGrp="1"/>
          </p:cNvSpPr>
          <p:nvPr>
            <p:ph idx="1"/>
          </p:nvPr>
        </p:nvSpPr>
        <p:spPr>
          <a:xfrm>
            <a:off x="152400" y="2361951"/>
            <a:ext cx="5094514" cy="4525963"/>
          </a:xfrm>
        </p:spPr>
        <p:txBody>
          <a:bodyPr>
            <a:normAutofit/>
          </a:bodyPr>
          <a:lstStyle/>
          <a:p>
            <a:pPr marL="0" indent="0">
              <a:buNone/>
            </a:pPr>
            <a:r>
              <a:rPr lang="en-US" dirty="0" smtClean="0"/>
              <a:t>Sleep deficiency can cause:</a:t>
            </a:r>
          </a:p>
          <a:p>
            <a:r>
              <a:rPr lang="en-US" dirty="0" smtClean="0"/>
              <a:t>Diabetes</a:t>
            </a:r>
          </a:p>
          <a:p>
            <a:r>
              <a:rPr lang="en-US" dirty="0" smtClean="0"/>
              <a:t>Heart Disease</a:t>
            </a:r>
          </a:p>
          <a:p>
            <a:r>
              <a:rPr lang="en-US" dirty="0" smtClean="0"/>
              <a:t>Obesity</a:t>
            </a:r>
          </a:p>
          <a:p>
            <a:r>
              <a:rPr lang="en-US" dirty="0" smtClean="0"/>
              <a:t>Depression</a:t>
            </a:r>
          </a:p>
          <a:p>
            <a:endParaRPr lang="en-US" dirty="0"/>
          </a:p>
        </p:txBody>
      </p:sp>
    </p:spTree>
    <p:extLst>
      <p:ext uri="{BB962C8B-B14F-4D97-AF65-F5344CB8AC3E}">
        <p14:creationId xmlns:p14="http://schemas.microsoft.com/office/powerpoint/2010/main" val="2477048212"/>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464</TotalTime>
  <Words>1670</Words>
  <Application>Microsoft Office PowerPoint</Application>
  <PresentationFormat>On-screen Show (4:3)</PresentationFormat>
  <Paragraphs>168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Berlin Sans FB</vt:lpstr>
      <vt:lpstr>Calibri</vt:lpstr>
      <vt:lpstr>Trebuchet MS</vt:lpstr>
      <vt:lpstr>KSREPPT_Template1</vt:lpstr>
      <vt:lpstr>PowerPoint Presentation</vt:lpstr>
      <vt:lpstr>PowerPoint Presentation</vt:lpstr>
      <vt:lpstr>Sleep Tight</vt:lpstr>
      <vt:lpstr>Learning and Memory</vt:lpstr>
      <vt:lpstr>Metabolism and Weight</vt:lpstr>
      <vt:lpstr>Safety</vt:lpstr>
      <vt:lpstr>Mood</vt:lpstr>
      <vt:lpstr>Heart Health</vt:lpstr>
      <vt:lpstr>Disease Prevention</vt:lpstr>
      <vt:lpstr>Sleep Recommendations</vt:lpstr>
      <vt:lpstr>Sleep Recommendations</vt:lpstr>
      <vt:lpstr>Sleep Recommendations</vt:lpstr>
      <vt:lpstr>Sleep Recommendations</vt:lpstr>
      <vt:lpstr>Try it Out</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48</cp:revision>
  <cp:lastPrinted>2016-03-01T22:04:03Z</cp:lastPrinted>
  <dcterms:created xsi:type="dcterms:W3CDTF">2015-08-12T18:29:43Z</dcterms:created>
  <dcterms:modified xsi:type="dcterms:W3CDTF">2017-02-21T20:57:52Z</dcterms:modified>
</cp:coreProperties>
</file>