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86" r:id="rId2"/>
    <p:sldId id="302" r:id="rId3"/>
    <p:sldId id="316" r:id="rId4"/>
    <p:sldId id="317" r:id="rId5"/>
    <p:sldId id="306" r:id="rId6"/>
    <p:sldId id="307" r:id="rId7"/>
    <p:sldId id="308" r:id="rId8"/>
    <p:sldId id="309" r:id="rId9"/>
    <p:sldId id="310" r:id="rId10"/>
    <p:sldId id="311" r:id="rId11"/>
    <p:sldId id="312" r:id="rId12"/>
    <p:sldId id="313" r:id="rId13"/>
    <p:sldId id="314" r:id="rId14"/>
    <p:sldId id="315" r:id="rId15"/>
    <p:sldId id="318"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65593" autoAdjust="0"/>
  </p:normalViewPr>
  <p:slideViewPr>
    <p:cSldViewPr snapToGrid="0" snapToObjects="1">
      <p:cViewPr varScale="1">
        <p:scale>
          <a:sx n="75" d="100"/>
          <a:sy n="75" d="100"/>
        </p:scale>
        <p:origin x="2622"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7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A5C16-A1C1-4CB0-838C-12205FA00415}" type="datetimeFigureOut">
              <a:rPr lang="en-US" smtClean="0"/>
              <a:t>2/21/2017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75" y="152400"/>
            <a:ext cx="4184650"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48188" y="3423797"/>
            <a:ext cx="6634232" cy="572522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985" y="3383280"/>
            <a:ext cx="6691227" cy="5777074"/>
          </a:xfrm>
        </p:spPr>
        <p:txBody>
          <a:bodyPr/>
          <a:lstStyle/>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15104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Eat healthfully</a:t>
            </a:r>
          </a:p>
          <a:p>
            <a:r>
              <a:rPr lang="en-US" dirty="0" smtClean="0"/>
              <a:t>Eating well, especially heart-healthy foods, is a key to taking care of yourself. Wholesome, nutritious foods can give you more energy, combat depression by keeping your brain functioning at its best, and prevent numerous other health problems such as obesity, diabetes, heart disease, and cancers.  Drinking plenty of water will help hydrate your skin and your body. It also flushes toxins out of your body and helps you concentrate. </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01171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Relax</a:t>
            </a:r>
          </a:p>
          <a:p>
            <a:pPr marL="232943" indent="-232943" defTabSz="931774">
              <a:defRPr/>
            </a:pPr>
            <a:r>
              <a:rPr lang="en-US" dirty="0"/>
              <a:t>Relaxation, the body’s natural unwinding technique, has been referred to as the single-most important key to health and well-being. As a result of relaxation, you may experience more energy, better sleep, enhanced immunity, increased concentration and problem-solving abilities, greater efficiency, smoother emotions, and fewer physical reactions to stress. </a:t>
            </a:r>
            <a:endParaRPr lang="en-US" dirty="0" smtClean="0"/>
          </a:p>
          <a:p>
            <a:pPr marL="232943" indent="-232943" defTabSz="931774">
              <a:defRPr/>
            </a:pPr>
            <a:endParaRPr lang="en-US" dirty="0" smtClean="0"/>
          </a:p>
          <a:p>
            <a:pPr marL="232943" indent="-232943" defTabSz="931774">
              <a:defRPr/>
            </a:pPr>
            <a:r>
              <a:rPr lang="en-US" dirty="0" smtClean="0"/>
              <a:t>Relaxation </a:t>
            </a:r>
            <a:r>
              <a:rPr lang="en-US" dirty="0"/>
              <a:t>has also been known to decrease muscle tension and blood pressure, and increase blood flow, which is good for the </a:t>
            </a:r>
            <a:r>
              <a:rPr lang="en-US" dirty="0" smtClean="0"/>
              <a:t>heart. </a:t>
            </a:r>
            <a:r>
              <a:rPr lang="en-US" dirty="0"/>
              <a:t>Relaxation can occur through taking a hot bath, reading a book, getting a massage, or taking a few deep </a:t>
            </a:r>
            <a:r>
              <a:rPr lang="en-US" dirty="0" smtClean="0"/>
              <a:t>breaths. </a:t>
            </a:r>
            <a:r>
              <a:rPr lang="en-US" dirty="0"/>
              <a:t>Professional methods of relaxation include visual imagery, body awareness, and progressive muscle relaxation.  </a:t>
            </a:r>
            <a:endParaRPr lang="en-US" dirty="0" smtClean="0"/>
          </a:p>
          <a:p>
            <a:pPr marL="232943" indent="-232943" defTabSz="931774">
              <a:defRPr/>
            </a:pPr>
            <a:endParaRPr lang="en-US" dirty="0" smtClean="0"/>
          </a:p>
          <a:p>
            <a:pPr marL="232943" indent="-232943" defTabSz="931774">
              <a:defRPr/>
            </a:pPr>
            <a:r>
              <a:rPr lang="en-US" dirty="0" smtClean="0"/>
              <a:t>Meditation </a:t>
            </a:r>
            <a:r>
              <a:rPr lang="en-US" dirty="0"/>
              <a:t>is a form a </a:t>
            </a:r>
            <a:r>
              <a:rPr lang="en-US" dirty="0" smtClean="0"/>
              <a:t>relaxation</a:t>
            </a:r>
            <a:r>
              <a:rPr lang="en-US" dirty="0"/>
              <a:t>.  Meditation is a state of peace that occurs when the mind is calm.   Meditation helps to reduce stress, depression, and </a:t>
            </a:r>
            <a:r>
              <a:rPr lang="en-US" dirty="0" smtClean="0"/>
              <a:t>anxiety. </a:t>
            </a:r>
            <a:r>
              <a:rPr lang="en-US" dirty="0"/>
              <a:t>In addition to contributing to a calmer, more peaceful and happier life, meditation can increase creativity and productivity in the workplace or </a:t>
            </a:r>
            <a:r>
              <a:rPr lang="en-US" dirty="0" smtClean="0"/>
              <a:t>classroom.</a:t>
            </a:r>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9668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Laugh</a:t>
            </a:r>
          </a:p>
          <a:p>
            <a:pPr marL="232943" indent="-232943"/>
            <a:r>
              <a:rPr lang="en-US" sz="1200" b="0" i="0" u="none" strike="noStrike" kern="1200" baseline="0" dirty="0" smtClean="0">
                <a:solidFill>
                  <a:schemeClr val="tx1"/>
                </a:solidFill>
                <a:latin typeface="+mn-lt"/>
                <a:ea typeface="+mn-ea"/>
                <a:cs typeface="+mn-cs"/>
              </a:rPr>
              <a:t>It’s no joke. Laughter really is the best medicine. Laughter has the ability to increase the “feel good” hormones in the body called endorphins. Laughter boosts the immune system, which contributes to overall healthiness. Finding humor in </a:t>
            </a:r>
            <a:r>
              <a:rPr lang="en-US" sz="1200" b="0" i="0" u="none" strike="noStrike" kern="1200" baseline="0" dirty="0" smtClean="0">
                <a:solidFill>
                  <a:schemeClr val="tx1"/>
                </a:solidFill>
                <a:latin typeface="+mn-lt"/>
                <a:ea typeface="+mn-ea"/>
                <a:cs typeface="+mn-cs"/>
              </a:rPr>
              <a:t>daily situations </a:t>
            </a:r>
            <a:r>
              <a:rPr lang="en-US" sz="1200" b="0" i="0" u="none" strike="noStrike" kern="1200" baseline="0" dirty="0" smtClean="0">
                <a:solidFill>
                  <a:schemeClr val="tx1"/>
                </a:solidFill>
                <a:latin typeface="+mn-lt"/>
                <a:ea typeface="+mn-ea"/>
                <a:cs typeface="+mn-cs"/>
              </a:rPr>
              <a:t>can even reduce stress, lower depression and help your mind and body </a:t>
            </a:r>
            <a:r>
              <a:rPr lang="en-US" sz="1200" b="0" i="0" u="none" strike="noStrike" kern="1200" baseline="0" dirty="0" smtClean="0">
                <a:solidFill>
                  <a:schemeClr val="tx1"/>
                </a:solidFill>
                <a:latin typeface="+mn-lt"/>
                <a:ea typeface="+mn-ea"/>
                <a:cs typeface="+mn-cs"/>
              </a:rPr>
              <a:t>heal. </a:t>
            </a:r>
            <a:r>
              <a:rPr lang="en-US" sz="1200" b="0" i="0" u="none" strike="noStrike" kern="1200" baseline="0" dirty="0" smtClean="0">
                <a:solidFill>
                  <a:schemeClr val="tx1"/>
                </a:solidFill>
                <a:latin typeface="+mn-lt"/>
                <a:ea typeface="+mn-ea"/>
                <a:cs typeface="+mn-cs"/>
              </a:rPr>
              <a:t>With such positive benefits of laughter, make laughing a goal. Laughter is contagious. Watch a funny movie or television show, go to a comedy club, take an impromptu comedy class or simply laugh with a close friend or loved one. </a:t>
            </a:r>
            <a:endParaRPr lang="en-US" b="1" dirty="0" smtClean="0"/>
          </a:p>
          <a:p>
            <a:pPr marL="232943" marR="0" lvl="0" indent="-232943"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232943" indent="-232943"/>
            <a:endParaRPr lang="en-US" b="1" dirty="0" smtClean="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7650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Learn to say “NO”</a:t>
            </a:r>
          </a:p>
          <a:p>
            <a:r>
              <a:rPr lang="en-US" dirty="0" smtClean="0"/>
              <a:t>The</a:t>
            </a:r>
            <a:r>
              <a:rPr lang="en-US" baseline="0" dirty="0" smtClean="0"/>
              <a:t> truth is that there are limits in how much you can do in a day.  …and if you say “yes” to everything, in the end, you will have time for nothing because you will not be able to fit it all OR your days will be so crazy that you will have no time to rest and likely not meet all of your responsibilities if you do.  </a:t>
            </a:r>
            <a:endParaRPr lang="en-US" dirty="0" smtClean="0"/>
          </a:p>
          <a:p>
            <a:endParaRPr lang="en-US" dirty="0" smtClean="0"/>
          </a:p>
          <a:p>
            <a:r>
              <a:rPr lang="en-US" dirty="0" smtClean="0"/>
              <a:t>Do </a:t>
            </a:r>
            <a:r>
              <a:rPr lang="en-US" dirty="0"/>
              <a:t>you find yourself saying “yes” to everything that is asked of you, even if it is something you really do not want to do?  Always saying yes is not healthy.  It often over-commits you, which can cause stress and fatigue.  Saying no allows you to honor existing obligations and dedicate quality time to those commitments.  Saying no to things that you have always done but are tired of doing, allows you to try new things.  You should not feel guilty saying no, as saying no helps you to focus on what’s important.   </a:t>
            </a:r>
            <a:endParaRPr lang="en-US" dirty="0" smtClean="0"/>
          </a:p>
          <a:p>
            <a:endParaRPr lang="en-US" dirty="0" smtClean="0"/>
          </a:p>
          <a:p>
            <a:r>
              <a:rPr lang="en-US" dirty="0" smtClean="0"/>
              <a:t>To</a:t>
            </a:r>
            <a:r>
              <a:rPr lang="en-US" baseline="0" dirty="0" smtClean="0"/>
              <a:t> make room in your life and help create balance, s</a:t>
            </a:r>
            <a:r>
              <a:rPr lang="en-US" dirty="0" smtClean="0"/>
              <a:t>ay “yes” to what is most important—the people and things you love, work,</a:t>
            </a:r>
            <a:r>
              <a:rPr lang="en-US" baseline="0" dirty="0" smtClean="0"/>
              <a:t> your passions.</a:t>
            </a:r>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4590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Create </a:t>
            </a:r>
            <a:r>
              <a:rPr lang="en-US" b="1" dirty="0"/>
              <a:t>A Bucket List</a:t>
            </a:r>
            <a:endParaRPr lang="en-US" dirty="0"/>
          </a:p>
          <a:p>
            <a:r>
              <a:rPr lang="en-US" dirty="0"/>
              <a:t>A bucket list can act as a road map for “me time” today and into the future. A bucket list is a list of goals, dreams, and life-experiences that are important for you to experience before you die.  Bucket lists aim to help you maximize every moment of your existence and live your life to the fullest.  Bucket lists can be grounding because we too often get caught up in the madness of daily activities and fail to live by personal plans and goals.  A bucket list helps you identify purpose and meaning because it provides reminders about what is important in life, what you have done, and where you want to go. While bucket lists are often associated with dreams of travelling the world or skydiving, your list should fit your personal goals and dreams no matter how big or </a:t>
            </a:r>
            <a:r>
              <a:rPr lang="en-US" dirty="0" smtClean="0"/>
              <a:t>small.</a:t>
            </a:r>
            <a:endParaRPr lang="en-US" dirty="0"/>
          </a:p>
          <a:p>
            <a:endParaRPr lang="en-US" dirty="0" smtClean="0"/>
          </a:p>
          <a:p>
            <a:r>
              <a:rPr lang="en-US" b="1" i="1" dirty="0" smtClean="0"/>
              <a:t>Activity</a:t>
            </a:r>
            <a:r>
              <a:rPr lang="en-US" b="1" i="1" dirty="0" smtClean="0"/>
              <a:t>: Bucket</a:t>
            </a:r>
            <a:r>
              <a:rPr lang="en-US" b="1" i="1" baseline="0" dirty="0" smtClean="0"/>
              <a:t> List (individual activity and group discussion)</a:t>
            </a:r>
          </a:p>
          <a:p>
            <a:r>
              <a:rPr lang="en-US" b="1" i="1" baseline="0" dirty="0" smtClean="0"/>
              <a:t>Supplies needed: Pen/pencil and Bucket Sheet worksheet</a:t>
            </a:r>
          </a:p>
          <a:p>
            <a:r>
              <a:rPr lang="en-US" dirty="0"/>
              <a:t>A bucket list is a list of things you want to do before you die.  Keep in mind that not everyone wants to jump out of planes or climb mountains.  A bucket list can also include dreams, aspirations, plans and decisions for the future.  </a:t>
            </a:r>
            <a:endParaRPr lang="en-US" sz="1100" dirty="0"/>
          </a:p>
          <a:p>
            <a:pPr marL="232943" indent="-232943">
              <a:buFont typeface="+mj-lt"/>
              <a:buAutoNum type="arabicPeriod"/>
            </a:pPr>
            <a:r>
              <a:rPr lang="en-US" dirty="0" smtClean="0"/>
              <a:t>Read </a:t>
            </a:r>
            <a:r>
              <a:rPr lang="en-US" dirty="0"/>
              <a:t>the directions: </a:t>
            </a:r>
            <a:endParaRPr lang="en-US" sz="1100" dirty="0"/>
          </a:p>
          <a:p>
            <a:pPr marL="698830" lvl="1" indent="-232943">
              <a:buFont typeface="Calibri" pitchFamily="34" charset="0"/>
              <a:buChar char="-"/>
            </a:pPr>
            <a:r>
              <a:rPr lang="en-US" dirty="0"/>
              <a:t>In column 1, write down your dreams, aspirations, plans and/or decisions you want to make or anticipate making in the future.  </a:t>
            </a:r>
            <a:endParaRPr lang="en-US" sz="1100" dirty="0"/>
          </a:p>
          <a:p>
            <a:pPr marL="698830" lvl="1" indent="-232943">
              <a:buFont typeface="Calibri" pitchFamily="34" charset="0"/>
              <a:buChar char="-"/>
            </a:pPr>
            <a:r>
              <a:rPr lang="en-US" dirty="0"/>
              <a:t>Include your age/date that you think these events might take place in Column 2.   </a:t>
            </a:r>
            <a:endParaRPr lang="en-US" sz="1100" dirty="0"/>
          </a:p>
          <a:p>
            <a:pPr marL="232943" indent="-232943">
              <a:buFont typeface="+mj-lt"/>
              <a:buAutoNum type="arabicPeriod"/>
            </a:pPr>
            <a:r>
              <a:rPr lang="en-US" dirty="0"/>
              <a:t>Allow 2-3 minutes for participants to brainstorm and write</a:t>
            </a:r>
            <a:endParaRPr lang="en-US" sz="1100" dirty="0"/>
          </a:p>
          <a:p>
            <a:pPr marL="232943" indent="-232943">
              <a:buFont typeface="+mj-lt"/>
              <a:buAutoNum type="arabicPeriod"/>
            </a:pPr>
            <a:r>
              <a:rPr lang="en-US" dirty="0"/>
              <a:t>Allow 5-8 minutes for group </a:t>
            </a:r>
            <a:r>
              <a:rPr lang="en-US" dirty="0" smtClean="0"/>
              <a:t>sharing/discussion</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8386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  I hope today that the </a:t>
            </a:r>
            <a:r>
              <a:rPr lang="en-US" i="1" dirty="0" smtClean="0"/>
              <a:t>Keys to Embracing Aging </a:t>
            </a:r>
            <a:r>
              <a:rPr lang="en-US" dirty="0" smtClean="0"/>
              <a:t>program highlighted how taking time for you increases</a:t>
            </a:r>
            <a:r>
              <a:rPr lang="en-US" baseline="0" dirty="0" smtClean="0"/>
              <a:t> your overall well-being!</a:t>
            </a:r>
            <a:endParaRPr lang="en-US" i="0" dirty="0" smtClean="0"/>
          </a:p>
          <a:p>
            <a:endParaRPr lang="en-US" dirty="0"/>
          </a:p>
        </p:txBody>
      </p:sp>
    </p:spTree>
    <p:extLst>
      <p:ext uri="{BB962C8B-B14F-4D97-AF65-F5344CB8AC3E}">
        <p14:creationId xmlns:p14="http://schemas.microsoft.com/office/powerpoint/2010/main" val="27797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i="0" baseline="0" dirty="0" smtClean="0"/>
              <a:t>Today we will be concentrating on the power of taking time for you. I wanted to remind you what all of the keys to embracing include.  Remember—these keys represent lifestyle behaviors.  Practiced through the lifespan (although it is never to late to start), these lifestyles contribute to health, well-being, life quality and even longevity.  </a:t>
            </a:r>
          </a:p>
          <a:p>
            <a:endParaRPr lang="en-US" i="0" baseline="0" dirty="0" smtClean="0"/>
          </a:p>
          <a:p>
            <a:pPr marL="237127" indent="-237127">
              <a:buFont typeface="+mj-lt"/>
              <a:buAutoNum type="arabicPeriod"/>
            </a:pPr>
            <a:r>
              <a:rPr lang="en-US" dirty="0" smtClean="0"/>
              <a:t>Attitude is Everything</a:t>
            </a:r>
          </a:p>
          <a:p>
            <a:pPr marL="237127" indent="-237127">
              <a:buFont typeface="+mj-lt"/>
              <a:buAutoNum type="arabicPeriod"/>
            </a:pPr>
            <a:r>
              <a:rPr lang="en-US" dirty="0" smtClean="0"/>
              <a:t>Eating Healthy</a:t>
            </a:r>
          </a:p>
          <a:p>
            <a:pPr marL="237127" indent="-237127">
              <a:buFont typeface="+mj-lt"/>
              <a:buAutoNum type="arabicPeriod"/>
            </a:pPr>
            <a:r>
              <a:rPr lang="en-US" dirty="0" smtClean="0"/>
              <a:t>Get Fit</a:t>
            </a:r>
          </a:p>
          <a:p>
            <a:pPr marL="237127" indent="-237127">
              <a:buFont typeface="+mj-lt"/>
              <a:buAutoNum type="arabicPeriod"/>
            </a:pPr>
            <a:r>
              <a:rPr lang="en-US" dirty="0" smtClean="0"/>
              <a:t>Brain Health</a:t>
            </a:r>
          </a:p>
          <a:p>
            <a:pPr marL="237127" indent="-237127">
              <a:buFont typeface="+mj-lt"/>
              <a:buAutoNum type="arabicPeriod"/>
            </a:pPr>
            <a:r>
              <a:rPr lang="en-US" dirty="0" smtClean="0"/>
              <a:t>Be Social</a:t>
            </a:r>
          </a:p>
          <a:p>
            <a:pPr marL="237127" indent="-237127">
              <a:buFont typeface="+mj-lt"/>
              <a:buAutoNum type="arabicPeriod"/>
            </a:pPr>
            <a:r>
              <a:rPr lang="en-US" dirty="0" smtClean="0"/>
              <a:t>Tune-in to the Times</a:t>
            </a:r>
          </a:p>
          <a:p>
            <a:pPr marL="237127" indent="-237127">
              <a:buFont typeface="+mj-lt"/>
              <a:buAutoNum type="arabicPeriod"/>
            </a:pPr>
            <a:r>
              <a:rPr lang="en-US" dirty="0" smtClean="0"/>
              <a:t>Stay Safe</a:t>
            </a:r>
          </a:p>
          <a:p>
            <a:pPr marL="237127" indent="-237127">
              <a:buFont typeface="+mj-lt"/>
              <a:buAutoNum type="arabicPeriod"/>
            </a:pPr>
            <a:r>
              <a:rPr lang="en-US" dirty="0" smtClean="0"/>
              <a:t>Know Your Numbers</a:t>
            </a:r>
          </a:p>
          <a:p>
            <a:pPr marL="237127" indent="-237127">
              <a:buFont typeface="+mj-lt"/>
              <a:buAutoNum type="arabicPeriod"/>
            </a:pPr>
            <a:r>
              <a:rPr lang="en-US" dirty="0" smtClean="0"/>
              <a:t>Manage Your Stress</a:t>
            </a:r>
          </a:p>
          <a:p>
            <a:pPr marL="237127" indent="-237127">
              <a:buFont typeface="+mj-lt"/>
              <a:buAutoNum type="arabicPeriod"/>
            </a:pPr>
            <a:r>
              <a:rPr lang="en-US" dirty="0" smtClean="0"/>
              <a:t>Financial Affairs</a:t>
            </a:r>
          </a:p>
          <a:p>
            <a:pPr marL="237127" indent="-237127">
              <a:buFont typeface="+mj-lt"/>
              <a:buAutoNum type="arabicPeriod"/>
            </a:pPr>
            <a:r>
              <a:rPr lang="en-US" dirty="0" smtClean="0"/>
              <a:t>Sleep Tight</a:t>
            </a:r>
          </a:p>
          <a:p>
            <a:pPr marL="237127" indent="-237127">
              <a:buFont typeface="+mj-lt"/>
              <a:buAutoNum type="arabicPeriod"/>
            </a:pPr>
            <a:r>
              <a:rPr lang="en-US" dirty="0" smtClean="0"/>
              <a:t>Take Time for You</a:t>
            </a:r>
          </a:p>
          <a:p>
            <a:endParaRPr lang="en-US" dirty="0"/>
          </a:p>
        </p:txBody>
      </p:sp>
    </p:spTree>
    <p:extLst>
      <p:ext uri="{BB962C8B-B14F-4D97-AF65-F5344CB8AC3E}">
        <p14:creationId xmlns:p14="http://schemas.microsoft.com/office/powerpoint/2010/main" val="371015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Begin</a:t>
            </a:r>
            <a:r>
              <a:rPr lang="en-US" i="1" baseline="0" dirty="0" smtClean="0"/>
              <a:t> by discussing: </a:t>
            </a:r>
            <a:r>
              <a:rPr lang="en-US" b="1" i="1" baseline="0" dirty="0" smtClean="0"/>
              <a:t>How often do you take a personal time-out?</a:t>
            </a:r>
          </a:p>
          <a:p>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 spend a lifetime making time for others – parenting, caregiving, volunteering and working, but how often do you take a personal time-out? The American Heart Association recommends making a conscious decision to do at least one thing every day that you enjoy. Taking time for you is good for your mind, body and soul.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dirty="0" smtClean="0">
                <a:solidFill>
                  <a:schemeClr val="tx1"/>
                </a:solidFill>
                <a:latin typeface="+mn-lt"/>
                <a:ea typeface="+mn-ea"/>
                <a:cs typeface="+mn-cs"/>
              </a:rPr>
              <a:t>What do you do for yourself on a daily basis that you enjoy? What would you like to do more of?</a:t>
            </a:r>
          </a:p>
          <a:p>
            <a:endParaRPr lang="en-US" i="1" dirty="0"/>
          </a:p>
        </p:txBody>
      </p:sp>
    </p:spTree>
    <p:extLst>
      <p:ext uri="{BB962C8B-B14F-4D97-AF65-F5344CB8AC3E}">
        <p14:creationId xmlns:p14="http://schemas.microsoft.com/office/powerpoint/2010/main" val="365081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is a list of ideas to help encourage you to spend at least 10 minutes a day on just you.  We will spend the next few minutes going over each idea. </a:t>
            </a:r>
            <a:endParaRPr lang="en-US" dirty="0" smtClean="0"/>
          </a:p>
          <a:p>
            <a:pPr marL="171450" indent="-171450">
              <a:buFont typeface="Arial" panose="020B0604020202020204" pitchFamily="34" charset="0"/>
              <a:buChar char="•"/>
            </a:pPr>
            <a:r>
              <a:rPr lang="en-US" sz="1200" dirty="0" smtClean="0"/>
              <a:t>Get to know you</a:t>
            </a:r>
          </a:p>
          <a:p>
            <a:pPr marL="171450" indent="-171450">
              <a:buFont typeface="Arial" panose="020B0604020202020204" pitchFamily="34" charset="0"/>
              <a:buChar char="•"/>
            </a:pPr>
            <a:r>
              <a:rPr lang="en-US" sz="1200" dirty="0" smtClean="0"/>
              <a:t>Take care of yourself</a:t>
            </a:r>
          </a:p>
          <a:p>
            <a:pPr marL="171450" indent="-171450">
              <a:buFont typeface="Arial" panose="020B0604020202020204" pitchFamily="34" charset="0"/>
              <a:buChar char="•"/>
            </a:pPr>
            <a:r>
              <a:rPr lang="en-US" sz="1200" dirty="0" smtClean="0"/>
              <a:t>Take a Break</a:t>
            </a:r>
          </a:p>
          <a:p>
            <a:pPr marL="171450" indent="-171450">
              <a:buFont typeface="Arial" panose="020B0604020202020204" pitchFamily="34" charset="0"/>
              <a:buChar char="•"/>
            </a:pPr>
            <a:r>
              <a:rPr lang="en-US" sz="1200" dirty="0" smtClean="0"/>
              <a:t>Make a “to do list”</a:t>
            </a:r>
          </a:p>
          <a:p>
            <a:pPr marL="171450" indent="-171450">
              <a:buFont typeface="Arial" panose="020B0604020202020204" pitchFamily="34" charset="0"/>
              <a:buChar char="•"/>
            </a:pPr>
            <a:r>
              <a:rPr lang="en-US" sz="1200" dirty="0" smtClean="0"/>
              <a:t>Be physically active</a:t>
            </a:r>
          </a:p>
          <a:p>
            <a:pPr marL="171450" indent="-171450">
              <a:buFont typeface="Arial" panose="020B0604020202020204" pitchFamily="34" charset="0"/>
              <a:buChar char="•"/>
            </a:pPr>
            <a:r>
              <a:rPr lang="en-US" sz="1200" dirty="0" smtClean="0"/>
              <a:t>Eat smart and drink water</a:t>
            </a:r>
          </a:p>
          <a:p>
            <a:pPr marL="171450" indent="-171450">
              <a:buFont typeface="Arial" panose="020B0604020202020204" pitchFamily="34" charset="0"/>
              <a:buChar char="•"/>
            </a:pPr>
            <a:r>
              <a:rPr lang="en-US" sz="1200" dirty="0" smtClean="0"/>
              <a:t>Relax</a:t>
            </a:r>
          </a:p>
          <a:p>
            <a:pPr marL="171450" indent="-171450">
              <a:buFont typeface="Arial" panose="020B0604020202020204" pitchFamily="34" charset="0"/>
              <a:buChar char="•"/>
            </a:pPr>
            <a:r>
              <a:rPr lang="en-US" sz="1200" dirty="0" smtClean="0"/>
              <a:t>Laugh</a:t>
            </a:r>
          </a:p>
          <a:p>
            <a:pPr marL="171450" indent="-171450">
              <a:buFont typeface="Arial" panose="020B0604020202020204" pitchFamily="34" charset="0"/>
              <a:buChar char="•"/>
            </a:pPr>
            <a:r>
              <a:rPr lang="en-US" sz="1200" dirty="0" smtClean="0"/>
              <a:t>Learn to say “NO”</a:t>
            </a:r>
          </a:p>
          <a:p>
            <a:pPr marL="171450" indent="-171450">
              <a:buFont typeface="Arial" panose="020B0604020202020204" pitchFamily="34" charset="0"/>
              <a:buChar char="•"/>
            </a:pPr>
            <a:r>
              <a:rPr lang="en-US" sz="1200" dirty="0" smtClean="0"/>
              <a:t>Create a bucket list</a:t>
            </a:r>
          </a:p>
          <a:p>
            <a:endParaRPr lang="en-US" dirty="0"/>
          </a:p>
        </p:txBody>
      </p:sp>
    </p:spTree>
    <p:extLst>
      <p:ext uri="{BB962C8B-B14F-4D97-AF65-F5344CB8AC3E}">
        <p14:creationId xmlns:p14="http://schemas.microsoft.com/office/powerpoint/2010/main" val="202511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What makes you, you? What gets you out of bed in the morning? What is your purpose? To help you answer these questions, think about the things you believe in, the values that guide your life and the passions that motivate you. Have you identified and thought about what is really important to you and what you want to get out of life, including your short-term and long-term goals? Once you answer and/or revisit these questions, gather your thoughts and seek opportunities that fulfill you. </a:t>
            </a:r>
          </a:p>
          <a:p>
            <a:endParaRPr lang="en-US" sz="1200" b="0" i="0" u="none" strike="noStrike" kern="1200" baseline="0" dirty="0" smtClean="0">
              <a:solidFill>
                <a:schemeClr val="tx1"/>
              </a:solidFill>
              <a:latin typeface="+mn-lt"/>
              <a:ea typeface="+mn-ea"/>
              <a:cs typeface="+mn-cs"/>
            </a:endParaRPr>
          </a:p>
          <a:p>
            <a:r>
              <a:rPr lang="en-US" b="1" i="1" dirty="0" smtClean="0"/>
              <a:t>Activity 1: Recipe of </a:t>
            </a:r>
            <a:r>
              <a:rPr lang="en-US" b="1" i="1" dirty="0" smtClean="0"/>
              <a:t>You</a:t>
            </a:r>
          </a:p>
          <a:p>
            <a:r>
              <a:rPr lang="en-US" b="1" i="1" dirty="0" smtClean="0"/>
              <a:t>Supplies </a:t>
            </a:r>
            <a:r>
              <a:rPr lang="en-US" b="1" i="1" dirty="0" smtClean="0"/>
              <a:t>needed:</a:t>
            </a:r>
            <a:r>
              <a:rPr lang="en-US" b="1" i="1" baseline="0" dirty="0" smtClean="0"/>
              <a:t> Pens/pencils and Recipe </a:t>
            </a:r>
            <a:r>
              <a:rPr lang="en-US" b="1" i="1" baseline="0" dirty="0" smtClean="0"/>
              <a:t>worksheet.</a:t>
            </a:r>
            <a:endParaRPr lang="en-US" b="1" i="1" baseline="0" dirty="0" smtClean="0"/>
          </a:p>
          <a:p>
            <a:r>
              <a:rPr lang="en-US" dirty="0" smtClean="0"/>
              <a:t>This activity encourages participants to think carefully about the unique individual characteristics that make them who they are (a unique, one-of-a-kind individual who is a blend of “ingredients”).  For example, you may be a mix of strength, 8 hours of sleep, and determination combined with short legs, blue eyes, brown hair and laughter and passion, to make a complete recipe of you.</a:t>
            </a:r>
          </a:p>
          <a:p>
            <a:pPr marL="232943" indent="-232943">
              <a:buFont typeface="+mj-lt"/>
              <a:buAutoNum type="arabicPeriod"/>
            </a:pPr>
            <a:r>
              <a:rPr lang="en-US" dirty="0" smtClean="0"/>
              <a:t>Pass out Recipe Card worksheet </a:t>
            </a:r>
            <a:endParaRPr lang="en-US" dirty="0" smtClean="0">
              <a:effectLst/>
            </a:endParaRPr>
          </a:p>
          <a:p>
            <a:pPr marL="232943" indent="-232943">
              <a:buFont typeface="+mj-lt"/>
              <a:buAutoNum type="arabicPeriod"/>
            </a:pPr>
            <a:r>
              <a:rPr lang="en-US" dirty="0" smtClean="0"/>
              <a:t>Read directions to the group</a:t>
            </a:r>
            <a:endParaRPr lang="en-US" dirty="0" smtClean="0">
              <a:effectLst/>
            </a:endParaRPr>
          </a:p>
          <a:p>
            <a:pPr marL="698830" lvl="1" indent="-232943">
              <a:buFont typeface="Calibri" pitchFamily="34" charset="0"/>
              <a:buChar char="-"/>
            </a:pPr>
            <a:r>
              <a:rPr lang="en-US" dirty="0" smtClean="0"/>
              <a:t>Think carefully about your personality, values, what makes you happy, what makes you special, favorite foods, hobbies, or any other characteristics that make up you.  Use strong adjectives to describe you.  Brainstorm first and then write down your ideas on the front of this card.</a:t>
            </a:r>
          </a:p>
          <a:p>
            <a:pPr marL="698830" lvl="1" indent="-232943">
              <a:buFont typeface="Calibri" pitchFamily="34" charset="0"/>
              <a:buChar char="-"/>
            </a:pPr>
            <a:r>
              <a:rPr lang="en-US" dirty="0" smtClean="0"/>
              <a:t>On the front of your card, list the ingredients and measurements that make you, </a:t>
            </a:r>
            <a:r>
              <a:rPr lang="en-US" i="1" u="sng" dirty="0" smtClean="0"/>
              <a:t>YOU </a:t>
            </a:r>
            <a:r>
              <a:rPr lang="en-US" dirty="0" smtClean="0"/>
              <a:t> (1/2 cup love; 1 tsp. grouchy).  </a:t>
            </a:r>
          </a:p>
          <a:p>
            <a:pPr marL="698830" lvl="1" indent="-232943">
              <a:buFont typeface="Calibri" pitchFamily="34" charset="0"/>
              <a:buChar char="-"/>
            </a:pPr>
            <a:r>
              <a:rPr lang="en-US" dirty="0" smtClean="0"/>
              <a:t>Provide directions on how to mix your ingredients together.  </a:t>
            </a:r>
          </a:p>
          <a:p>
            <a:pPr marL="698830" lvl="1" indent="-232943">
              <a:buFont typeface="Calibri" pitchFamily="34" charset="0"/>
              <a:buChar char="-"/>
            </a:pPr>
            <a:r>
              <a:rPr lang="en-US" dirty="0" smtClean="0"/>
              <a:t>Name your recipe.  </a:t>
            </a:r>
          </a:p>
          <a:p>
            <a:pPr marL="232943" indent="-232943">
              <a:buFont typeface="+mj-lt"/>
              <a:buAutoNum type="arabicPeriod"/>
            </a:pPr>
            <a:r>
              <a:rPr lang="en-US" dirty="0" smtClean="0"/>
              <a:t>Share your</a:t>
            </a:r>
            <a:r>
              <a:rPr lang="en-US" baseline="0" dirty="0" smtClean="0"/>
              <a:t> recipe with the group!</a:t>
            </a:r>
            <a:endParaRPr lang="en-US" dirty="0" smtClean="0">
              <a:effectLst/>
            </a:endParaRPr>
          </a:p>
          <a:p>
            <a:endParaRPr lang="en-US" i="1"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5553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T</a:t>
            </a:r>
            <a:r>
              <a:rPr lang="en-US" b="1" i="0" dirty="0" smtClean="0"/>
              <a:t>ake care of yourself</a:t>
            </a:r>
          </a:p>
          <a:p>
            <a:r>
              <a:rPr lang="en-US" dirty="0"/>
              <a:t>Life is busy.  As a result, you may neglect your own well-being which can lead to stress, irritability, moodiness and even depression.  Proper self care, such as sleep, nutrition, physical activity, and low stress can help improve mood and daily productivity. By taking care of yourself, you will be more relaxed and content.  You will also feel stronger and more confident.  A person who places an emphasis on self care is more efficient, better able to concentrate and help others, and will be more likely to accomplish and enjoy more within a 24 hour </a:t>
            </a:r>
            <a:r>
              <a:rPr lang="en-US" dirty="0" smtClean="0"/>
              <a:t>period.  </a:t>
            </a:r>
            <a:endParaRPr lang="en-US" dirty="0"/>
          </a:p>
          <a:p>
            <a:endParaRPr lang="en-US" i="1" dirty="0"/>
          </a:p>
          <a:p>
            <a:r>
              <a:rPr lang="en-US" b="1" i="1" dirty="0" smtClean="0"/>
              <a:t>Group Discussion</a:t>
            </a:r>
            <a:r>
              <a:rPr lang="en-US" b="1" i="1" baseline="0" dirty="0" smtClean="0"/>
              <a:t> (optional):</a:t>
            </a:r>
            <a:endParaRPr lang="en-US" b="1" i="1" dirty="0"/>
          </a:p>
          <a:p>
            <a:r>
              <a:rPr lang="en-US" i="1" dirty="0" smtClean="0"/>
              <a:t>Brainstorm </a:t>
            </a:r>
            <a:r>
              <a:rPr lang="en-US" i="1" dirty="0"/>
              <a:t>about the many ways to take care of </a:t>
            </a:r>
            <a:r>
              <a:rPr lang="en-US" i="1" dirty="0" smtClean="0"/>
              <a:t>yourself/engage</a:t>
            </a:r>
            <a:r>
              <a:rPr lang="en-US" i="1" baseline="0" dirty="0" smtClean="0"/>
              <a:t> a healthy life</a:t>
            </a:r>
            <a:r>
              <a:rPr lang="en-US" i="1" dirty="0" smtClean="0"/>
              <a:t>.  </a:t>
            </a:r>
            <a:r>
              <a:rPr lang="en-US" i="1" dirty="0"/>
              <a:t>Some answers may include: Sleep, Exercise, Eat healthy, Laugh more, De-clutter or organize your house and/or office, Read a book, Walk your pet, Play with your kids/grandkids, Join a club, Go to your doctor for checkups… </a:t>
            </a:r>
            <a:endParaRPr lang="en-US" dirty="0" smtClean="0"/>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3568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a:t>
            </a:r>
            <a:r>
              <a:rPr lang="en-US" b="1" dirty="0"/>
              <a:t>a break from your daily routine without feeling guilty</a:t>
            </a:r>
            <a:endParaRPr lang="en-US" dirty="0"/>
          </a:p>
          <a:p>
            <a:r>
              <a:rPr lang="en-US" dirty="0"/>
              <a:t>It is mentally healthy to take a break from your daily routine.  But such breaks often come with guilt.  You feel guilty for while at work or running errand because you are not with you family, yet spending time with family can create pressure because you are not concentrating on work or household tasks.  On top of it, people feel the most guilty when they time for themselves.  Slipping away from your daily routine doesn’t have to occur for extended periods of time, it can mean going to your bedroom with your door closed to sit, take a bath, or read a book uninterrupted.   Help your family and friends around you understand that this is a time you do not want any interruptions.  If it's difficult for people to leave you alone, leave the house and go for a walk, meet a friend for coffee, see a movie, or go shopping.   </a:t>
            </a:r>
            <a:endParaRPr lang="en-US" dirty="0" smtClean="0"/>
          </a:p>
          <a:p>
            <a:endParaRPr lang="en-US" dirty="0" smtClean="0"/>
          </a:p>
          <a:p>
            <a:r>
              <a:rPr lang="en-US" b="1" i="1" dirty="0" smtClean="0"/>
              <a:t>What is your favorite</a:t>
            </a:r>
            <a:r>
              <a:rPr lang="en-US" b="1" i="1" baseline="0" dirty="0" smtClean="0"/>
              <a:t> way to take a break? </a:t>
            </a:r>
            <a:endParaRPr lang="en-US" b="1" i="1"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1671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r>
              <a:rPr lang="en-US" b="1" dirty="0" smtClean="0"/>
              <a:t>Make a “to do list”</a:t>
            </a:r>
          </a:p>
          <a:p>
            <a:pPr marL="232943" indent="-232943" defTabSz="931774">
              <a:defRPr/>
            </a:pPr>
            <a:r>
              <a:rPr lang="en-US" dirty="0"/>
              <a:t>A “to do list” is a motivating and organizational tool that helps you plan your day and manage your time effectively. </a:t>
            </a:r>
            <a:endParaRPr lang="en-US" dirty="0" smtClean="0"/>
          </a:p>
          <a:p>
            <a:pPr marL="232943" indent="-232943" defTabSz="931774">
              <a:defRPr/>
            </a:pPr>
            <a:endParaRPr lang="en-US" dirty="0" smtClean="0"/>
          </a:p>
          <a:p>
            <a:pPr marL="232943" indent="-232943" defTabSz="931774">
              <a:defRPr/>
            </a:pPr>
            <a:r>
              <a:rPr lang="en-US" dirty="0" smtClean="0"/>
              <a:t>Prioritizing </a:t>
            </a:r>
            <a:r>
              <a:rPr lang="en-US" dirty="0"/>
              <a:t>your list into due dates, short- and long-term goals and/or rank of importance can help you feel </a:t>
            </a:r>
            <a:r>
              <a:rPr lang="en-US" dirty="0" smtClean="0"/>
              <a:t>more control </a:t>
            </a:r>
            <a:r>
              <a:rPr lang="en-US" dirty="0"/>
              <a:t>and balance.  </a:t>
            </a:r>
            <a:endParaRPr lang="en-US" dirty="0" smtClean="0"/>
          </a:p>
          <a:p>
            <a:pPr marL="232943" indent="-232943" defTabSz="931774">
              <a:defRPr/>
            </a:pPr>
            <a:endParaRPr lang="en-US" dirty="0" smtClean="0"/>
          </a:p>
          <a:p>
            <a:pPr marL="232943" indent="-232943" defTabSz="931774">
              <a:defRPr/>
            </a:pPr>
            <a:r>
              <a:rPr lang="en-US" dirty="0" smtClean="0"/>
              <a:t>It </a:t>
            </a:r>
            <a:r>
              <a:rPr lang="en-US" dirty="0"/>
              <a:t>also helps you recognize that everything does not all need to be done in one day.  </a:t>
            </a:r>
            <a:endParaRPr lang="en-US" dirty="0" smtClean="0"/>
          </a:p>
          <a:p>
            <a:pPr marL="232943" indent="-232943" defTabSz="931774">
              <a:defRPr/>
            </a:pPr>
            <a:endParaRPr lang="en-US" dirty="0" smtClean="0"/>
          </a:p>
          <a:p>
            <a:pPr marL="232943" indent="-232943" defTabSz="931774">
              <a:defRPr/>
            </a:pPr>
            <a:r>
              <a:rPr lang="en-US" dirty="0" smtClean="0"/>
              <a:t>Crossing items </a:t>
            </a:r>
            <a:r>
              <a:rPr lang="en-US" dirty="0"/>
              <a:t>off a list is a mental reminder that you’re making progress.  It can be both gratifying and empowering</a:t>
            </a:r>
            <a:r>
              <a:rPr lang="en-US" dirty="0" smtClean="0"/>
              <a:t>. </a:t>
            </a:r>
          </a:p>
          <a:p>
            <a:pPr marL="232943" indent="-232943" defTabSz="931774">
              <a:defRPr/>
            </a:pPr>
            <a:endParaRPr lang="en-US" dirty="0" smtClean="0"/>
          </a:p>
          <a:p>
            <a:pPr marL="232943" indent="-232943" defTabSz="931774">
              <a:defRPr/>
            </a:pPr>
            <a:r>
              <a:rPr lang="en-US" dirty="0" smtClean="0"/>
              <a:t>But</a:t>
            </a:r>
            <a:r>
              <a:rPr lang="en-US" dirty="0"/>
              <a:t>, always leave enough room for day-to-day tasks and other unplanned events that naturally appear during the day.  </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5864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Take at least 10 minutes a day for you:</a:t>
            </a:r>
          </a:p>
          <a:p>
            <a:endParaRPr lang="en-US" dirty="0" smtClean="0"/>
          </a:p>
          <a:p>
            <a:pPr marL="232943" indent="-232943"/>
            <a:r>
              <a:rPr lang="en-US" b="1" dirty="0" smtClean="0"/>
              <a:t>Be </a:t>
            </a:r>
            <a:r>
              <a:rPr lang="en-US" b="1" dirty="0" smtClean="0"/>
              <a:t>physically active</a:t>
            </a:r>
          </a:p>
          <a:p>
            <a:pPr marL="232943" indent="-232943"/>
            <a:r>
              <a:rPr lang="en-US" sz="1200" b="0" i="0" u="none" strike="noStrike" kern="1200" baseline="0" dirty="0" smtClean="0">
                <a:solidFill>
                  <a:schemeClr val="tx1"/>
                </a:solidFill>
                <a:latin typeface="+mn-lt"/>
                <a:ea typeface="+mn-ea"/>
                <a:cs typeface="+mn-cs"/>
              </a:rPr>
              <a:t>Physical activity and exercise, including strength training, is a healthy way to spend “me time.” Exercise affects overall physical and mental well-being. It increases strength, cardiovascular conditioning, flexibility, balance and muscle mass. It also decreases body fat, helps boost self-esteem and confidence and helps lower stress and anxiety. </a:t>
            </a:r>
          </a:p>
          <a:p>
            <a:pPr marL="232943" indent="-232943"/>
            <a:endParaRPr lang="en-US" sz="1200" b="0" i="0" u="none" strike="noStrike" kern="1200" baseline="0" dirty="0" smtClean="0">
              <a:solidFill>
                <a:schemeClr val="tx1"/>
              </a:solidFill>
              <a:latin typeface="+mn-lt"/>
              <a:ea typeface="+mn-ea"/>
              <a:cs typeface="+mn-cs"/>
            </a:endParaRPr>
          </a:p>
          <a:p>
            <a:pPr marL="232943" indent="-232943"/>
            <a:r>
              <a:rPr lang="en-US" sz="1200" b="0" i="0" u="none" strike="noStrike" kern="1200" baseline="0" dirty="0" smtClean="0">
                <a:solidFill>
                  <a:schemeClr val="tx1"/>
                </a:solidFill>
                <a:latin typeface="+mn-lt"/>
                <a:ea typeface="+mn-ea"/>
                <a:cs typeface="+mn-cs"/>
              </a:rPr>
              <a:t>Walking is a great way to get started with an exercise routine, even if it is just around the </a:t>
            </a:r>
            <a:r>
              <a:rPr lang="en-US" sz="1200" b="0" i="0" u="none" strike="noStrike" kern="1200" baseline="0" dirty="0" smtClean="0">
                <a:solidFill>
                  <a:schemeClr val="tx1"/>
                </a:solidFill>
                <a:latin typeface="+mn-lt"/>
                <a:ea typeface="+mn-ea"/>
                <a:cs typeface="+mn-cs"/>
              </a:rPr>
              <a:t>yard. </a:t>
            </a:r>
            <a:r>
              <a:rPr lang="en-US" sz="1200" b="0" i="0" u="none" strike="noStrike" kern="1200" baseline="0" dirty="0" smtClean="0">
                <a:solidFill>
                  <a:schemeClr val="tx1"/>
                </a:solidFill>
                <a:latin typeface="+mn-lt"/>
                <a:ea typeface="+mn-ea"/>
                <a:cs typeface="+mn-cs"/>
              </a:rPr>
              <a:t>If you already have a regular exercise routine, try something new like joining a yoga or cycling class. Group exercise provides both social and physical stimulation. </a:t>
            </a:r>
          </a:p>
          <a:p>
            <a:pPr marL="232943" indent="-232943"/>
            <a:endParaRPr lang="en-US" sz="1200" b="0" i="0" u="none" strike="noStrike" kern="1200" baseline="0" dirty="0" smtClean="0">
              <a:solidFill>
                <a:schemeClr val="tx1"/>
              </a:solidFill>
              <a:latin typeface="+mn-lt"/>
              <a:ea typeface="+mn-ea"/>
              <a:cs typeface="+mn-cs"/>
            </a:endParaRPr>
          </a:p>
          <a:p>
            <a:pPr marL="232943" indent="-232943"/>
            <a:r>
              <a:rPr lang="en-US" sz="1200" b="0" i="0" u="none" strike="noStrike" kern="1200" baseline="0" dirty="0" smtClean="0">
                <a:solidFill>
                  <a:schemeClr val="tx1"/>
                </a:solidFill>
                <a:latin typeface="+mn-lt"/>
                <a:ea typeface="+mn-ea"/>
                <a:cs typeface="+mn-cs"/>
              </a:rPr>
              <a:t>Children and teens should exercise for approximately one hour per day. Middle-aged and older adults should aim for at least 150 minutes of exercise per </a:t>
            </a:r>
            <a:r>
              <a:rPr lang="en-US" sz="1200" b="0" i="0" u="none" strike="noStrike" kern="1200" baseline="0" dirty="0" smtClean="0">
                <a:solidFill>
                  <a:schemeClr val="tx1"/>
                </a:solidFill>
                <a:latin typeface="+mn-lt"/>
                <a:ea typeface="+mn-ea"/>
                <a:cs typeface="+mn-cs"/>
              </a:rPr>
              <a:t>week.</a:t>
            </a:r>
            <a:endParaRPr lang="en-US" b="1" dirty="0" smtClean="0"/>
          </a:p>
          <a:p>
            <a:pPr marL="232943" indent="-232943"/>
            <a:endParaRPr lang="en-US" b="1" dirty="0" smtClean="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2422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278" y="368638"/>
            <a:ext cx="4964325" cy="4790939"/>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
        <p:nvSpPr>
          <p:cNvPr id="2" name="TextBox 1"/>
          <p:cNvSpPr txBox="1"/>
          <p:nvPr/>
        </p:nvSpPr>
        <p:spPr>
          <a:xfrm>
            <a:off x="1245736" y="4724932"/>
            <a:ext cx="6474346" cy="707886"/>
          </a:xfrm>
          <a:prstGeom prst="rect">
            <a:avLst/>
          </a:prstGeom>
          <a:noFill/>
        </p:spPr>
        <p:txBody>
          <a:bodyPr wrap="square" rtlCol="0">
            <a:spAutoFit/>
          </a:bodyPr>
          <a:lstStyle/>
          <a:p>
            <a:pPr algn="ctr"/>
            <a:r>
              <a:rPr lang="en-US" sz="4000" dirty="0" smtClean="0">
                <a:latin typeface="Berlin Sans FB" panose="020E0602020502020306" pitchFamily="34" charset="0"/>
              </a:rPr>
              <a:t>Taking Time for You</a:t>
            </a:r>
            <a:endParaRPr lang="en-US" sz="4000" dirty="0">
              <a:latin typeface="Berlin Sans FB" panose="020E0602020502020306" pitchFamily="34" charset="0"/>
            </a:endParaRPr>
          </a:p>
        </p:txBody>
      </p:sp>
    </p:spTree>
    <p:extLst>
      <p:ext uri="{BB962C8B-B14F-4D97-AF65-F5344CB8AC3E}">
        <p14:creationId xmlns:p14="http://schemas.microsoft.com/office/powerpoint/2010/main" val="3034558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9943"/>
            <a:ext cx="5181600" cy="1143000"/>
          </a:xfrm>
        </p:spPr>
        <p:txBody>
          <a:bodyPr>
            <a:normAutofit/>
          </a:bodyPr>
          <a:lstStyle/>
          <a:p>
            <a:r>
              <a:rPr lang="en-US" dirty="0" smtClean="0"/>
              <a:t>Eat Healthfully</a:t>
            </a:r>
            <a:endParaRPr lang="en-US" dirty="0"/>
          </a:p>
        </p:txBody>
      </p:sp>
      <p:sp>
        <p:nvSpPr>
          <p:cNvPr id="3" name="Content Placeholder 2"/>
          <p:cNvSpPr>
            <a:spLocks noGrp="1"/>
          </p:cNvSpPr>
          <p:nvPr>
            <p:ph idx="1"/>
          </p:nvPr>
        </p:nvSpPr>
        <p:spPr>
          <a:xfrm>
            <a:off x="216569" y="1640619"/>
            <a:ext cx="8682657" cy="3022016"/>
          </a:xfrm>
        </p:spPr>
        <p:txBody>
          <a:bodyPr>
            <a:normAutofit/>
          </a:bodyPr>
          <a:lstStyle/>
          <a:p>
            <a:pPr marL="457200" lvl="1" indent="0" algn="ctr">
              <a:buNone/>
            </a:pPr>
            <a:r>
              <a:rPr lang="en-US" sz="4000" b="1" dirty="0" smtClean="0"/>
              <a:t>Take the time to prepare and eat healthful meals.</a:t>
            </a:r>
          </a:p>
        </p:txBody>
      </p:sp>
      <p:pic>
        <p:nvPicPr>
          <p:cNvPr id="4" name="Picture 2" descr="E:\1. Keys to Embracing Aging--individual Key Guides\12. Taking Time for You\42108933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573" y="3614446"/>
            <a:ext cx="4050507" cy="270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4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143000"/>
          </a:xfrm>
        </p:spPr>
        <p:txBody>
          <a:bodyPr>
            <a:normAutofit/>
          </a:bodyPr>
          <a:lstStyle/>
          <a:p>
            <a:r>
              <a:rPr lang="en-US" dirty="0" smtClean="0"/>
              <a:t>Relax</a:t>
            </a:r>
            <a:endParaRPr lang="en-US" dirty="0"/>
          </a:p>
        </p:txBody>
      </p:sp>
      <p:sp>
        <p:nvSpPr>
          <p:cNvPr id="4" name="TextBox 3"/>
          <p:cNvSpPr txBox="1"/>
          <p:nvPr/>
        </p:nvSpPr>
        <p:spPr>
          <a:xfrm>
            <a:off x="-330869" y="4843699"/>
            <a:ext cx="9474869" cy="1323439"/>
          </a:xfrm>
          <a:prstGeom prst="rect">
            <a:avLst/>
          </a:prstGeom>
          <a:noFill/>
        </p:spPr>
        <p:txBody>
          <a:bodyPr wrap="square" rtlCol="0">
            <a:spAutoFit/>
          </a:bodyPr>
          <a:lstStyle/>
          <a:p>
            <a:pPr lvl="1" algn="ctr">
              <a:spcBef>
                <a:spcPct val="20000"/>
              </a:spcBef>
            </a:pPr>
            <a:r>
              <a:rPr lang="en-US" sz="4000" b="1" dirty="0">
                <a:latin typeface="Calibri" pitchFamily="34" charset="0"/>
                <a:cs typeface="Calibri" pitchFamily="34" charset="0"/>
              </a:rPr>
              <a:t>Relaxation is the single most important key to health and </a:t>
            </a:r>
            <a:r>
              <a:rPr lang="en-US" sz="4000" b="1" dirty="0" smtClean="0">
                <a:latin typeface="Calibri" pitchFamily="34" charset="0"/>
                <a:cs typeface="Calibri" pitchFamily="34" charset="0"/>
              </a:rPr>
              <a:t>well-being.</a:t>
            </a:r>
            <a:endParaRPr lang="en-US" sz="4000" b="1" dirty="0">
              <a:latin typeface="Calibri" pitchFamily="34" charset="0"/>
              <a:cs typeface="Calibri" pitchFamily="34" charset="0"/>
            </a:endParaRPr>
          </a:p>
        </p:txBody>
      </p:sp>
      <p:pic>
        <p:nvPicPr>
          <p:cNvPr id="5" name="Picture 2" descr="E:\1. Keys to Embracing Aging--individual Key Guides\12. Taking Time for You\43150928_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64" r="16664"/>
          <a:stretch/>
        </p:blipFill>
        <p:spPr bwMode="auto">
          <a:xfrm>
            <a:off x="3060030" y="1323474"/>
            <a:ext cx="3262025" cy="315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36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9943"/>
            <a:ext cx="5181600" cy="1143000"/>
          </a:xfrm>
        </p:spPr>
        <p:txBody>
          <a:bodyPr>
            <a:normAutofit/>
          </a:bodyPr>
          <a:lstStyle/>
          <a:p>
            <a:r>
              <a:rPr lang="en-US" dirty="0" smtClean="0"/>
              <a:t>Laugh</a:t>
            </a:r>
            <a:endParaRPr lang="en-US" dirty="0"/>
          </a:p>
        </p:txBody>
      </p:sp>
      <p:sp>
        <p:nvSpPr>
          <p:cNvPr id="3" name="Content Placeholder 2"/>
          <p:cNvSpPr>
            <a:spLocks noGrp="1"/>
          </p:cNvSpPr>
          <p:nvPr>
            <p:ph idx="1"/>
          </p:nvPr>
        </p:nvSpPr>
        <p:spPr>
          <a:xfrm>
            <a:off x="533400" y="1152943"/>
            <a:ext cx="8153400" cy="3328736"/>
          </a:xfrm>
        </p:spPr>
        <p:txBody>
          <a:bodyPr>
            <a:normAutofit/>
          </a:bodyPr>
          <a:lstStyle/>
          <a:p>
            <a:pPr marL="0" indent="0" algn="ctr">
              <a:buNone/>
            </a:pPr>
            <a:r>
              <a:rPr lang="en-US" dirty="0" smtClean="0"/>
              <a:t>Laughter:</a:t>
            </a:r>
          </a:p>
          <a:p>
            <a:pPr lvl="1"/>
            <a:r>
              <a:rPr lang="en-US" dirty="0" smtClean="0"/>
              <a:t>Increases endorphins (the “feel” good hormones)</a:t>
            </a:r>
          </a:p>
          <a:p>
            <a:pPr lvl="1"/>
            <a:r>
              <a:rPr lang="en-US" dirty="0" smtClean="0"/>
              <a:t>Boosts the immune system</a:t>
            </a:r>
          </a:p>
          <a:p>
            <a:pPr lvl="1"/>
            <a:r>
              <a:rPr lang="en-US" dirty="0" smtClean="0"/>
              <a:t>Reduces stress</a:t>
            </a:r>
          </a:p>
          <a:p>
            <a:pPr lvl="1"/>
            <a:r>
              <a:rPr lang="en-US" dirty="0" smtClean="0"/>
              <a:t>Lowers depression</a:t>
            </a:r>
          </a:p>
          <a:p>
            <a:pPr lvl="1"/>
            <a:r>
              <a:rPr lang="en-US" dirty="0" smtClean="0"/>
              <a:t>Enhances a healthy mind and soul</a:t>
            </a:r>
          </a:p>
        </p:txBody>
      </p:sp>
      <p:pic>
        <p:nvPicPr>
          <p:cNvPr id="9218" name="Picture 2" descr="Image result for laughter and well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87" y="4158497"/>
            <a:ext cx="2699503" cy="269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976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143000"/>
          </a:xfrm>
        </p:spPr>
        <p:txBody>
          <a:bodyPr>
            <a:normAutofit/>
          </a:bodyPr>
          <a:lstStyle/>
          <a:p>
            <a:r>
              <a:rPr lang="en-US" dirty="0" smtClean="0"/>
              <a:t>Learn to Say “No”</a:t>
            </a:r>
            <a:endParaRPr lang="en-US" dirty="0"/>
          </a:p>
        </p:txBody>
      </p:sp>
      <p:sp>
        <p:nvSpPr>
          <p:cNvPr id="4" name="TextBox 3"/>
          <p:cNvSpPr txBox="1"/>
          <p:nvPr/>
        </p:nvSpPr>
        <p:spPr>
          <a:xfrm>
            <a:off x="463357" y="5221705"/>
            <a:ext cx="8606589" cy="1077218"/>
          </a:xfrm>
          <a:prstGeom prst="rect">
            <a:avLst/>
          </a:prstGeom>
          <a:noFill/>
        </p:spPr>
        <p:txBody>
          <a:bodyPr wrap="square" rtlCol="0">
            <a:spAutoFit/>
          </a:bodyPr>
          <a:lstStyle/>
          <a:p>
            <a:pPr algn="ctr"/>
            <a:r>
              <a:rPr lang="en-US" sz="3200" b="1" dirty="0" smtClean="0">
                <a:latin typeface="Calibri" panose="020F0502020204030204" pitchFamily="34" charset="0"/>
                <a:cs typeface="Calibri" panose="020F0502020204030204" pitchFamily="34" charset="0"/>
              </a:rPr>
              <a:t>Admit that there are limits in how much you can do in a day.  </a:t>
            </a:r>
            <a:endParaRPr lang="en-US" sz="3200" b="1" dirty="0">
              <a:latin typeface="Calibri" panose="020F0502020204030204" pitchFamily="34" charset="0"/>
              <a:cs typeface="Calibri" panose="020F0502020204030204" pitchFamily="34" charset="0"/>
            </a:endParaRPr>
          </a:p>
        </p:txBody>
      </p:sp>
      <p:pic>
        <p:nvPicPr>
          <p:cNvPr id="8194" name="Picture 2" descr="E:\1. Keys to Embracing Aging--individual Key Guides\12. Taking Time for You\43283744_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14" r="15597"/>
          <a:stretch/>
        </p:blipFill>
        <p:spPr bwMode="auto">
          <a:xfrm>
            <a:off x="2980103" y="1502208"/>
            <a:ext cx="3573095" cy="336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046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253" y="0"/>
            <a:ext cx="5181600" cy="1143000"/>
          </a:xfrm>
        </p:spPr>
        <p:txBody>
          <a:bodyPr>
            <a:normAutofit/>
          </a:bodyPr>
          <a:lstStyle/>
          <a:p>
            <a:r>
              <a:rPr lang="en-US" dirty="0" smtClean="0"/>
              <a:t>Create your Bucket List</a:t>
            </a:r>
            <a:endParaRPr lang="en-US" dirty="0"/>
          </a:p>
        </p:txBody>
      </p:sp>
      <p:pic>
        <p:nvPicPr>
          <p:cNvPr id="10242" name="Picture 2" descr="Image result for bucket list"/>
          <p:cNvPicPr>
            <a:picLocks noChangeAspect="1" noChangeArrowheads="1"/>
          </p:cNvPicPr>
          <p:nvPr/>
        </p:nvPicPr>
        <p:blipFill rotWithShape="1">
          <a:blip r:embed="rId3">
            <a:extLst>
              <a:ext uri="{28A0092B-C50C-407E-A947-70E740481C1C}">
                <a14:useLocalDpi xmlns:a14="http://schemas.microsoft.com/office/drawing/2010/main" val="0"/>
              </a:ext>
            </a:extLst>
          </a:blip>
          <a:srcRect l="8869" r="12082"/>
          <a:stretch/>
        </p:blipFill>
        <p:spPr bwMode="auto">
          <a:xfrm>
            <a:off x="-120316" y="1583908"/>
            <a:ext cx="9336505"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363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4238"/>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is inevitable…</a:t>
            </a:r>
            <a:endParaRPr lang="en-US" dirty="0">
              <a:effectLst>
                <a:outerShdw blurRad="38100" dist="38100" dir="2700000" algn="tl">
                  <a:srgbClr val="000000">
                    <a:alpha val="43137"/>
                  </a:srgbClr>
                </a:outerShdw>
              </a:effectLst>
            </a:endParaRPr>
          </a:p>
        </p:txBody>
      </p:sp>
      <p:sp>
        <p:nvSpPr>
          <p:cNvPr id="4" name="Rectangle 3"/>
          <p:cNvSpPr/>
          <p:nvPr/>
        </p:nvSpPr>
        <p:spPr>
          <a:xfrm>
            <a:off x="-16991" y="2537433"/>
            <a:ext cx="4705815" cy="2677656"/>
          </a:xfrm>
          <a:prstGeom prst="rect">
            <a:avLst/>
          </a:prstGeom>
        </p:spPr>
        <p:txBody>
          <a:bodyPr wrap="square">
            <a:spAutoFit/>
          </a:bodyPr>
          <a:lstStyle/>
          <a:p>
            <a:pPr algn="ctr"/>
            <a:r>
              <a:rPr lang="en-US" sz="2800" dirty="0"/>
              <a:t>By embracing a healthy lifestyle </a:t>
            </a:r>
            <a:r>
              <a:rPr lang="en-US" sz="2800" dirty="0" smtClean="0"/>
              <a:t>throughout your life, </a:t>
            </a:r>
            <a:r>
              <a:rPr lang="en-US" sz="2800" dirty="0"/>
              <a:t>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9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6431"/>
            <a:ext cx="8229600" cy="1100666"/>
          </a:xfrm>
        </p:spPr>
        <p:txBody>
          <a:bodyPr/>
          <a:lstStyle/>
          <a:p>
            <a:pPr marL="0" indent="0" algn="ctr">
              <a:buNone/>
            </a:pPr>
            <a:r>
              <a:rPr lang="en-US" dirty="0"/>
              <a:t>Establishing healthy lifestyle behaviors throughout your life influences optimal aging</a:t>
            </a:r>
          </a:p>
        </p:txBody>
      </p:sp>
      <p:sp>
        <p:nvSpPr>
          <p:cNvPr id="4" name="Rectangle 3"/>
          <p:cNvSpPr/>
          <p:nvPr/>
        </p:nvSpPr>
        <p:spPr>
          <a:xfrm>
            <a:off x="4572000" y="2531169"/>
            <a:ext cx="4067032" cy="3416320"/>
          </a:xfrm>
          <a:prstGeom prst="rect">
            <a:avLst/>
          </a:prstGeom>
        </p:spPr>
        <p:txBody>
          <a:bodyPr wrap="square">
            <a:spAutoFit/>
          </a:bodyPr>
          <a:lstStyle/>
          <a:p>
            <a:pPr>
              <a:lnSpc>
                <a:spcPct val="150000"/>
              </a:lnSpc>
              <a:buFont typeface="Calibri" pitchFamily="34" charset="0"/>
              <a:buChar char="-"/>
            </a:pPr>
            <a:r>
              <a:rPr lang="en-US" sz="2400" dirty="0" smtClean="0"/>
              <a:t>Practice Being Safe</a:t>
            </a:r>
            <a:endParaRPr lang="en-US" sz="2400" dirty="0"/>
          </a:p>
          <a:p>
            <a:pPr>
              <a:lnSpc>
                <a:spcPct val="150000"/>
              </a:lnSpc>
              <a:buFont typeface="Calibri" pitchFamily="34" charset="0"/>
              <a:buChar char="-"/>
            </a:pPr>
            <a:r>
              <a:rPr lang="en-US" sz="2400" dirty="0"/>
              <a:t>Know Your Health Numbers</a:t>
            </a:r>
          </a:p>
          <a:p>
            <a:pPr>
              <a:lnSpc>
                <a:spcPct val="150000"/>
              </a:lnSpc>
              <a:buFont typeface="Calibri" pitchFamily="34" charset="0"/>
              <a:buChar char="-"/>
            </a:pPr>
            <a:r>
              <a:rPr lang="en-US" sz="2400" dirty="0"/>
              <a:t>Stress Management</a:t>
            </a:r>
          </a:p>
          <a:p>
            <a:pPr>
              <a:lnSpc>
                <a:spcPct val="150000"/>
              </a:lnSpc>
              <a:buFont typeface="Calibri" pitchFamily="34" charset="0"/>
              <a:buChar char="-"/>
            </a:pPr>
            <a:r>
              <a:rPr lang="en-US" sz="2400" dirty="0"/>
              <a:t>Financial Affairs</a:t>
            </a:r>
          </a:p>
          <a:p>
            <a:pPr>
              <a:lnSpc>
                <a:spcPct val="150000"/>
              </a:lnSpc>
              <a:buFont typeface="Calibri" pitchFamily="34" charset="0"/>
              <a:buChar char="-"/>
            </a:pPr>
            <a:r>
              <a:rPr lang="en-US" sz="2400" dirty="0"/>
              <a:t>Sleep</a:t>
            </a:r>
          </a:p>
          <a:p>
            <a:pPr>
              <a:lnSpc>
                <a:spcPct val="150000"/>
              </a:lnSpc>
              <a:buFont typeface="Calibri" pitchFamily="34" charset="0"/>
              <a:buChar char="-"/>
            </a:pPr>
            <a:r>
              <a:rPr lang="en-US" sz="2400" dirty="0">
                <a:solidFill>
                  <a:srgbClr val="7030A0"/>
                </a:solidFill>
              </a:rPr>
              <a:t>Taking Time for You</a:t>
            </a:r>
          </a:p>
        </p:txBody>
      </p:sp>
      <p:sp>
        <p:nvSpPr>
          <p:cNvPr id="5" name="Rectangle 4"/>
          <p:cNvSpPr/>
          <p:nvPr/>
        </p:nvSpPr>
        <p:spPr>
          <a:xfrm>
            <a:off x="457200" y="2551837"/>
            <a:ext cx="4572000" cy="3416320"/>
          </a:xfrm>
          <a:prstGeom prst="rect">
            <a:avLst/>
          </a:prstGeom>
        </p:spPr>
        <p:txBody>
          <a:bodyPr>
            <a:spAutoFit/>
          </a:bodyPr>
          <a:lstStyle/>
          <a:p>
            <a:pPr>
              <a:lnSpc>
                <a:spcPct val="150000"/>
              </a:lnSpc>
              <a:buFont typeface="Calibri" pitchFamily="34" charset="0"/>
              <a:buChar char="-"/>
            </a:pPr>
            <a:r>
              <a:rPr lang="en-US" sz="2400" dirty="0"/>
              <a:t>Positive Attitude</a:t>
            </a:r>
          </a:p>
          <a:p>
            <a:pPr>
              <a:lnSpc>
                <a:spcPct val="150000"/>
              </a:lnSpc>
              <a:buFont typeface="Calibri" pitchFamily="34" charset="0"/>
              <a:buChar char="-"/>
            </a:pPr>
            <a:r>
              <a:rPr lang="en-US" sz="2400" dirty="0"/>
              <a:t>Eating </a:t>
            </a:r>
            <a:r>
              <a:rPr lang="en-US" sz="2400" dirty="0" smtClean="0"/>
              <a:t>Smart</a:t>
            </a:r>
          </a:p>
          <a:p>
            <a:pPr>
              <a:lnSpc>
                <a:spcPct val="150000"/>
              </a:lnSpc>
              <a:buFont typeface="Calibri" pitchFamily="34" charset="0"/>
              <a:buChar char="-"/>
            </a:pPr>
            <a:r>
              <a:rPr lang="en-US" sz="2400" dirty="0" smtClean="0"/>
              <a:t>Physical </a:t>
            </a:r>
            <a:r>
              <a:rPr lang="en-US" sz="2400" dirty="0"/>
              <a:t>Activity </a:t>
            </a:r>
          </a:p>
          <a:p>
            <a:pPr>
              <a:lnSpc>
                <a:spcPct val="150000"/>
              </a:lnSpc>
              <a:buFont typeface="Calibri" pitchFamily="34" charset="0"/>
              <a:buChar char="-"/>
            </a:pPr>
            <a:r>
              <a:rPr lang="en-US" sz="2400" dirty="0"/>
              <a:t>Brain Activity</a:t>
            </a:r>
          </a:p>
          <a:p>
            <a:pPr>
              <a:lnSpc>
                <a:spcPct val="150000"/>
              </a:lnSpc>
              <a:buFont typeface="Calibri" pitchFamily="34" charset="0"/>
              <a:buChar char="-"/>
            </a:pPr>
            <a:r>
              <a:rPr lang="en-US" sz="2400" dirty="0"/>
              <a:t>Social Activity</a:t>
            </a:r>
          </a:p>
          <a:p>
            <a:pPr>
              <a:lnSpc>
                <a:spcPct val="150000"/>
              </a:lnSpc>
              <a:buFont typeface="Calibri" pitchFamily="34" charset="0"/>
              <a:buChar char="-"/>
            </a:pPr>
            <a:r>
              <a:rPr lang="en-US" sz="2400" dirty="0" smtClean="0"/>
              <a:t>Tuning Into </a:t>
            </a:r>
            <a:r>
              <a:rPr lang="en-US" sz="2400" dirty="0"/>
              <a:t>the Times</a:t>
            </a:r>
          </a:p>
        </p:txBody>
      </p:sp>
    </p:spTree>
    <p:extLst>
      <p:ext uri="{BB962C8B-B14F-4D97-AF65-F5344CB8AC3E}">
        <p14:creationId xmlns:p14="http://schemas.microsoft.com/office/powerpoint/2010/main" val="194386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for You</a:t>
            </a:r>
            <a:endParaRPr lang="en-US" dirty="0"/>
          </a:p>
        </p:txBody>
      </p:sp>
      <p:sp>
        <p:nvSpPr>
          <p:cNvPr id="3" name="Content Placeholder 2"/>
          <p:cNvSpPr>
            <a:spLocks noGrp="1"/>
          </p:cNvSpPr>
          <p:nvPr>
            <p:ph idx="1"/>
          </p:nvPr>
        </p:nvSpPr>
        <p:spPr>
          <a:xfrm>
            <a:off x="457200" y="2458963"/>
            <a:ext cx="8229600" cy="2113037"/>
          </a:xfrm>
        </p:spPr>
        <p:txBody>
          <a:bodyPr/>
          <a:lstStyle/>
          <a:p>
            <a:pPr marL="0" indent="0" algn="ctr">
              <a:buNone/>
            </a:pPr>
            <a:r>
              <a:rPr lang="en-US" sz="6000" dirty="0" smtClean="0"/>
              <a:t>How </a:t>
            </a:r>
            <a:r>
              <a:rPr lang="en-US" sz="6000" dirty="0"/>
              <a:t>often do you take a personal </a:t>
            </a:r>
            <a:r>
              <a:rPr lang="en-US" sz="6000" dirty="0" smtClean="0"/>
              <a:t>time-out</a:t>
            </a:r>
            <a:r>
              <a:rPr lang="en-US" sz="6000" dirty="0"/>
              <a:t>? </a:t>
            </a:r>
          </a:p>
        </p:txBody>
      </p:sp>
    </p:spTree>
    <p:extLst>
      <p:ext uri="{BB962C8B-B14F-4D97-AF65-F5344CB8AC3E}">
        <p14:creationId xmlns:p14="http://schemas.microsoft.com/office/powerpoint/2010/main" val="79442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Time For </a:t>
            </a:r>
            <a:r>
              <a:rPr lang="en-US" i="1" dirty="0" smtClean="0"/>
              <a:t>You</a:t>
            </a:r>
            <a:endParaRPr lang="en-US" i="1" dirty="0"/>
          </a:p>
        </p:txBody>
      </p:sp>
      <p:sp>
        <p:nvSpPr>
          <p:cNvPr id="3" name="Content Placeholder 2"/>
          <p:cNvSpPr>
            <a:spLocks noGrp="1"/>
          </p:cNvSpPr>
          <p:nvPr>
            <p:ph idx="1"/>
          </p:nvPr>
        </p:nvSpPr>
        <p:spPr>
          <a:xfrm>
            <a:off x="457200" y="1168556"/>
            <a:ext cx="5068957" cy="5398030"/>
          </a:xfrm>
        </p:spPr>
        <p:txBody>
          <a:bodyPr/>
          <a:lstStyle/>
          <a:p>
            <a:r>
              <a:rPr lang="en-US" sz="2800" dirty="0"/>
              <a:t>Get to know </a:t>
            </a:r>
            <a:r>
              <a:rPr lang="en-US" sz="2800" dirty="0" smtClean="0"/>
              <a:t>yourself</a:t>
            </a:r>
            <a:endParaRPr lang="en-US" sz="2800" dirty="0"/>
          </a:p>
          <a:p>
            <a:r>
              <a:rPr lang="en-US" sz="2800" dirty="0"/>
              <a:t>Take care of yourself</a:t>
            </a:r>
          </a:p>
          <a:p>
            <a:r>
              <a:rPr lang="en-US" sz="2800" dirty="0"/>
              <a:t>Take a </a:t>
            </a:r>
            <a:r>
              <a:rPr lang="en-US" sz="2800" dirty="0" smtClean="0"/>
              <a:t>break</a:t>
            </a:r>
            <a:endParaRPr lang="en-US" sz="2800" dirty="0"/>
          </a:p>
          <a:p>
            <a:r>
              <a:rPr lang="en-US" sz="2800" dirty="0"/>
              <a:t>Make a “to do list”</a:t>
            </a:r>
          </a:p>
          <a:p>
            <a:r>
              <a:rPr lang="en-US" sz="2800" dirty="0"/>
              <a:t>Be physically active</a:t>
            </a:r>
          </a:p>
          <a:p>
            <a:r>
              <a:rPr lang="en-US" sz="2800" dirty="0" smtClean="0"/>
              <a:t>Eat healthfully</a:t>
            </a:r>
            <a:endParaRPr lang="en-US" sz="2800" dirty="0"/>
          </a:p>
          <a:p>
            <a:r>
              <a:rPr lang="en-US" sz="2800" dirty="0"/>
              <a:t>Relax</a:t>
            </a:r>
          </a:p>
          <a:p>
            <a:r>
              <a:rPr lang="en-US" sz="2800" dirty="0"/>
              <a:t>Laugh</a:t>
            </a:r>
          </a:p>
          <a:p>
            <a:r>
              <a:rPr lang="en-US" sz="2800" dirty="0"/>
              <a:t>Learn to say “NO”</a:t>
            </a:r>
          </a:p>
          <a:p>
            <a:r>
              <a:rPr lang="en-US" sz="2800" dirty="0"/>
              <a:t>Create a bucket list</a:t>
            </a:r>
          </a:p>
          <a:p>
            <a:endParaRPr lang="en-US" sz="2800" dirty="0"/>
          </a:p>
        </p:txBody>
      </p:sp>
      <p:pic>
        <p:nvPicPr>
          <p:cNvPr id="11266" name="Picture 2" descr="Image result for take time for yours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584" y="2328976"/>
            <a:ext cx="5146341" cy="289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63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143000"/>
          </a:xfrm>
        </p:spPr>
        <p:txBody>
          <a:bodyPr>
            <a:normAutofit/>
          </a:bodyPr>
          <a:lstStyle/>
          <a:p>
            <a:r>
              <a:rPr lang="en-US" dirty="0" smtClean="0"/>
              <a:t>Get to Know Yourself</a:t>
            </a:r>
            <a:endParaRPr lang="en-US" dirty="0"/>
          </a:p>
        </p:txBody>
      </p:sp>
      <p:sp>
        <p:nvSpPr>
          <p:cNvPr id="3" name="Content Placeholder 2"/>
          <p:cNvSpPr>
            <a:spLocks noGrp="1"/>
          </p:cNvSpPr>
          <p:nvPr>
            <p:ph idx="1"/>
          </p:nvPr>
        </p:nvSpPr>
        <p:spPr>
          <a:xfrm>
            <a:off x="1785256" y="1537606"/>
            <a:ext cx="5467947" cy="1175657"/>
          </a:xfrm>
        </p:spPr>
        <p:txBody>
          <a:bodyPr>
            <a:normAutofit/>
          </a:bodyPr>
          <a:lstStyle/>
          <a:p>
            <a:pPr marL="457200" lvl="1" indent="0" algn="ctr">
              <a:buNone/>
            </a:pPr>
            <a:r>
              <a:rPr lang="en-US" sz="3200" dirty="0" smtClean="0"/>
              <a:t>What makes you, YOU?</a:t>
            </a:r>
          </a:p>
        </p:txBody>
      </p:sp>
      <p:pic>
        <p:nvPicPr>
          <p:cNvPr id="7" name="Picture 6"/>
          <p:cNvPicPr>
            <a:picLocks noChangeAspect="1"/>
          </p:cNvPicPr>
          <p:nvPr/>
        </p:nvPicPr>
        <p:blipFill>
          <a:blip r:embed="rId3"/>
          <a:stretch>
            <a:fillRect/>
          </a:stretch>
        </p:blipFill>
        <p:spPr>
          <a:xfrm>
            <a:off x="1466316" y="2337701"/>
            <a:ext cx="6105825" cy="3518884"/>
          </a:xfrm>
          <a:prstGeom prst="rect">
            <a:avLst/>
          </a:prstGeom>
        </p:spPr>
      </p:pic>
    </p:spTree>
    <p:extLst>
      <p:ext uri="{BB962C8B-B14F-4D97-AF65-F5344CB8AC3E}">
        <p14:creationId xmlns:p14="http://schemas.microsoft.com/office/powerpoint/2010/main" val="205181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9943"/>
            <a:ext cx="5181600" cy="1143000"/>
          </a:xfrm>
        </p:spPr>
        <p:txBody>
          <a:bodyPr>
            <a:normAutofit/>
          </a:bodyPr>
          <a:lstStyle/>
          <a:p>
            <a:r>
              <a:rPr lang="en-US" dirty="0" smtClean="0"/>
              <a:t>Take Care of Yourself</a:t>
            </a:r>
            <a:endParaRPr lang="en-US" dirty="0"/>
          </a:p>
        </p:txBody>
      </p:sp>
      <p:sp>
        <p:nvSpPr>
          <p:cNvPr id="3" name="Content Placeholder 2"/>
          <p:cNvSpPr>
            <a:spLocks noGrp="1"/>
          </p:cNvSpPr>
          <p:nvPr>
            <p:ph idx="1"/>
          </p:nvPr>
        </p:nvSpPr>
        <p:spPr>
          <a:xfrm>
            <a:off x="-457200" y="2610685"/>
            <a:ext cx="5666039" cy="2586957"/>
          </a:xfrm>
        </p:spPr>
        <p:txBody>
          <a:bodyPr>
            <a:normAutofit/>
          </a:bodyPr>
          <a:lstStyle/>
          <a:p>
            <a:pPr lvl="1"/>
            <a:r>
              <a:rPr lang="en-US" dirty="0" smtClean="0"/>
              <a:t>Improves mood &amp; productivity</a:t>
            </a:r>
          </a:p>
          <a:p>
            <a:pPr lvl="1"/>
            <a:r>
              <a:rPr lang="en-US" dirty="0" smtClean="0"/>
              <a:t>Enhances confidence &amp; concentration</a:t>
            </a:r>
          </a:p>
          <a:p>
            <a:pPr lvl="1"/>
            <a:r>
              <a:rPr lang="en-US" dirty="0" smtClean="0"/>
              <a:t>Leads to overall well-being &amp; happiness</a:t>
            </a:r>
          </a:p>
          <a:p>
            <a:pPr marL="457200" lvl="1" indent="0">
              <a:buNone/>
            </a:pPr>
            <a:endParaRPr lang="en-US" dirty="0" smtClean="0"/>
          </a:p>
          <a:p>
            <a:pPr lvl="1"/>
            <a:endParaRPr lang="en-US" dirty="0" smtClean="0"/>
          </a:p>
        </p:txBody>
      </p:sp>
      <p:pic>
        <p:nvPicPr>
          <p:cNvPr id="8194" name="Picture 2" descr="Image result for take care of yours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839" y="1725459"/>
            <a:ext cx="3477962" cy="397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81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143000"/>
          </a:xfrm>
        </p:spPr>
        <p:txBody>
          <a:bodyPr>
            <a:normAutofit/>
          </a:bodyPr>
          <a:lstStyle/>
          <a:p>
            <a:r>
              <a:rPr lang="en-US" dirty="0" smtClean="0"/>
              <a:t>Take a Break</a:t>
            </a:r>
            <a:endParaRPr lang="en-US" dirty="0"/>
          </a:p>
        </p:txBody>
      </p:sp>
      <p:sp>
        <p:nvSpPr>
          <p:cNvPr id="4" name="TextBox 3"/>
          <p:cNvSpPr txBox="1"/>
          <p:nvPr/>
        </p:nvSpPr>
        <p:spPr>
          <a:xfrm>
            <a:off x="228599" y="5177970"/>
            <a:ext cx="8554453" cy="646331"/>
          </a:xfrm>
          <a:prstGeom prst="rect">
            <a:avLst/>
          </a:prstGeom>
          <a:noFill/>
        </p:spPr>
        <p:txBody>
          <a:bodyPr wrap="square" rtlCol="0">
            <a:spAutoFit/>
          </a:bodyPr>
          <a:lstStyle/>
          <a:p>
            <a:pPr algn="ctr"/>
            <a:r>
              <a:rPr lang="en-US" sz="3600" b="1" dirty="0" smtClean="0">
                <a:latin typeface="Calibri" panose="020F0502020204030204" pitchFamily="34" charset="0"/>
                <a:cs typeface="Calibri" panose="020F0502020204030204" pitchFamily="34" charset="0"/>
              </a:rPr>
              <a:t>Don’t feel guilty for taking time to unplug.</a:t>
            </a:r>
            <a:endParaRPr lang="en-US" sz="3600" b="1" dirty="0">
              <a:latin typeface="Calibri" panose="020F0502020204030204" pitchFamily="34" charset="0"/>
              <a:cs typeface="Calibri" panose="020F0502020204030204" pitchFamily="34" charset="0"/>
            </a:endParaRPr>
          </a:p>
        </p:txBody>
      </p:sp>
      <p:pic>
        <p:nvPicPr>
          <p:cNvPr id="3074" name="Picture 2" descr="E:\1. Keys to Embracing Aging--individual Key Guides\12. Taking Time for You\18721683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681" y="1473055"/>
            <a:ext cx="5062288" cy="3374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3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088"/>
            <a:ext cx="5181600" cy="1143000"/>
          </a:xfrm>
        </p:spPr>
        <p:txBody>
          <a:bodyPr>
            <a:normAutofit/>
          </a:bodyPr>
          <a:lstStyle/>
          <a:p>
            <a:r>
              <a:rPr lang="en-US" dirty="0" smtClean="0"/>
              <a:t>Make a To-Do List</a:t>
            </a:r>
            <a:endParaRPr lang="en-US" dirty="0"/>
          </a:p>
        </p:txBody>
      </p:sp>
      <p:sp>
        <p:nvSpPr>
          <p:cNvPr id="3" name="Content Placeholder 2"/>
          <p:cNvSpPr>
            <a:spLocks noGrp="1"/>
          </p:cNvSpPr>
          <p:nvPr>
            <p:ph idx="1"/>
          </p:nvPr>
        </p:nvSpPr>
        <p:spPr>
          <a:xfrm>
            <a:off x="-160421" y="2267869"/>
            <a:ext cx="5566611" cy="4525963"/>
          </a:xfrm>
        </p:spPr>
        <p:txBody>
          <a:bodyPr>
            <a:normAutofit/>
          </a:bodyPr>
          <a:lstStyle/>
          <a:p>
            <a:pPr lvl="1"/>
            <a:r>
              <a:rPr lang="en-US" dirty="0" smtClean="0"/>
              <a:t>Enhances time management</a:t>
            </a:r>
          </a:p>
          <a:p>
            <a:pPr lvl="1"/>
            <a:r>
              <a:rPr lang="en-US" dirty="0" smtClean="0"/>
              <a:t>Promotes organization &amp; prioritization</a:t>
            </a:r>
          </a:p>
          <a:p>
            <a:pPr lvl="1"/>
            <a:r>
              <a:rPr lang="en-US" dirty="0" smtClean="0"/>
              <a:t>Provides control &amp; balance</a:t>
            </a:r>
          </a:p>
          <a:p>
            <a:pPr lvl="1"/>
            <a:r>
              <a:rPr lang="en-US" dirty="0" smtClean="0"/>
              <a:t>Encourages gratification &amp; empowerment</a:t>
            </a:r>
          </a:p>
          <a:p>
            <a:pPr lvl="1"/>
            <a:endParaRPr lang="en-US" dirty="0" smtClean="0"/>
          </a:p>
          <a:p>
            <a:pPr lvl="1"/>
            <a:endParaRPr lang="en-US" dirty="0" smtClean="0"/>
          </a:p>
        </p:txBody>
      </p:sp>
      <p:pic>
        <p:nvPicPr>
          <p:cNvPr id="1027" name="Picture 3" descr="E:\1. Keys to Embracing Aging--individual Key Guides\12. Taking Time for You\15315750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1284" y="2450432"/>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31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9737"/>
            <a:ext cx="5181600" cy="1143000"/>
          </a:xfrm>
        </p:spPr>
        <p:txBody>
          <a:bodyPr>
            <a:normAutofit/>
          </a:bodyPr>
          <a:lstStyle/>
          <a:p>
            <a:r>
              <a:rPr lang="en-US" dirty="0" smtClean="0"/>
              <a:t>Be Physically Active</a:t>
            </a:r>
            <a:endParaRPr lang="en-US" dirty="0"/>
          </a:p>
        </p:txBody>
      </p:sp>
      <p:sp>
        <p:nvSpPr>
          <p:cNvPr id="3" name="Content Placeholder 2"/>
          <p:cNvSpPr>
            <a:spLocks noGrp="1"/>
          </p:cNvSpPr>
          <p:nvPr>
            <p:ph idx="1"/>
          </p:nvPr>
        </p:nvSpPr>
        <p:spPr>
          <a:xfrm>
            <a:off x="0" y="2544201"/>
            <a:ext cx="5257800" cy="2793415"/>
          </a:xfrm>
        </p:spPr>
        <p:txBody>
          <a:bodyPr>
            <a:normAutofit/>
          </a:bodyPr>
          <a:lstStyle/>
          <a:p>
            <a:pPr lvl="1"/>
            <a:r>
              <a:rPr lang="en-US" dirty="0" smtClean="0"/>
              <a:t>Enhances overall well-being</a:t>
            </a:r>
          </a:p>
          <a:p>
            <a:pPr lvl="1"/>
            <a:r>
              <a:rPr lang="en-US" dirty="0" smtClean="0"/>
              <a:t>Improves health</a:t>
            </a:r>
          </a:p>
          <a:p>
            <a:pPr lvl="1"/>
            <a:r>
              <a:rPr lang="en-US" dirty="0" smtClean="0"/>
              <a:t>Decreases stress  &amp; anxiety</a:t>
            </a:r>
          </a:p>
          <a:p>
            <a:pPr lvl="1"/>
            <a:r>
              <a:rPr lang="en-US" dirty="0" smtClean="0"/>
              <a:t>Boosts self-esteem &amp; confidence</a:t>
            </a:r>
          </a:p>
          <a:p>
            <a:pPr lvl="1"/>
            <a:endParaRPr lang="en-US" dirty="0" smtClean="0"/>
          </a:p>
        </p:txBody>
      </p:sp>
      <p:pic>
        <p:nvPicPr>
          <p:cNvPr id="5122" name="Picture 2" descr="E:\1. Keys to Embracing Aging--individual Key Guides\12. Taking Time for You\42108823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6242" y="1612231"/>
            <a:ext cx="3104905" cy="465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03362"/>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514</TotalTime>
  <Words>2480</Words>
  <Application>Microsoft Office PowerPoint</Application>
  <PresentationFormat>On-screen Show (4:3)</PresentationFormat>
  <Paragraphs>173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Berlin Sans FB</vt:lpstr>
      <vt:lpstr>Calibri</vt:lpstr>
      <vt:lpstr>Trebuchet MS</vt:lpstr>
      <vt:lpstr>KSREPPT_Template1</vt:lpstr>
      <vt:lpstr>PowerPoint Presentation</vt:lpstr>
      <vt:lpstr>PowerPoint Presentation</vt:lpstr>
      <vt:lpstr>Taking Time for You</vt:lpstr>
      <vt:lpstr>Take Time For You</vt:lpstr>
      <vt:lpstr>Get to Know Yourself</vt:lpstr>
      <vt:lpstr>Take Care of Yourself</vt:lpstr>
      <vt:lpstr>Take a Break</vt:lpstr>
      <vt:lpstr>Make a To-Do List</vt:lpstr>
      <vt:lpstr>Be Physically Active</vt:lpstr>
      <vt:lpstr>Eat Healthfully</vt:lpstr>
      <vt:lpstr>Relax</vt:lpstr>
      <vt:lpstr>Laugh</vt:lpstr>
      <vt:lpstr>Learn to Say “No”</vt:lpstr>
      <vt:lpstr>Create your Bucket List</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56</cp:revision>
  <cp:lastPrinted>2016-03-01T22:04:03Z</cp:lastPrinted>
  <dcterms:created xsi:type="dcterms:W3CDTF">2015-08-12T18:29:43Z</dcterms:created>
  <dcterms:modified xsi:type="dcterms:W3CDTF">2017-02-21T21:02:03Z</dcterms:modified>
</cp:coreProperties>
</file>