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handoutMasterIdLst>
    <p:handoutMasterId r:id="rId14"/>
  </p:handoutMasterIdLst>
  <p:sldIdLst>
    <p:sldId id="291" r:id="rId2"/>
    <p:sldId id="257" r:id="rId3"/>
    <p:sldId id="258" r:id="rId4"/>
    <p:sldId id="290" r:id="rId5"/>
    <p:sldId id="281" r:id="rId6"/>
    <p:sldId id="278" r:id="rId7"/>
    <p:sldId id="279" r:id="rId8"/>
    <p:sldId id="282" r:id="rId9"/>
    <p:sldId id="284" r:id="rId10"/>
    <p:sldId id="277" r:id="rId11"/>
    <p:sldId id="276" r:id="rId1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65593" autoAdjust="0"/>
  </p:normalViewPr>
  <p:slideViewPr>
    <p:cSldViewPr snapToGrid="0" snapToObjects="1">
      <p:cViewPr varScale="1">
        <p:scale>
          <a:sx n="75" d="100"/>
          <a:sy n="75" d="100"/>
        </p:scale>
        <p:origin x="2622" y="9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3" d="100"/>
          <a:sy n="83" d="100"/>
        </p:scale>
        <p:origin x="381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142963" y="9119174"/>
            <a:ext cx="3170583" cy="482027"/>
          </a:xfrm>
          <a:prstGeom prst="rect">
            <a:avLst/>
          </a:prstGeom>
        </p:spPr>
        <p:txBody>
          <a:bodyPr vert="horz" lIns="94837" tIns="47418" rIns="94837" bIns="47418" rtlCol="0" anchor="b"/>
          <a:lstStyle>
            <a:lvl1pPr algn="r">
              <a:defRPr sz="1200"/>
            </a:lvl1pPr>
          </a:lstStyle>
          <a:p>
            <a:fld id="{3434E2C5-C9B0-4220-8783-5F3647F901DE}" type="slidenum">
              <a:rPr lang="en-US" smtClean="0"/>
              <a:t>‹#›</a:t>
            </a:fld>
            <a:endParaRPr lang="en-US"/>
          </a:p>
        </p:txBody>
      </p:sp>
    </p:spTree>
    <p:extLst>
      <p:ext uri="{BB962C8B-B14F-4D97-AF65-F5344CB8AC3E}">
        <p14:creationId xmlns:p14="http://schemas.microsoft.com/office/powerpoint/2010/main" val="104829152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97013" y="157163"/>
            <a:ext cx="4321175" cy="3241675"/>
          </a:xfrm>
          <a:prstGeom prst="rect">
            <a:avLst/>
          </a:prstGeom>
          <a:noFill/>
          <a:ln w="12700">
            <a:solidFill>
              <a:prstClr val="black"/>
            </a:solidFill>
          </a:ln>
        </p:spPr>
        <p:txBody>
          <a:bodyPr vert="horz" lIns="96639" tIns="48320" rIns="96639" bIns="48320" rtlCol="0" anchor="ctr"/>
          <a:lstStyle/>
          <a:p>
            <a:endParaRPr lang="en-US"/>
          </a:p>
        </p:txBody>
      </p:sp>
      <p:sp>
        <p:nvSpPr>
          <p:cNvPr id="5" name="Notes Placeholder 4"/>
          <p:cNvSpPr>
            <a:spLocks noGrp="1"/>
          </p:cNvSpPr>
          <p:nvPr>
            <p:ph type="body" sz="quarter" idx="3"/>
          </p:nvPr>
        </p:nvSpPr>
        <p:spPr>
          <a:xfrm>
            <a:off x="154632" y="3536053"/>
            <a:ext cx="6922677" cy="5912934"/>
          </a:xfrm>
          <a:prstGeom prst="rect">
            <a:avLst/>
          </a:prstGeom>
        </p:spPr>
        <p:txBody>
          <a:bodyPr vert="horz" lIns="96639" tIns="48320" rIns="96639" bIns="483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322098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8421" y="3494207"/>
            <a:ext cx="6982150" cy="5966486"/>
          </a:xfrm>
        </p:spPr>
        <p:txBody>
          <a:bodyPr/>
          <a:lstStyle/>
          <a:p>
            <a:r>
              <a:rPr lang="en-US" b="1" dirty="0" smtClean="0"/>
              <a:t>George Carlin’s Take on Aging:</a:t>
            </a:r>
          </a:p>
          <a:p>
            <a:r>
              <a:rPr lang="en-US" dirty="0" smtClean="0"/>
              <a:t>Do you realize that the only time in our lives when we like to get old is when we're kids?  If you're less than 10 years old, you're so excited about aging that you think in fractions. </a:t>
            </a:r>
            <a:br>
              <a:rPr lang="en-US" dirty="0" smtClean="0"/>
            </a:br>
            <a:r>
              <a:rPr lang="en-US" dirty="0" smtClean="0"/>
              <a:t>"How old are you?" "I'm four and a half!" You're never thirty-six and a half. You're four and a half, going on five! That's the key.</a:t>
            </a:r>
            <a:br>
              <a:rPr lang="en-US" dirty="0" smtClean="0"/>
            </a:br>
            <a:r>
              <a:rPr lang="en-US" dirty="0" smtClean="0"/>
              <a:t>You get into your teens, now they can't hold you back. You jump to the next number, or even a few ahead. </a:t>
            </a:r>
            <a:br>
              <a:rPr lang="en-US" dirty="0" smtClean="0"/>
            </a:br>
            <a:r>
              <a:rPr lang="en-US" dirty="0" smtClean="0"/>
              <a:t>"How old are you?" "I'm </a:t>
            </a:r>
            <a:r>
              <a:rPr lang="en-US" dirty="0" err="1" smtClean="0"/>
              <a:t>gonna</a:t>
            </a:r>
            <a:r>
              <a:rPr lang="en-US" dirty="0" smtClean="0"/>
              <a:t> be 16!" You could be 13, but hey, you're </a:t>
            </a:r>
            <a:r>
              <a:rPr lang="en-US" dirty="0" err="1" smtClean="0"/>
              <a:t>gonna</a:t>
            </a:r>
            <a:r>
              <a:rPr lang="en-US" dirty="0" smtClean="0"/>
              <a:t> be 16! And then the greatest day of your life...you become 21. Even the words sound like a ceremony. YOU BECOME 21. YESSSS!!! </a:t>
            </a:r>
            <a:br>
              <a:rPr lang="en-US" dirty="0" smtClean="0"/>
            </a:br>
            <a:r>
              <a:rPr lang="en-US" dirty="0" smtClean="0"/>
              <a:t>But then you turn 30. </a:t>
            </a:r>
            <a:r>
              <a:rPr lang="en-US" dirty="0" err="1" smtClean="0"/>
              <a:t>Oooohh</a:t>
            </a:r>
            <a:r>
              <a:rPr lang="en-US" dirty="0" smtClean="0"/>
              <a:t>, what happened there? Makes you sound like bad milk! He TURNED; we had to throw him out. There's no fun now, you're just a sour-dumpling. What's wrong? What's changed?</a:t>
            </a:r>
            <a:br>
              <a:rPr lang="en-US" dirty="0" smtClean="0"/>
            </a:br>
            <a:r>
              <a:rPr lang="en-US" dirty="0" smtClean="0"/>
              <a:t>You BECOME 21, you TURN 30, then you're PUSHING 40. Whoa! Put on the brakes, it's all slipping away. Before you know it, you REACH 50 and your dreams are gone.</a:t>
            </a:r>
            <a:br>
              <a:rPr lang="en-US" dirty="0" smtClean="0"/>
            </a:br>
            <a:r>
              <a:rPr lang="en-US" dirty="0" smtClean="0"/>
              <a:t>But wait!!! You MAKE it to 60. You didn't think you would!</a:t>
            </a:r>
            <a:br>
              <a:rPr lang="en-US" dirty="0" smtClean="0"/>
            </a:br>
            <a:r>
              <a:rPr lang="en-US" dirty="0" smtClean="0"/>
              <a:t>So you BECOME 21, TURN 30, PUSH 40, REACH 50 and MAKE it to 60.</a:t>
            </a:r>
            <a:br>
              <a:rPr lang="en-US" dirty="0" smtClean="0"/>
            </a:br>
            <a:r>
              <a:rPr lang="en-US" dirty="0" smtClean="0"/>
              <a:t>You've built up so much speed that you HIT 70! After that it's a day-by-day thing; you HIT Wednesday! </a:t>
            </a:r>
            <a:br>
              <a:rPr lang="en-US" dirty="0" smtClean="0"/>
            </a:br>
            <a:r>
              <a:rPr lang="en-US" dirty="0" smtClean="0"/>
              <a:t>You get into your 80s and every day is a complete cycle; you HIT lunch; you TURN 4:30; you REACH bedtime And it doesn't end there. Into the 90s, you start going backwards; "I Was JUST 92."</a:t>
            </a:r>
            <a:br>
              <a:rPr lang="en-US" dirty="0" smtClean="0"/>
            </a:br>
            <a:r>
              <a:rPr lang="en-US" dirty="0" smtClean="0"/>
              <a:t>Then a strange thing happens. If you make it over 100, you become a little kid again. "I'm 100 and a half!" </a:t>
            </a:r>
          </a:p>
          <a:p>
            <a:endParaRPr lang="en-US" dirty="0" smtClean="0"/>
          </a:p>
          <a:p>
            <a:pPr defTabSz="948368">
              <a:defRPr/>
            </a:pPr>
            <a:r>
              <a:rPr lang="en-US" dirty="0" smtClean="0"/>
              <a:t>(change slides)</a:t>
            </a:r>
          </a:p>
          <a:p>
            <a:r>
              <a:rPr lang="en-US" dirty="0" smtClean="0"/>
              <a:t/>
            </a:r>
            <a:br>
              <a:rPr lang="en-US" dirty="0" smtClean="0"/>
            </a:br>
            <a:endParaRPr lang="en-US" dirty="0" smtClean="0"/>
          </a:p>
          <a:p>
            <a:endParaRPr lang="en-US" dirty="0" smtClean="0"/>
          </a:p>
          <a:p>
            <a:endParaRPr lang="en-US" i="1" baseline="0"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138105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smtClean="0">
                <a:effectLst/>
              </a:rPr>
              <a:t>Instruct participants to complete the “attitude” section</a:t>
            </a:r>
            <a:r>
              <a:rPr lang="en-US" b="0" i="1" baseline="0" dirty="0" smtClean="0">
                <a:effectLst/>
              </a:rPr>
              <a:t> of their evaluation.</a:t>
            </a:r>
          </a:p>
          <a:p>
            <a:endParaRPr lang="en-US" b="0" i="1" baseline="0" dirty="0" smtClean="0">
              <a:effectLst/>
            </a:endParaRPr>
          </a:p>
          <a:p>
            <a:r>
              <a:rPr lang="en-US" b="0" i="1" baseline="0" dirty="0" smtClean="0">
                <a:effectLst/>
              </a:rPr>
              <a:t>Instruct participants to total their scores (</a:t>
            </a:r>
            <a:r>
              <a:rPr lang="en-US" b="0" i="1" dirty="0" smtClean="0">
                <a:effectLst/>
              </a:rPr>
              <a:t>add all of the numbers)</a:t>
            </a:r>
          </a:p>
          <a:p>
            <a:r>
              <a:rPr lang="en-US" b="1" dirty="0" smtClean="0">
                <a:effectLst/>
              </a:rPr>
              <a:t> </a:t>
            </a:r>
            <a:endParaRPr lang="en-US" dirty="0" smtClean="0">
              <a:effectLst/>
            </a:endParaRPr>
          </a:p>
          <a:p>
            <a:r>
              <a:rPr lang="en-US" i="1" dirty="0"/>
              <a:t>Score Results: </a:t>
            </a:r>
          </a:p>
          <a:p>
            <a:r>
              <a:rPr lang="en-US" b="1" dirty="0"/>
              <a:t>95 – 105: </a:t>
            </a:r>
            <a:r>
              <a:rPr lang="en-US" dirty="0" smtClean="0">
                <a:effectLst/>
              </a:rPr>
              <a:t>You are positively terrific!</a:t>
            </a:r>
          </a:p>
          <a:p>
            <a:r>
              <a:rPr lang="en-US" b="1" dirty="0"/>
              <a:t>75 – 94: </a:t>
            </a:r>
            <a:r>
              <a:rPr lang="en-US" dirty="0" smtClean="0">
                <a:effectLst/>
              </a:rPr>
              <a:t>Your positives are definitely admirable!</a:t>
            </a:r>
          </a:p>
          <a:p>
            <a:r>
              <a:rPr lang="en-US" b="1" dirty="0"/>
              <a:t>45 – 74: </a:t>
            </a:r>
            <a:r>
              <a:rPr lang="en-US" dirty="0" smtClean="0">
                <a:effectLst/>
              </a:rPr>
              <a:t>Your positives need work in certain areas</a:t>
            </a:r>
          </a:p>
          <a:p>
            <a:r>
              <a:rPr lang="en-US" b="1" dirty="0"/>
              <a:t>Below 45: </a:t>
            </a:r>
            <a:r>
              <a:rPr lang="en-US" dirty="0" smtClean="0">
                <a:effectLst/>
              </a:rPr>
              <a:t>Your positives have almost fizzled out. Take a close look at your attitude!</a:t>
            </a:r>
          </a:p>
          <a:p>
            <a:r>
              <a:rPr lang="en-US" dirty="0" smtClean="0">
                <a:effectLst/>
              </a:rPr>
              <a:t> </a:t>
            </a:r>
          </a:p>
          <a:p>
            <a:r>
              <a:rPr lang="en-US" i="1" dirty="0"/>
              <a:t>Discuss the results. </a:t>
            </a:r>
          </a:p>
          <a:p>
            <a:endParaRPr lang="en-US" dirty="0"/>
          </a:p>
        </p:txBody>
      </p:sp>
      <p:sp>
        <p:nvSpPr>
          <p:cNvPr id="4" name="Slide Number Placeholder 3"/>
          <p:cNvSpPr>
            <a:spLocks noGrp="1"/>
          </p:cNvSpPr>
          <p:nvPr>
            <p:ph type="sldNum" sz="quarter" idx="10"/>
          </p:nvPr>
        </p:nvSpPr>
        <p:spPr/>
        <p:txBody>
          <a:bodyPr lIns="94837" tIns="47418" rIns="94837" bIns="47418"/>
          <a:lstStyle/>
          <a:p>
            <a:fld id="{6F97B18C-B5ED-4B6B-9105-9A7ED55522D7}" type="slidenum">
              <a:rPr lang="en-US" smtClean="0"/>
              <a:pPr/>
              <a:t>10</a:t>
            </a:fld>
            <a:endParaRPr lang="en-US"/>
          </a:p>
        </p:txBody>
      </p:sp>
    </p:spTree>
    <p:extLst>
      <p:ext uri="{BB962C8B-B14F-4D97-AF65-F5344CB8AC3E}">
        <p14:creationId xmlns:p14="http://schemas.microsoft.com/office/powerpoint/2010/main" val="3333834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Aging in an inevitable and unavoidable process.  It is a process that brings on many changes as a person progresses from childhood to adulthood.  The way in which you take care of yourself through the years both physically and mentally will impact the ways in which you enter your later years.  Life does not diminish with aging.  In fact, the acceptance of aging can be something that is positive, joyful, and exciting.  With aging comes new experiences, knowledge, wisdom and a greater ability to engineer a positive approach to the aging process.  I hope today that the </a:t>
            </a:r>
            <a:r>
              <a:rPr lang="en-US" i="1" dirty="0" smtClean="0"/>
              <a:t>Keys to Embracing Aging </a:t>
            </a:r>
            <a:r>
              <a:rPr lang="en-US" dirty="0" smtClean="0"/>
              <a:t>program highlighted</a:t>
            </a:r>
            <a:r>
              <a:rPr lang="en-US" baseline="0" dirty="0" smtClean="0"/>
              <a:t> the power of a positive attitude and gave you some tips to think about how you could develop some more positivity in your life. </a:t>
            </a:r>
            <a:endParaRPr lang="en-US" dirty="0"/>
          </a:p>
        </p:txBody>
      </p:sp>
    </p:spTree>
    <p:extLst>
      <p:ext uri="{BB962C8B-B14F-4D97-AF65-F5344CB8AC3E}">
        <p14:creationId xmlns:p14="http://schemas.microsoft.com/office/powerpoint/2010/main" val="2740876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460">
              <a:defRPr/>
            </a:pPr>
            <a:r>
              <a:rPr lang="en-US" dirty="0" smtClean="0"/>
              <a:t>May you all make it to a healthy 100 and a half!!</a:t>
            </a:r>
          </a:p>
          <a:p>
            <a:pPr defTabSz="984460">
              <a:defRPr/>
            </a:pPr>
            <a:endParaRPr lang="en-US" dirty="0" smtClean="0"/>
          </a:p>
          <a:p>
            <a:pPr defTabSz="984460">
              <a:defRPr/>
            </a:pPr>
            <a:r>
              <a:rPr lang="en-US" dirty="0" smtClean="0"/>
              <a:t>Today</a:t>
            </a:r>
            <a:r>
              <a:rPr lang="en-US" baseline="0" dirty="0" smtClean="0"/>
              <a:t> we’re going to start our challenge journey. Throughout this journey we will talk about healthy lifestyle behaviors that can propel you towards 100 and a half. </a:t>
            </a:r>
            <a:endParaRPr lang="en-US" dirty="0"/>
          </a:p>
        </p:txBody>
      </p:sp>
    </p:spTree>
    <p:extLst>
      <p:ext uri="{BB962C8B-B14F-4D97-AF65-F5344CB8AC3E}">
        <p14:creationId xmlns:p14="http://schemas.microsoft.com/office/powerpoint/2010/main" val="284843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3742">
              <a:defRPr/>
            </a:pPr>
            <a:r>
              <a:rPr lang="en-US" i="0" baseline="0" dirty="0" smtClean="0"/>
              <a:t>The 12 keys that we will discuss in our challenge series will be:</a:t>
            </a:r>
          </a:p>
          <a:p>
            <a:pPr defTabSz="983742">
              <a:defRPr/>
            </a:pPr>
            <a:endParaRPr lang="en-US" i="0" baseline="0" dirty="0" smtClean="0"/>
          </a:p>
          <a:p>
            <a:pPr marL="245936" indent="-245936">
              <a:buFont typeface="+mj-lt"/>
              <a:buAutoNum type="arabicPeriod"/>
            </a:pPr>
            <a:r>
              <a:rPr lang="en-US" dirty="0" smtClean="0"/>
              <a:t>Positive attitude</a:t>
            </a:r>
          </a:p>
          <a:p>
            <a:pPr marL="245936" indent="-245936">
              <a:buFont typeface="+mj-lt"/>
              <a:buAutoNum type="arabicPeriod"/>
            </a:pPr>
            <a:r>
              <a:rPr lang="en-US" dirty="0" smtClean="0"/>
              <a:t>Eating smart</a:t>
            </a:r>
          </a:p>
          <a:p>
            <a:pPr marL="245936" indent="-245936">
              <a:buFont typeface="+mj-lt"/>
              <a:buAutoNum type="arabicPeriod"/>
            </a:pPr>
            <a:r>
              <a:rPr lang="en-US" dirty="0" smtClean="0"/>
              <a:t>Physical</a:t>
            </a:r>
            <a:r>
              <a:rPr lang="en-US" baseline="0" dirty="0" smtClean="0"/>
              <a:t> activity</a:t>
            </a:r>
            <a:endParaRPr lang="en-US" dirty="0" smtClean="0"/>
          </a:p>
          <a:p>
            <a:pPr marL="245936" indent="-245936">
              <a:buFont typeface="+mj-lt"/>
              <a:buAutoNum type="arabicPeriod"/>
            </a:pPr>
            <a:r>
              <a:rPr lang="en-US" dirty="0" smtClean="0"/>
              <a:t>Brain</a:t>
            </a:r>
            <a:r>
              <a:rPr lang="en-US" baseline="0" dirty="0" smtClean="0"/>
              <a:t> activity</a:t>
            </a:r>
            <a:endParaRPr lang="en-US" dirty="0" smtClean="0"/>
          </a:p>
          <a:p>
            <a:pPr marL="245936" indent="-245936">
              <a:buFont typeface="+mj-lt"/>
              <a:buAutoNum type="arabicPeriod"/>
            </a:pPr>
            <a:r>
              <a:rPr lang="en-US" dirty="0" smtClean="0"/>
              <a:t>Social</a:t>
            </a:r>
            <a:r>
              <a:rPr lang="en-US" baseline="0" dirty="0" smtClean="0"/>
              <a:t> activity</a:t>
            </a:r>
            <a:endParaRPr lang="en-US" dirty="0" smtClean="0"/>
          </a:p>
          <a:p>
            <a:pPr marL="245936" indent="-245936">
              <a:buFont typeface="+mj-lt"/>
              <a:buAutoNum type="arabicPeriod"/>
            </a:pPr>
            <a:r>
              <a:rPr lang="en-US" dirty="0" smtClean="0"/>
              <a:t>Tuning</a:t>
            </a:r>
            <a:r>
              <a:rPr lang="en-US" baseline="0" dirty="0" smtClean="0"/>
              <a:t> </a:t>
            </a:r>
            <a:r>
              <a:rPr lang="en-US" dirty="0" smtClean="0"/>
              <a:t>in to the times</a:t>
            </a:r>
          </a:p>
          <a:p>
            <a:pPr marL="245936" indent="-245936">
              <a:buFont typeface="+mj-lt"/>
              <a:buAutoNum type="arabicPeriod"/>
            </a:pPr>
            <a:r>
              <a:rPr lang="en-US" dirty="0" smtClean="0"/>
              <a:t>Practice</a:t>
            </a:r>
            <a:r>
              <a:rPr lang="en-US" baseline="0" dirty="0" smtClean="0"/>
              <a:t> being safe</a:t>
            </a:r>
            <a:endParaRPr lang="en-US" dirty="0" smtClean="0"/>
          </a:p>
          <a:p>
            <a:pPr marL="245936" indent="-245936">
              <a:buFont typeface="+mj-lt"/>
              <a:buAutoNum type="arabicPeriod"/>
            </a:pPr>
            <a:r>
              <a:rPr lang="en-US" dirty="0" smtClean="0"/>
              <a:t>Know Your health numbers</a:t>
            </a:r>
          </a:p>
          <a:p>
            <a:pPr marL="245936" indent="-245936">
              <a:buFont typeface="+mj-lt"/>
              <a:buAutoNum type="arabicPeriod"/>
            </a:pPr>
            <a:r>
              <a:rPr lang="en-US" dirty="0" smtClean="0"/>
              <a:t>Stress</a:t>
            </a:r>
            <a:r>
              <a:rPr lang="en-US" baseline="0" dirty="0" smtClean="0"/>
              <a:t> management</a:t>
            </a:r>
            <a:endParaRPr lang="en-US" dirty="0" smtClean="0"/>
          </a:p>
          <a:p>
            <a:pPr marL="245936" indent="-245936">
              <a:buFont typeface="+mj-lt"/>
              <a:buAutoNum type="arabicPeriod"/>
            </a:pPr>
            <a:r>
              <a:rPr lang="en-US" dirty="0" smtClean="0"/>
              <a:t>Financial Affairs</a:t>
            </a:r>
          </a:p>
          <a:p>
            <a:pPr marL="245936" indent="-245936">
              <a:buFont typeface="+mj-lt"/>
              <a:buAutoNum type="arabicPeriod"/>
            </a:pPr>
            <a:r>
              <a:rPr lang="en-US" dirty="0" smtClean="0"/>
              <a:t>Sleep</a:t>
            </a:r>
          </a:p>
          <a:p>
            <a:pPr marL="245936" indent="-245936">
              <a:buFont typeface="+mj-lt"/>
              <a:buAutoNum type="arabicPeriod"/>
            </a:pPr>
            <a:r>
              <a:rPr lang="en-US" dirty="0" smtClean="0"/>
              <a:t>Taking Time for You</a:t>
            </a:r>
          </a:p>
          <a:p>
            <a:pPr defTabSz="948368">
              <a:defRPr/>
            </a:pPr>
            <a:endParaRPr lang="en-US" i="0" baseline="0" dirty="0" smtClean="0"/>
          </a:p>
          <a:p>
            <a:pPr defTabSz="948368">
              <a:defRPr/>
            </a:pPr>
            <a:r>
              <a:rPr lang="en-US" i="0" baseline="0" dirty="0" smtClean="0"/>
              <a:t>These keys represent lifestyle behaviors. Practiced throughout the lifespan, these lifestyles contribute to health, well-being, life quality and even longevity. The important things to remember, though, is that is NEVER TOO LATE to incorporate health and wellness into your life.</a:t>
            </a:r>
            <a:endParaRPr lang="en-US" dirty="0" smtClean="0"/>
          </a:p>
          <a:p>
            <a:pPr>
              <a:buFont typeface="Calibri" pitchFamily="34" charset="0"/>
              <a:buChar char="-"/>
            </a:pPr>
            <a:endParaRPr lang="en-US" dirty="0" smtClean="0"/>
          </a:p>
          <a:p>
            <a:pPr>
              <a:buFont typeface="Calibri" pitchFamily="34" charset="0"/>
              <a:buNone/>
            </a:pPr>
            <a:r>
              <a:rPr lang="en-US" dirty="0" smtClean="0"/>
              <a:t>Today</a:t>
            </a:r>
            <a:r>
              <a:rPr lang="en-US" baseline="0" dirty="0" smtClean="0"/>
              <a:t> we are going to highlight the power of a positive attitude.  So, let’s begin by doing a quick activity.</a:t>
            </a:r>
            <a:endParaRPr lang="en-US" i="1" baseline="0" dirty="0" smtClean="0"/>
          </a:p>
        </p:txBody>
      </p:sp>
    </p:spTree>
    <p:extLst>
      <p:ext uri="{BB962C8B-B14F-4D97-AF65-F5344CB8AC3E}">
        <p14:creationId xmlns:p14="http://schemas.microsoft.com/office/powerpoint/2010/main" val="1355396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460">
              <a:defRPr/>
            </a:pPr>
            <a:r>
              <a:rPr lang="en-US" baseline="0" dirty="0" smtClean="0"/>
              <a:t>What words come to mind when you think about age/aging/old? Shout out what words first come to your mind.</a:t>
            </a:r>
          </a:p>
          <a:p>
            <a:pPr defTabSz="984460">
              <a:defRPr/>
            </a:pPr>
            <a:endParaRPr lang="en-US" baseline="0" dirty="0" smtClean="0"/>
          </a:p>
          <a:p>
            <a:r>
              <a:rPr lang="en-US" sz="1200" b="1" kern="1200" dirty="0" smtClean="0">
                <a:solidFill>
                  <a:schemeClr val="tx1"/>
                </a:solidFill>
                <a:effectLst/>
                <a:latin typeface="+mn-lt"/>
                <a:ea typeface="+mn-ea"/>
                <a:cs typeface="+mn-cs"/>
              </a:rPr>
              <a:t>Activity 1: Attitudes about Aging</a:t>
            </a:r>
          </a:p>
          <a:p>
            <a:r>
              <a:rPr lang="en-US" sz="1200" b="1" kern="1200" dirty="0" smtClean="0">
                <a:solidFill>
                  <a:schemeClr val="tx1"/>
                </a:solidFill>
                <a:effectLst/>
                <a:latin typeface="+mn-lt"/>
                <a:ea typeface="+mn-ea"/>
                <a:cs typeface="+mn-cs"/>
              </a:rPr>
              <a:t>Supplies: flip chart paper, flip chart markers</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1. Ask participants what words come to mind when they think of the words “age/aging/old”.</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2. Once complete, go back through the list as a group. Ask participants if they think a word is positive (circle it) or negative (cross it out).</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3. Sometimes there might be more negative words than positive. Why is this?</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4. Discuss how aging is influenced by:</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*Society and media (we live in a culture that values youth – we grow up learning/thinking this). Therefore, older adults might think they’re a burden, that they have no purpose, or that aches/pains/frailty is “normal”</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*Ageism (negative stereotyping of older adults)</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5. Discuss the positive words from the brainstorm</a:t>
            </a:r>
            <a:endParaRPr lang="en-US" sz="1100" kern="1200" dirty="0" smtClean="0">
              <a:solidFill>
                <a:schemeClr val="tx1"/>
              </a:solidFill>
              <a:effectLst/>
              <a:latin typeface="+mn-lt"/>
              <a:ea typeface="+mn-ea"/>
              <a:cs typeface="+mn-cs"/>
            </a:endParaRPr>
          </a:p>
          <a:p>
            <a:pPr defTabSz="984460">
              <a:defRPr/>
            </a:pPr>
            <a:endParaRPr lang="en-US" baseline="0" dirty="0" smtClean="0"/>
          </a:p>
          <a:p>
            <a:pPr defTabSz="984460">
              <a:defRPr/>
            </a:pPr>
            <a:r>
              <a:rPr lang="en-US" baseline="0" dirty="0" smtClean="0"/>
              <a:t>These positive words are a key component of this program that you will soon see. </a:t>
            </a:r>
            <a:r>
              <a:rPr lang="en-US" i="0" baseline="0" dirty="0" smtClean="0"/>
              <a:t>As George Carlin points out in his poem, embracing aging is a life long journey; therefore it is important to e</a:t>
            </a:r>
            <a:r>
              <a:rPr lang="en-US" dirty="0" smtClean="0"/>
              <a:t>stablish healthy lifestyle behaviors throughout life to influence optimal aging.</a:t>
            </a:r>
          </a:p>
          <a:p>
            <a:endParaRPr lang="en-US" b="1" dirty="0"/>
          </a:p>
        </p:txBody>
      </p:sp>
      <p:sp>
        <p:nvSpPr>
          <p:cNvPr id="4" name="Slide Number Placeholder 3"/>
          <p:cNvSpPr>
            <a:spLocks noGrp="1"/>
          </p:cNvSpPr>
          <p:nvPr>
            <p:ph type="sldNum" sz="quarter" idx="10"/>
          </p:nvPr>
        </p:nvSpPr>
        <p:spPr/>
        <p:txBody>
          <a:bodyPr lIns="94837" tIns="47418" rIns="94837" bIns="47418"/>
          <a:lstStyle/>
          <a:p>
            <a:fld id="{8E36DB1A-1649-4488-BACC-6D1194A510E9}" type="slidenum">
              <a:rPr lang="en-US" smtClean="0"/>
              <a:t>4</a:t>
            </a:fld>
            <a:endParaRPr lang="en-US"/>
          </a:p>
        </p:txBody>
      </p:sp>
    </p:spTree>
    <p:extLst>
      <p:ext uri="{BB962C8B-B14F-4D97-AF65-F5344CB8AC3E}">
        <p14:creationId xmlns:p14="http://schemas.microsoft.com/office/powerpoint/2010/main" val="1543209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ATTITUDE AND AGING </a:t>
            </a:r>
            <a:endParaRPr lang="en-US" dirty="0"/>
          </a:p>
          <a:p>
            <a:r>
              <a:rPr lang="en-US" dirty="0"/>
              <a:t>A positive attitude about growing old throughout the lifespan can help you live longer, yet we grow up in a society that constantly reinforces negative stereotypes of old age and aging. We grow up thinking that old age is terrible. We associate “old” with senility, crankiness and frailty. When primed with such negativity throughout life, we are more likely to believe such stereotypes and live up to those low expectations, thus performing at lower functioning levels in old age. It is therefore important that we recognize and value the contributions, accomplishments and wisdom of senior adults. Such a societal change in attitude towards aging will affect both today’s and tomorrow’s seniors for the better. When armed with a sense of happiness and purpose, older adults are more apt to suppress negative thoughts and carry on as competent and productive members of society, regardless of age or ability. </a:t>
            </a:r>
            <a:endParaRPr lang="en-US" dirty="0" smtClean="0"/>
          </a:p>
          <a:p>
            <a:endParaRPr lang="en-US" dirty="0" smtClean="0"/>
          </a:p>
          <a:p>
            <a:r>
              <a:rPr lang="en-US" b="1" dirty="0" smtClean="0"/>
              <a:t>Optional: Read “Life Begins at 80”</a:t>
            </a:r>
          </a:p>
          <a:p>
            <a:r>
              <a:rPr lang="en-US" b="0" dirty="0" smtClean="0"/>
              <a:t>I have good news for you.</a:t>
            </a:r>
            <a:r>
              <a:rPr lang="en-US" b="0" baseline="0" dirty="0" smtClean="0"/>
              <a:t> The first 80 years of your life are the hardest. The second 80 are just a succession of birthday parties.</a:t>
            </a:r>
          </a:p>
          <a:p>
            <a:r>
              <a:rPr lang="en-US" b="0" baseline="0" dirty="0" smtClean="0"/>
              <a:t>Once you reach 80 you’ve got it made. Everyone wants to carry your baggage, help you up the stairs, find you a seat, get you a cup of coffee. Everyone is so nice. And if you forget your name, or anyone else’s name, or an appointment, or your own telephone number, or promise to be three places at the same time, or you can’t remember how many grandchildren you have, you need only explain that you’re 80.</a:t>
            </a:r>
          </a:p>
          <a:p>
            <a:r>
              <a:rPr lang="en-US" b="0" baseline="0" dirty="0" smtClean="0"/>
              <a:t>Being 80 is a lot better than being 70. At 70, people are mad at you for everything – they want you to do everything, and know everything, and blame you for everything. If you act foolishly you’re in your second childhood. Everyone is looking at you for symptoms of softening of the brain. </a:t>
            </a:r>
          </a:p>
          <a:p>
            <a:r>
              <a:rPr lang="en-US" b="0" baseline="0" dirty="0" smtClean="0"/>
              <a:t>Being 70 is no fun at all. At that age people expect you to retire to a house in Florida and complain about your arthritis. But if you survive until you are 80, everyone is surprised that you are still alive. They treat you with respect, and kindness just for having lived so long. Actually, they seem astonished that you can walk and talk sensibly.</a:t>
            </a:r>
          </a:p>
          <a:p>
            <a:r>
              <a:rPr lang="en-US" b="0" baseline="0" dirty="0" smtClean="0"/>
              <a:t>So please folks, try to make it to 80. It’s the best time of your life. People forgive you for anything. If you ask me, life begins at 80.</a:t>
            </a:r>
          </a:p>
          <a:p>
            <a:endParaRPr lang="en-US" dirty="0"/>
          </a:p>
          <a:p>
            <a:endParaRPr lang="en-US" dirty="0"/>
          </a:p>
        </p:txBody>
      </p:sp>
      <p:sp>
        <p:nvSpPr>
          <p:cNvPr id="4" name="Slide Number Placeholder 3"/>
          <p:cNvSpPr>
            <a:spLocks noGrp="1"/>
          </p:cNvSpPr>
          <p:nvPr>
            <p:ph type="sldNum" sz="quarter" idx="10"/>
          </p:nvPr>
        </p:nvSpPr>
        <p:spPr/>
        <p:txBody>
          <a:bodyPr lIns="94837" tIns="47418" rIns="94837" bIns="47418"/>
          <a:lstStyle/>
          <a:p>
            <a:fld id="{6F97B18C-B5ED-4B6B-9105-9A7ED55522D7}" type="slidenum">
              <a:rPr lang="en-US" smtClean="0"/>
              <a:pPr/>
              <a:t>5</a:t>
            </a:fld>
            <a:endParaRPr lang="en-US"/>
          </a:p>
        </p:txBody>
      </p:sp>
    </p:spTree>
    <p:extLst>
      <p:ext uri="{BB962C8B-B14F-4D97-AF65-F5344CB8AC3E}">
        <p14:creationId xmlns:p14="http://schemas.microsoft.com/office/powerpoint/2010/main" val="2400451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connection between the mind and body is so strong, an overall positive attitude, including an upbeat outlook on life, can affect overall happiness, health and well-being. </a:t>
            </a:r>
          </a:p>
          <a:p>
            <a:r>
              <a:rPr lang="en-US" dirty="0"/>
              <a:t> </a:t>
            </a:r>
          </a:p>
          <a:p>
            <a:r>
              <a:rPr lang="en-US" dirty="0"/>
              <a:t>Researchers continue to explore the effects of positive thinking and optimism on health. Health benefits that positive thinking may provide include:</a:t>
            </a:r>
          </a:p>
          <a:p>
            <a:endParaRPr lang="en-US" dirty="0"/>
          </a:p>
          <a:p>
            <a:r>
              <a:rPr lang="en-US" dirty="0"/>
              <a:t>Increased life span</a:t>
            </a:r>
          </a:p>
          <a:p>
            <a:r>
              <a:rPr lang="en-US" dirty="0"/>
              <a:t>Lower rates of depression</a:t>
            </a:r>
          </a:p>
          <a:p>
            <a:r>
              <a:rPr lang="en-US" dirty="0"/>
              <a:t>Lower levels of distress</a:t>
            </a:r>
          </a:p>
          <a:p>
            <a:r>
              <a:rPr lang="en-US" dirty="0"/>
              <a:t>Greater resistance to the common cold</a:t>
            </a:r>
          </a:p>
          <a:p>
            <a:r>
              <a:rPr lang="en-US" dirty="0"/>
              <a:t>Better psychological and physical well-being</a:t>
            </a:r>
          </a:p>
          <a:p>
            <a:r>
              <a:rPr lang="en-US" dirty="0"/>
              <a:t>Reduced risk of death from cardiovascular disease</a:t>
            </a:r>
          </a:p>
          <a:p>
            <a:r>
              <a:rPr lang="en-US" dirty="0"/>
              <a:t>Better coping skills during hardships and times of stress</a:t>
            </a:r>
          </a:p>
          <a:p>
            <a:endParaRPr lang="en-US" dirty="0"/>
          </a:p>
          <a:p>
            <a:r>
              <a:rPr lang="en-US" dirty="0"/>
              <a:t>It's unclear why people who engage in positive thinking experience these health benefits. One theory is that having a positive outlook enables you to cope better with stressful situations, which reduces the harmful health effects of stress on your body. It's also thought that positive and optimistic people tend to live healthier lifestyles — they get more physical activity, follow a healthier diet, and don't smoke or drink alcohol in excess.</a:t>
            </a:r>
          </a:p>
          <a:p>
            <a:r>
              <a:rPr lang="en-US" dirty="0"/>
              <a:t> </a:t>
            </a:r>
          </a:p>
          <a:p>
            <a:r>
              <a:rPr lang="en-US" dirty="0"/>
              <a:t>The bottom line: being more positive across the lifespan causes less stress and enables people to live healthier, happy lives. </a:t>
            </a:r>
          </a:p>
        </p:txBody>
      </p:sp>
      <p:sp>
        <p:nvSpPr>
          <p:cNvPr id="4" name="Slide Number Placeholder 3"/>
          <p:cNvSpPr>
            <a:spLocks noGrp="1"/>
          </p:cNvSpPr>
          <p:nvPr>
            <p:ph type="sldNum" sz="quarter" idx="10"/>
          </p:nvPr>
        </p:nvSpPr>
        <p:spPr/>
        <p:txBody>
          <a:bodyPr lIns="94837" tIns="47418" rIns="94837" bIns="47418"/>
          <a:lstStyle/>
          <a:p>
            <a:fld id="{6F97B18C-B5ED-4B6B-9105-9A7ED55522D7}" type="slidenum">
              <a:rPr lang="en-US" smtClean="0"/>
              <a:pPr/>
              <a:t>6</a:t>
            </a:fld>
            <a:endParaRPr lang="en-US"/>
          </a:p>
        </p:txBody>
      </p:sp>
    </p:spTree>
    <p:extLst>
      <p:ext uri="{BB962C8B-B14F-4D97-AF65-F5344CB8AC3E}">
        <p14:creationId xmlns:p14="http://schemas.microsoft.com/office/powerpoint/2010/main" val="2497967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often</a:t>
            </a:r>
            <a:r>
              <a:rPr lang="en-US" baseline="0" dirty="0" smtClean="0"/>
              <a:t> take on a positive attitude when we do or think in the following ways: </a:t>
            </a:r>
            <a:r>
              <a:rPr lang="en-US" dirty="0" smtClean="0"/>
              <a:t> </a:t>
            </a:r>
          </a:p>
          <a:p>
            <a:pPr marL="177819" indent="-177819">
              <a:buFont typeface="Arial" panose="020B0604020202020204" pitchFamily="34" charset="0"/>
              <a:buChar char="•"/>
            </a:pPr>
            <a:r>
              <a:rPr lang="en-US" dirty="0" smtClean="0"/>
              <a:t>Thinking</a:t>
            </a:r>
            <a:r>
              <a:rPr lang="en-US" baseline="0" dirty="0" smtClean="0"/>
              <a:t> p</a:t>
            </a:r>
            <a:r>
              <a:rPr lang="en-US" dirty="0" smtClean="0"/>
              <a:t>ositive, practically and/or creatively</a:t>
            </a:r>
          </a:p>
          <a:p>
            <a:pPr marL="177819" indent="-177819">
              <a:buFont typeface="Arial" panose="020B0604020202020204" pitchFamily="34" charset="0"/>
              <a:buChar char="•"/>
            </a:pPr>
            <a:r>
              <a:rPr lang="en-US" dirty="0" smtClean="0"/>
              <a:t>Being optimistic</a:t>
            </a:r>
            <a:r>
              <a:rPr lang="en-US" baseline="0" dirty="0" smtClean="0"/>
              <a:t> vs. pessimistic </a:t>
            </a:r>
            <a:r>
              <a:rPr lang="en-US" dirty="0" smtClean="0"/>
              <a:t>(is the glass half full or empty?)</a:t>
            </a:r>
          </a:p>
          <a:p>
            <a:pPr marL="177819" indent="-177819">
              <a:buFont typeface="Arial" panose="020B0604020202020204" pitchFamily="34" charset="0"/>
              <a:buChar char="•"/>
            </a:pPr>
            <a:r>
              <a:rPr lang="en-US" dirty="0" smtClean="0"/>
              <a:t>Having a sense of motivation and a sense of purpose…feeling driven…having</a:t>
            </a:r>
            <a:r>
              <a:rPr lang="en-US" baseline="0" dirty="0" smtClean="0"/>
              <a:t> a reason to get out of bed in the morning</a:t>
            </a:r>
            <a:endParaRPr lang="en-US" dirty="0" smtClean="0"/>
          </a:p>
          <a:p>
            <a:pPr marL="177819" indent="-177819">
              <a:buFont typeface="Arial" panose="020B0604020202020204" pitchFamily="34" charset="0"/>
              <a:buChar char="•"/>
            </a:pPr>
            <a:r>
              <a:rPr lang="en-US" dirty="0" smtClean="0"/>
              <a:t>Having the energy to get things done/to accomplish goals</a:t>
            </a:r>
          </a:p>
          <a:p>
            <a:pPr marL="177819" indent="-177819">
              <a:buFont typeface="Arial" panose="020B0604020202020204" pitchFamily="34" charset="0"/>
              <a:buChar char="•"/>
            </a:pPr>
            <a:r>
              <a:rPr lang="en-US" dirty="0" smtClean="0"/>
              <a:t>Feeling generally happy</a:t>
            </a:r>
          </a:p>
          <a:p>
            <a:endParaRPr lang="en-US" b="1" dirty="0"/>
          </a:p>
        </p:txBody>
      </p:sp>
      <p:sp>
        <p:nvSpPr>
          <p:cNvPr id="4" name="Slide Number Placeholder 3"/>
          <p:cNvSpPr>
            <a:spLocks noGrp="1"/>
          </p:cNvSpPr>
          <p:nvPr>
            <p:ph type="sldNum" sz="quarter" idx="10"/>
          </p:nvPr>
        </p:nvSpPr>
        <p:spPr/>
        <p:txBody>
          <a:bodyPr lIns="94837" tIns="47418" rIns="94837" bIns="47418"/>
          <a:lstStyle/>
          <a:p>
            <a:fld id="{6F97B18C-B5ED-4B6B-9105-9A7ED55522D7}" type="slidenum">
              <a:rPr lang="en-US" smtClean="0"/>
              <a:pPr/>
              <a:t>7</a:t>
            </a:fld>
            <a:endParaRPr lang="en-US"/>
          </a:p>
        </p:txBody>
      </p:sp>
    </p:spTree>
    <p:extLst>
      <p:ext uri="{BB962C8B-B14F-4D97-AF65-F5344CB8AC3E}">
        <p14:creationId xmlns:p14="http://schemas.microsoft.com/office/powerpoint/2010/main" val="1536509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ACCEPTING CHANGE </a:t>
            </a:r>
            <a:endParaRPr lang="en-US" dirty="0"/>
          </a:p>
          <a:p>
            <a:r>
              <a:rPr lang="en-US" dirty="0"/>
              <a:t>Being able to accept and adapt to change plays an important role in having a positive attitude, especially as life is filled with ups and downs. </a:t>
            </a:r>
          </a:p>
          <a:p>
            <a:endParaRPr lang="en-US" dirty="0"/>
          </a:p>
          <a:p>
            <a:r>
              <a:rPr lang="en-US" dirty="0"/>
              <a:t>A positive attitude allows you to meet such challenges – both the good and bad – with less resistance. </a:t>
            </a:r>
          </a:p>
          <a:p>
            <a:endParaRPr lang="en-US" dirty="0"/>
          </a:p>
          <a:p>
            <a:r>
              <a:rPr lang="en-US" dirty="0"/>
              <a:t>In this position, you are much more open to learn from mistakes, research what it is you may want or see the possibility of new and/or better opportunities. </a:t>
            </a:r>
          </a:p>
          <a:p>
            <a:endParaRPr lang="en-US" dirty="0"/>
          </a:p>
          <a:p>
            <a:r>
              <a:rPr lang="en-US" dirty="0"/>
              <a:t>When you approach change with rigid thoughts or feelings of apprehension, strain and stress are more likely to result, leaving you overwhelmed and more susceptible to a sense of failure and even depression. </a:t>
            </a:r>
            <a:endParaRPr lang="en-US" dirty="0" smtClean="0"/>
          </a:p>
        </p:txBody>
      </p:sp>
      <p:sp>
        <p:nvSpPr>
          <p:cNvPr id="4" name="Slide Number Placeholder 3"/>
          <p:cNvSpPr>
            <a:spLocks noGrp="1"/>
          </p:cNvSpPr>
          <p:nvPr>
            <p:ph type="sldNum" sz="quarter" idx="10"/>
          </p:nvPr>
        </p:nvSpPr>
        <p:spPr/>
        <p:txBody>
          <a:bodyPr lIns="94837" tIns="47418" rIns="94837" bIns="47418"/>
          <a:lstStyle/>
          <a:p>
            <a:fld id="{6F97B18C-B5ED-4B6B-9105-9A7ED55522D7}" type="slidenum">
              <a:rPr lang="en-US" smtClean="0"/>
              <a:pPr/>
              <a:t>8</a:t>
            </a:fld>
            <a:endParaRPr lang="en-US"/>
          </a:p>
        </p:txBody>
      </p:sp>
    </p:spTree>
    <p:extLst>
      <p:ext uri="{BB962C8B-B14F-4D97-AF65-F5344CB8AC3E}">
        <p14:creationId xmlns:p14="http://schemas.microsoft.com/office/powerpoint/2010/main" val="1605334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368">
              <a:defRPr/>
            </a:pPr>
            <a:r>
              <a:rPr lang="en-US" dirty="0" smtClean="0"/>
              <a:t>No matter</a:t>
            </a:r>
            <a:r>
              <a:rPr lang="en-US" baseline="0" dirty="0" smtClean="0"/>
              <a:t> what challenges you face or what life throws at you, you can always work on choosing to be </a:t>
            </a:r>
            <a:r>
              <a:rPr lang="en-US" baseline="0" smtClean="0"/>
              <a:t>happy.</a:t>
            </a:r>
            <a:r>
              <a:rPr lang="en-US" baseline="0" dirty="0" smtClean="0"/>
              <a:t> </a:t>
            </a:r>
            <a:r>
              <a:rPr lang="en-US" smtClean="0"/>
              <a:t>Make</a:t>
            </a:r>
            <a:r>
              <a:rPr lang="en-US" baseline="0" smtClean="0"/>
              <a:t> </a:t>
            </a:r>
            <a:r>
              <a:rPr lang="en-US" baseline="0" dirty="0" smtClean="0"/>
              <a:t>happiness a choice! </a:t>
            </a:r>
          </a:p>
          <a:p>
            <a:pPr defTabSz="948368">
              <a:defRPr/>
            </a:pPr>
            <a:endParaRPr lang="en-US" baseline="0" dirty="0" smtClean="0"/>
          </a:p>
          <a:p>
            <a:pPr defTabSz="948368">
              <a:defRPr/>
            </a:pPr>
            <a:r>
              <a:rPr lang="en-US" b="1" i="1" baseline="0" dirty="0" smtClean="0"/>
              <a:t>So, how do you CHOOSE to be happy? How can you CHOOSE to lead a more positive life? </a:t>
            </a:r>
            <a:r>
              <a:rPr lang="en-US" b="0" i="0" baseline="0" dirty="0" smtClean="0"/>
              <a:t>Discuss as a group.</a:t>
            </a:r>
            <a:endParaRPr lang="en-US" b="1" i="1" dirty="0" smtClean="0"/>
          </a:p>
          <a:p>
            <a:pPr defTabSz="948368">
              <a:defRPr/>
            </a:pPr>
            <a:endParaRPr lang="en-US" b="1" i="1" baseline="0" dirty="0" smtClean="0"/>
          </a:p>
          <a:p>
            <a:r>
              <a:rPr lang="en-US" b="1" i="1" dirty="0" smtClean="0"/>
              <a:t>Optional </a:t>
            </a:r>
            <a:r>
              <a:rPr lang="en-US" b="1" i="1" dirty="0" smtClean="0"/>
              <a:t>Group</a:t>
            </a:r>
            <a:r>
              <a:rPr lang="en-US" b="1" i="1" baseline="0" dirty="0" smtClean="0"/>
              <a:t> Activities:  </a:t>
            </a:r>
          </a:p>
          <a:p>
            <a:r>
              <a:rPr lang="en-US" b="1" i="1" dirty="0"/>
              <a:t>Activity 1: Is the Glass Half Full or Empty? </a:t>
            </a:r>
            <a:endParaRPr lang="en-US" b="1" i="1" dirty="0" smtClean="0"/>
          </a:p>
          <a:p>
            <a:r>
              <a:rPr lang="en-US" b="1" i="1" dirty="0" smtClean="0"/>
              <a:t>Supplies </a:t>
            </a:r>
            <a:r>
              <a:rPr lang="en-US" b="1" i="1" dirty="0"/>
              <a:t>Needed:</a:t>
            </a:r>
            <a:r>
              <a:rPr lang="en-US" i="1" dirty="0"/>
              <a:t> </a:t>
            </a:r>
            <a:r>
              <a:rPr lang="en-US" b="1" i="1" dirty="0" smtClean="0"/>
              <a:t>Flip</a:t>
            </a:r>
            <a:r>
              <a:rPr lang="en-US" b="1" i="1" baseline="0" dirty="0" smtClean="0"/>
              <a:t> chart paper, flip chart markers</a:t>
            </a:r>
            <a:endParaRPr lang="en-US" b="1" i="1" dirty="0"/>
          </a:p>
          <a:p>
            <a:r>
              <a:rPr lang="en-US" i="1" dirty="0" smtClean="0"/>
              <a:t>Ask </a:t>
            </a:r>
            <a:r>
              <a:rPr lang="en-US" i="1" dirty="0"/>
              <a:t>the participants as a group to brainstorm several concerns that range from controversial issues such as abortion or fun issues such as ice-cream flavors.  List the concerns/issues </a:t>
            </a:r>
            <a:r>
              <a:rPr lang="en-US" i="1" dirty="0" smtClean="0"/>
              <a:t>on</a:t>
            </a:r>
            <a:r>
              <a:rPr lang="en-US" i="1" baseline="0" dirty="0" smtClean="0"/>
              <a:t> your flip chart paper</a:t>
            </a:r>
            <a:r>
              <a:rPr lang="en-US" i="1" dirty="0" smtClean="0"/>
              <a:t>.  </a:t>
            </a:r>
            <a:r>
              <a:rPr lang="en-US" i="1" dirty="0"/>
              <a:t>After the list is written, ask the participants to state what they are FOR vs. AGAINST. When you are against something, you may sound and likely even feel negative.  People can interpret your negativity as a personal attack and feel less likely to cooperate when they think you are against them. When you are “for” something, you are focusing your energy and thoughts more positively (See examples below).  Positive attitudes not only contribute to well-being, but they also contribute to healthier, more meaningful collaborations with others. </a:t>
            </a:r>
          </a:p>
          <a:p>
            <a:r>
              <a:rPr lang="en-US" i="1" dirty="0"/>
              <a:t>Topic: Abortion.  Instead of saying: “I am against abortion.”  Say: “I am for pro-life.”</a:t>
            </a:r>
          </a:p>
          <a:p>
            <a:r>
              <a:rPr lang="en-US" i="1" dirty="0"/>
              <a:t>Topic: Chocolate ice cream.  Instead of saying: “I don’t like chocolate.”  Say: “I like vanilla.” </a:t>
            </a:r>
          </a:p>
          <a:p>
            <a:endParaRPr lang="en-US" i="1" dirty="0"/>
          </a:p>
          <a:p>
            <a:r>
              <a:rPr lang="en-US" b="1" i="1" dirty="0"/>
              <a:t>Activity 2: You Don’t Say (Group Activity).  </a:t>
            </a:r>
          </a:p>
          <a:p>
            <a:r>
              <a:rPr lang="en-US" i="1" dirty="0" smtClean="0"/>
              <a:t>Another </a:t>
            </a:r>
            <a:r>
              <a:rPr lang="en-US" i="1" dirty="0"/>
              <a:t>way to change your attitude to being more positive is by being more positive to others.  Ask each participant to pay at least two sincere compliments to every person in the room.  The key word is sincere.  People care what you think about them. They appreciate your mentioning their good work or hard effort. Therefore, when the participants pay a the complement and recognize the individual, have them be specific in their compliments. For example, don’t just say, “You look nice today” but say “You look very nice in your blouse.  It is a pretty color.” </a:t>
            </a:r>
          </a:p>
          <a:p>
            <a:r>
              <a:rPr lang="en-US" dirty="0"/>
              <a:t> </a:t>
            </a:r>
          </a:p>
          <a:p>
            <a:r>
              <a:rPr lang="en-US" i="1" dirty="0"/>
              <a:t>In return, the participants must accept sincere compliments. Deflecting a compliment often draws unwanted attention and belittles both you and the person offering the compliment. During this activity, have the participants practice just saying, "Thank you." They may be pleased with how gracious they become after this activity.</a:t>
            </a:r>
            <a:endParaRPr lang="en-US" dirty="0" smtClean="0"/>
          </a:p>
        </p:txBody>
      </p:sp>
      <p:sp>
        <p:nvSpPr>
          <p:cNvPr id="4" name="Slide Number Placeholder 3"/>
          <p:cNvSpPr>
            <a:spLocks noGrp="1"/>
          </p:cNvSpPr>
          <p:nvPr>
            <p:ph type="sldNum" sz="quarter" idx="10"/>
          </p:nvPr>
        </p:nvSpPr>
        <p:spPr/>
        <p:txBody>
          <a:bodyPr lIns="94837" tIns="47418" rIns="94837" bIns="47418"/>
          <a:lstStyle/>
          <a:p>
            <a:fld id="{6F97B18C-B5ED-4B6B-9105-9A7ED55522D7}" type="slidenum">
              <a:rPr lang="en-US" smtClean="0"/>
              <a:pPr/>
              <a:t>9</a:t>
            </a:fld>
            <a:endParaRPr lang="en-US"/>
          </a:p>
        </p:txBody>
      </p:sp>
    </p:spTree>
    <p:extLst>
      <p:ext uri="{BB962C8B-B14F-4D97-AF65-F5344CB8AC3E}">
        <p14:creationId xmlns:p14="http://schemas.microsoft.com/office/powerpoint/2010/main" val="2354377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8865"/>
            <a:ext cx="7772400" cy="1470025"/>
          </a:xfrm>
          <a:prstGeom prst="rect">
            <a:avLst/>
          </a:prstGeom>
        </p:spPr>
        <p:txBody>
          <a:bodyPr/>
          <a:lstStyle>
            <a:lvl1pPr algn="ctr">
              <a:defRPr sz="44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438890"/>
            <a:ext cx="6400800" cy="1752600"/>
          </a:xfrm>
          <a:prstGeom prst="rect">
            <a:avLst/>
          </a:prstGeom>
        </p:spPr>
        <p:txBody>
          <a:bodyPr>
            <a:normAutofit/>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728134"/>
            <a:ext cx="8229600" cy="539803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45067"/>
            <a:ext cx="2057400" cy="5381096"/>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45067"/>
            <a:ext cx="6019800" cy="538109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728134"/>
            <a:ext cx="8229600" cy="539803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741644"/>
            <a:ext cx="7772400" cy="1362075"/>
          </a:xfrm>
          <a:prstGeom prst="rect">
            <a:avLst/>
          </a:prstGeo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122541"/>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56733"/>
            <a:ext cx="40386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56733"/>
            <a:ext cx="40386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
        <p:nvSpPr>
          <p:cNvPr id="8"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87400"/>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427161"/>
            <a:ext cx="4040188" cy="4736571"/>
          </a:xfrm>
          <a:prstGeom prst="rect">
            <a:avLst/>
          </a:prstGeom>
        </p:spPr>
        <p:txBody>
          <a:bodyPr/>
          <a:lstStyle>
            <a:lvl1pPr>
              <a:defRPr sz="18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787400"/>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427161"/>
            <a:ext cx="4041775" cy="4736571"/>
          </a:xfrm>
          <a:prstGeom prst="rect">
            <a:avLst/>
          </a:prstGeom>
        </p:spPr>
        <p:txBody>
          <a:bodyPr/>
          <a:lstStyle>
            <a:lvl1pPr>
              <a:defRPr sz="18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8E8068-BB4E-7B45-8E03-6619938B0FD6}" type="slidenum">
              <a:rPr lang="en-US" smtClean="0"/>
              <a:t>‹#›</a:t>
            </a:fld>
            <a:endParaRPr lang="en-US"/>
          </a:p>
        </p:txBody>
      </p:sp>
      <p:sp>
        <p:nvSpPr>
          <p:cNvPr id="10"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8E8068-BB4E-7B45-8E03-6619938B0FD6}" type="slidenum">
              <a:rPr lang="en-US" smtClean="0"/>
              <a:t>‹#›</a:t>
            </a:fld>
            <a:endParaRPr lang="en-US"/>
          </a:p>
        </p:txBody>
      </p:sp>
      <p:sp>
        <p:nvSpPr>
          <p:cNvPr id="6"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53533"/>
            <a:ext cx="3008313" cy="106665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753533"/>
            <a:ext cx="5111750" cy="5372630"/>
          </a:xfrm>
          <a:prstGeom prst="rect">
            <a:avLst/>
          </a:prstGeom>
        </p:spPr>
        <p:txBody>
          <a:bodyPr/>
          <a:lstStyle>
            <a:lvl1pPr>
              <a:defRPr sz="2400" b="1"/>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20190"/>
            <a:ext cx="3008313" cy="4305973"/>
          </a:xfrm>
          <a:prstGeom prst="rect">
            <a:avLst/>
          </a:prstGeo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73625"/>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858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440363"/>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E8068-BB4E-7B45-8E03-6619938B0FD6}" type="slidenum">
              <a:rPr lang="en-US" smtClean="0"/>
              <a:t>‹#›</a:t>
            </a:fld>
            <a:endParaRPr lang="en-US"/>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44460" y="6344295"/>
            <a:ext cx="882680" cy="37718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457200" rtl="0" eaLnBrk="1" latinLnBrk="0" hangingPunct="1">
        <a:spcBef>
          <a:spcPct val="0"/>
        </a:spcBef>
        <a:buNone/>
        <a:defRPr sz="4000" b="0" i="0" kern="1200">
          <a:solidFill>
            <a:schemeClr val="bg1"/>
          </a:solidFill>
          <a:latin typeface="Calibri" pitchFamily="34" charset="0"/>
          <a:ea typeface="+mj-ea"/>
          <a:cs typeface="Calibri"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itchFamily="34" charset="0"/>
          <a:ea typeface="+mn-ea"/>
          <a:cs typeface="Calibri"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itchFamily="34" charset="0"/>
          <a:ea typeface="+mn-ea"/>
          <a:cs typeface="Calibri"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itchFamily="34" charset="0"/>
          <a:ea typeface="+mn-ea"/>
          <a:cs typeface="Calibri"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Calibri"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1307" y="5994363"/>
            <a:ext cx="1323833" cy="743803"/>
          </a:xfrm>
          <a:prstGeom prst="rect">
            <a:avLst/>
          </a:prstGeom>
          <a:solidFill>
            <a:schemeClr val="bg1"/>
          </a:solidFill>
          <a:ln>
            <a:solidFill>
              <a:schemeClr val="bg1"/>
            </a:solidFill>
          </a:ln>
        </p:spPr>
        <p:txBody>
          <a:bodyPr wrap="square" rtlCol="0">
            <a:spAutoFit/>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9278" y="368638"/>
            <a:ext cx="4964325" cy="4790939"/>
          </a:xfrm>
          <a:prstGeom prst="rect">
            <a:avLst/>
          </a:prstGeom>
        </p:spPr>
      </p:pic>
      <p:grpSp>
        <p:nvGrpSpPr>
          <p:cNvPr id="5" name="Group 4"/>
          <p:cNvGrpSpPr/>
          <p:nvPr/>
        </p:nvGrpSpPr>
        <p:grpSpPr>
          <a:xfrm>
            <a:off x="2089278" y="5806299"/>
            <a:ext cx="4608394" cy="931867"/>
            <a:chOff x="381002" y="4495800"/>
            <a:chExt cx="8382000" cy="1676400"/>
          </a:xfrm>
        </p:grpSpPr>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9770" y="4712704"/>
              <a:ext cx="2209800" cy="145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4741" y="4495800"/>
              <a:ext cx="2378261" cy="156861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2" y="4741553"/>
              <a:ext cx="2507001" cy="1322859"/>
            </a:xfrm>
            <a:prstGeom prst="rect">
              <a:avLst/>
            </a:prstGeom>
          </p:spPr>
        </p:pic>
      </p:grpSp>
      <p:sp>
        <p:nvSpPr>
          <p:cNvPr id="2" name="TextBox 1"/>
          <p:cNvSpPr txBox="1"/>
          <p:nvPr/>
        </p:nvSpPr>
        <p:spPr>
          <a:xfrm>
            <a:off x="1245736" y="4724932"/>
            <a:ext cx="6474346" cy="707886"/>
          </a:xfrm>
          <a:prstGeom prst="rect">
            <a:avLst/>
          </a:prstGeom>
          <a:noFill/>
        </p:spPr>
        <p:txBody>
          <a:bodyPr wrap="square" rtlCol="0">
            <a:spAutoFit/>
          </a:bodyPr>
          <a:lstStyle/>
          <a:p>
            <a:pPr algn="ctr"/>
            <a:r>
              <a:rPr lang="en-US" sz="4000" dirty="0" smtClean="0">
                <a:latin typeface="Berlin Sans FB" panose="020E0602020502020306" pitchFamily="34" charset="0"/>
              </a:rPr>
              <a:t>Positive Attitude</a:t>
            </a:r>
            <a:endParaRPr lang="en-US" sz="4000" dirty="0">
              <a:latin typeface="Berlin Sans FB" panose="020E0602020502020306" pitchFamily="34" charset="0"/>
            </a:endParaRPr>
          </a:p>
        </p:txBody>
      </p:sp>
    </p:spTree>
    <p:extLst>
      <p:ext uri="{BB962C8B-B14F-4D97-AF65-F5344CB8AC3E}">
        <p14:creationId xmlns:p14="http://schemas.microsoft.com/office/powerpoint/2010/main" val="1112064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 Check!</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8910653"/>
              </p:ext>
            </p:extLst>
          </p:nvPr>
        </p:nvGraphicFramePr>
        <p:xfrm>
          <a:off x="190499" y="1473200"/>
          <a:ext cx="8750525" cy="4698999"/>
        </p:xfrm>
        <a:graphic>
          <a:graphicData uri="http://schemas.openxmlformats.org/drawingml/2006/table">
            <a:tbl>
              <a:tblPr firstRow="1" firstCol="1" bandRow="1">
                <a:tableStyleId>{5C22544A-7EE6-4342-B048-85BDC9FD1C3A}</a:tableStyleId>
              </a:tblPr>
              <a:tblGrid>
                <a:gridCol w="4368838">
                  <a:extLst>
                    <a:ext uri="{9D8B030D-6E8A-4147-A177-3AD203B41FA5}">
                      <a16:colId xmlns:a16="http://schemas.microsoft.com/office/drawing/2014/main" val="20000"/>
                    </a:ext>
                  </a:extLst>
                </a:gridCol>
                <a:gridCol w="4381687">
                  <a:extLst>
                    <a:ext uri="{9D8B030D-6E8A-4147-A177-3AD203B41FA5}">
                      <a16:colId xmlns:a16="http://schemas.microsoft.com/office/drawing/2014/main" val="20001"/>
                    </a:ext>
                  </a:extLst>
                </a:gridCol>
              </a:tblGrid>
              <a:tr h="348075">
                <a:tc gridSpan="2">
                  <a:txBody>
                    <a:bodyPr/>
                    <a:lstStyle/>
                    <a:p>
                      <a:pPr marL="0" marR="0" algn="ctr">
                        <a:lnSpc>
                          <a:spcPct val="107000"/>
                        </a:lnSpc>
                        <a:spcBef>
                          <a:spcPts val="0"/>
                        </a:spcBef>
                        <a:spcAft>
                          <a:spcPts val="0"/>
                        </a:spcAft>
                      </a:pPr>
                      <a:r>
                        <a:rPr lang="en-US" sz="900" dirty="0">
                          <a:effectLst/>
                        </a:rPr>
                        <a:t> (3) Mostly Yes                    (2) Sometimes                    (1) Mostly No</a:t>
                      </a:r>
                    </a:p>
                    <a:p>
                      <a:pPr marL="0" marR="0">
                        <a:lnSpc>
                          <a:spcPct val="107000"/>
                        </a:lnSpc>
                        <a:spcBef>
                          <a:spcPts val="0"/>
                        </a:spcBef>
                        <a:spcAft>
                          <a:spcPts val="0"/>
                        </a:spcAft>
                      </a:pPr>
                      <a:r>
                        <a:rPr lang="en-US" sz="900" dirty="0">
                          <a:effectLst/>
                        </a:rPr>
                        <a:t> </a:t>
                      </a:r>
                      <a:endParaRPr lang="en-US" sz="900" dirty="0">
                        <a:effectLst/>
                        <a:latin typeface="Calibri"/>
                        <a:ea typeface="Calibri"/>
                        <a:cs typeface="Times New Roman"/>
                      </a:endParaRPr>
                    </a:p>
                  </a:txBody>
                  <a:tcPr marL="56547" marR="56547" marT="0" marB="0"/>
                </a:tc>
                <a:tc hMerge="1">
                  <a:txBody>
                    <a:bodyPr/>
                    <a:lstStyle/>
                    <a:p>
                      <a:endParaRPr lang="en-US"/>
                    </a:p>
                  </a:txBody>
                  <a:tcPr/>
                </a:tc>
                <a:extLst>
                  <a:ext uri="{0D108BD9-81ED-4DB2-BD59-A6C34878D82A}">
                    <a16:rowId xmlns:a16="http://schemas.microsoft.com/office/drawing/2014/main" val="10000"/>
                  </a:ext>
                </a:extLst>
              </a:tr>
              <a:tr h="4350924">
                <a:tc>
                  <a:txBody>
                    <a:bodyPr/>
                    <a:lstStyle/>
                    <a:p>
                      <a:pPr marL="0" marR="0" lvl="0" indent="0">
                        <a:lnSpc>
                          <a:spcPct val="107000"/>
                        </a:lnSpc>
                        <a:spcBef>
                          <a:spcPts val="0"/>
                        </a:spcBef>
                        <a:spcAft>
                          <a:spcPts val="0"/>
                        </a:spcAft>
                        <a:buFont typeface="+mj-lt"/>
                        <a:buNone/>
                      </a:pPr>
                      <a:r>
                        <a:rPr lang="en-US" sz="1050" dirty="0">
                          <a:effectLst/>
                        </a:rPr>
                        <a:t>____Are you friendly?</a:t>
                      </a:r>
                    </a:p>
                    <a:p>
                      <a:pPr marL="0" marR="0" lvl="0" indent="0">
                        <a:lnSpc>
                          <a:spcPct val="107000"/>
                        </a:lnSpc>
                        <a:spcBef>
                          <a:spcPts val="0"/>
                        </a:spcBef>
                        <a:spcAft>
                          <a:spcPts val="0"/>
                        </a:spcAft>
                        <a:buFont typeface="+mj-lt"/>
                        <a:buNone/>
                      </a:pPr>
                      <a:r>
                        <a:rPr lang="en-US" sz="1050" dirty="0">
                          <a:effectLst/>
                        </a:rPr>
                        <a:t>____Do you try not to complain? </a:t>
                      </a:r>
                    </a:p>
                    <a:p>
                      <a:pPr marL="0" marR="0" lvl="0" indent="0">
                        <a:lnSpc>
                          <a:spcPct val="107000"/>
                        </a:lnSpc>
                        <a:spcBef>
                          <a:spcPts val="0"/>
                        </a:spcBef>
                        <a:spcAft>
                          <a:spcPts val="0"/>
                        </a:spcAft>
                        <a:buFont typeface="+mj-lt"/>
                        <a:buNone/>
                      </a:pPr>
                      <a:r>
                        <a:rPr lang="en-US" sz="1050" dirty="0">
                          <a:effectLst/>
                        </a:rPr>
                        <a:t>____Can you be optimistic when others aren’t?  </a:t>
                      </a:r>
                    </a:p>
                    <a:p>
                      <a:pPr marL="0" marR="0" lvl="0" indent="0">
                        <a:lnSpc>
                          <a:spcPct val="107000"/>
                        </a:lnSpc>
                        <a:spcBef>
                          <a:spcPts val="0"/>
                        </a:spcBef>
                        <a:spcAft>
                          <a:spcPts val="0"/>
                        </a:spcAft>
                        <a:buFont typeface="+mj-lt"/>
                        <a:buNone/>
                      </a:pPr>
                      <a:r>
                        <a:rPr lang="en-US" sz="1050" dirty="0">
                          <a:effectLst/>
                        </a:rPr>
                        <a:t>____Do you have a sense of duty and responsibility?  </a:t>
                      </a:r>
                    </a:p>
                    <a:p>
                      <a:pPr marL="0" marR="0" lvl="0" indent="0">
                        <a:lnSpc>
                          <a:spcPct val="107000"/>
                        </a:lnSpc>
                        <a:spcBef>
                          <a:spcPts val="0"/>
                        </a:spcBef>
                        <a:spcAft>
                          <a:spcPts val="0"/>
                        </a:spcAft>
                        <a:buFont typeface="+mj-lt"/>
                        <a:buNone/>
                      </a:pPr>
                      <a:r>
                        <a:rPr lang="en-US" sz="1050" dirty="0">
                          <a:effectLst/>
                        </a:rPr>
                        <a:t>____Do you control your temper?  </a:t>
                      </a:r>
                    </a:p>
                    <a:p>
                      <a:pPr marL="0" marR="0" lvl="0" indent="0">
                        <a:lnSpc>
                          <a:spcPct val="107000"/>
                        </a:lnSpc>
                        <a:spcBef>
                          <a:spcPts val="0"/>
                        </a:spcBef>
                        <a:spcAft>
                          <a:spcPts val="0"/>
                        </a:spcAft>
                        <a:buFont typeface="+mj-lt"/>
                        <a:buNone/>
                      </a:pPr>
                      <a:r>
                        <a:rPr lang="en-US" sz="1050" dirty="0">
                          <a:effectLst/>
                        </a:rPr>
                        <a:t>____Do you speak well of your employer or </a:t>
                      </a:r>
                      <a:r>
                        <a:rPr lang="en-US" sz="1050" dirty="0" smtClean="0">
                          <a:effectLst/>
                        </a:rPr>
                        <a:t>your instructor</a:t>
                      </a:r>
                      <a:r>
                        <a:rPr lang="en-US" sz="1050" dirty="0">
                          <a:effectLst/>
                        </a:rPr>
                        <a:t>?</a:t>
                      </a:r>
                    </a:p>
                    <a:p>
                      <a:pPr marL="0" marR="0" lvl="0" indent="0">
                        <a:lnSpc>
                          <a:spcPct val="107000"/>
                        </a:lnSpc>
                        <a:spcBef>
                          <a:spcPts val="0"/>
                        </a:spcBef>
                        <a:spcAft>
                          <a:spcPts val="0"/>
                        </a:spcAft>
                        <a:buFont typeface="+mj-lt"/>
                        <a:buNone/>
                      </a:pPr>
                      <a:r>
                        <a:rPr lang="en-US" sz="1050" dirty="0">
                          <a:effectLst/>
                        </a:rPr>
                        <a:t>____Do you feel well most of the time?</a:t>
                      </a:r>
                    </a:p>
                    <a:p>
                      <a:pPr marL="0" marR="0" lvl="0" indent="0">
                        <a:lnSpc>
                          <a:spcPct val="107000"/>
                        </a:lnSpc>
                        <a:spcBef>
                          <a:spcPts val="0"/>
                        </a:spcBef>
                        <a:spcAft>
                          <a:spcPts val="0"/>
                        </a:spcAft>
                        <a:buFont typeface="+mj-lt"/>
                        <a:buNone/>
                      </a:pPr>
                      <a:r>
                        <a:rPr lang="en-US" sz="1050" dirty="0">
                          <a:effectLst/>
                        </a:rPr>
                        <a:t>____Do you follow directions willingly, asking </a:t>
                      </a:r>
                      <a:r>
                        <a:rPr lang="en-US" sz="1050" dirty="0" smtClean="0">
                          <a:effectLst/>
                        </a:rPr>
                        <a:t>questions when </a:t>
                      </a:r>
                      <a:r>
                        <a:rPr lang="en-US" sz="1050" dirty="0">
                          <a:effectLst/>
                        </a:rPr>
                        <a:t>necessary?</a:t>
                      </a:r>
                    </a:p>
                    <a:p>
                      <a:pPr marL="0" marR="0" lvl="0" indent="0">
                        <a:lnSpc>
                          <a:spcPct val="107000"/>
                        </a:lnSpc>
                        <a:spcBef>
                          <a:spcPts val="0"/>
                        </a:spcBef>
                        <a:spcAft>
                          <a:spcPts val="0"/>
                        </a:spcAft>
                        <a:buFont typeface="+mj-lt"/>
                        <a:buNone/>
                      </a:pPr>
                      <a:r>
                        <a:rPr lang="en-US" sz="1050" dirty="0">
                          <a:effectLst/>
                        </a:rPr>
                        <a:t>____Do you keep your promises?</a:t>
                      </a:r>
                    </a:p>
                    <a:p>
                      <a:pPr marL="0" marR="0" lvl="0" indent="0">
                        <a:lnSpc>
                          <a:spcPct val="107000"/>
                        </a:lnSpc>
                        <a:spcBef>
                          <a:spcPts val="0"/>
                        </a:spcBef>
                        <a:spcAft>
                          <a:spcPts val="0"/>
                        </a:spcAft>
                        <a:buFont typeface="+mj-lt"/>
                        <a:buNone/>
                      </a:pPr>
                      <a:r>
                        <a:rPr lang="en-US" sz="1050" dirty="0">
                          <a:effectLst/>
                        </a:rPr>
                        <a:t>____Are you organized?</a:t>
                      </a:r>
                    </a:p>
                    <a:p>
                      <a:pPr marL="0" marR="0" lvl="0" indent="0">
                        <a:lnSpc>
                          <a:spcPct val="107000"/>
                        </a:lnSpc>
                        <a:spcBef>
                          <a:spcPts val="0"/>
                        </a:spcBef>
                        <a:spcAft>
                          <a:spcPts val="0"/>
                        </a:spcAft>
                        <a:buFont typeface="+mj-lt"/>
                        <a:buNone/>
                      </a:pPr>
                      <a:r>
                        <a:rPr lang="en-US" sz="1050" dirty="0">
                          <a:effectLst/>
                        </a:rPr>
                        <a:t>____Do you admit to your mistakes?</a:t>
                      </a:r>
                    </a:p>
                    <a:p>
                      <a:pPr marL="0" marR="0" lvl="0" indent="0">
                        <a:lnSpc>
                          <a:spcPct val="107000"/>
                        </a:lnSpc>
                        <a:spcBef>
                          <a:spcPts val="0"/>
                        </a:spcBef>
                        <a:spcAft>
                          <a:spcPts val="0"/>
                        </a:spcAft>
                        <a:buFont typeface="+mj-lt"/>
                        <a:buNone/>
                      </a:pPr>
                      <a:r>
                        <a:rPr lang="en-US" sz="1050" dirty="0">
                          <a:effectLst/>
                        </a:rPr>
                        <a:t>____Is it easy for you to like most people?</a:t>
                      </a:r>
                    </a:p>
                    <a:p>
                      <a:pPr marL="0" marR="0" lvl="0" indent="0">
                        <a:lnSpc>
                          <a:spcPct val="107000"/>
                        </a:lnSpc>
                        <a:spcBef>
                          <a:spcPts val="0"/>
                        </a:spcBef>
                        <a:spcAft>
                          <a:spcPts val="0"/>
                        </a:spcAft>
                        <a:buFont typeface="+mj-lt"/>
                        <a:buNone/>
                      </a:pPr>
                      <a:r>
                        <a:rPr lang="en-US" sz="1050" dirty="0">
                          <a:effectLst/>
                        </a:rPr>
                        <a:t>____Can you stick to a boring task without being </a:t>
                      </a:r>
                      <a:r>
                        <a:rPr lang="en-US" sz="1050" dirty="0" smtClean="0">
                          <a:effectLst/>
                        </a:rPr>
                        <a:t>forced to</a:t>
                      </a:r>
                      <a:r>
                        <a:rPr lang="en-US" sz="1050" dirty="0">
                          <a:effectLst/>
                        </a:rPr>
                        <a:t>?</a:t>
                      </a:r>
                    </a:p>
                    <a:p>
                      <a:pPr marL="0" marR="0" lvl="0" indent="0">
                        <a:lnSpc>
                          <a:spcPct val="107000"/>
                        </a:lnSpc>
                        <a:spcBef>
                          <a:spcPts val="0"/>
                        </a:spcBef>
                        <a:spcAft>
                          <a:spcPts val="0"/>
                        </a:spcAft>
                        <a:buFont typeface="+mj-lt"/>
                        <a:buNone/>
                      </a:pPr>
                      <a:r>
                        <a:rPr lang="en-US" sz="1050" dirty="0">
                          <a:effectLst/>
                        </a:rPr>
                        <a:t>____Do you know your weaknesses and work </a:t>
                      </a:r>
                      <a:r>
                        <a:rPr lang="en-US" sz="1050" dirty="0" smtClean="0">
                          <a:effectLst/>
                        </a:rPr>
                        <a:t>to improve </a:t>
                      </a:r>
                      <a:r>
                        <a:rPr lang="en-US" sz="1050" dirty="0">
                          <a:effectLst/>
                        </a:rPr>
                        <a:t>them?</a:t>
                      </a:r>
                    </a:p>
                    <a:p>
                      <a:pPr marL="0" marR="0" lvl="0" indent="0">
                        <a:lnSpc>
                          <a:spcPct val="107000"/>
                        </a:lnSpc>
                        <a:spcBef>
                          <a:spcPts val="0"/>
                        </a:spcBef>
                        <a:spcAft>
                          <a:spcPts val="0"/>
                        </a:spcAft>
                        <a:buFont typeface="+mj-lt"/>
                        <a:buNone/>
                      </a:pPr>
                      <a:r>
                        <a:rPr lang="en-US" sz="1050" dirty="0">
                          <a:effectLst/>
                        </a:rPr>
                        <a:t>____Can you take being teased?</a:t>
                      </a:r>
                    </a:p>
                    <a:p>
                      <a:pPr marL="0" marR="0" lvl="0" indent="0">
                        <a:lnSpc>
                          <a:spcPct val="107000"/>
                        </a:lnSpc>
                        <a:spcBef>
                          <a:spcPts val="0"/>
                        </a:spcBef>
                        <a:spcAft>
                          <a:spcPts val="0"/>
                        </a:spcAft>
                        <a:buFont typeface="+mj-lt"/>
                        <a:buNone/>
                      </a:pPr>
                      <a:r>
                        <a:rPr lang="en-US" sz="1050" dirty="0">
                          <a:effectLst/>
                        </a:rPr>
                        <a:t>____Do you try not to feel sorry for yourself?</a:t>
                      </a:r>
                    </a:p>
                    <a:p>
                      <a:pPr marL="0" marR="0" lvl="0" indent="0">
                        <a:lnSpc>
                          <a:spcPct val="107000"/>
                        </a:lnSpc>
                        <a:spcBef>
                          <a:spcPts val="0"/>
                        </a:spcBef>
                        <a:spcAft>
                          <a:spcPts val="0"/>
                        </a:spcAft>
                        <a:buFont typeface="+mj-lt"/>
                        <a:buNone/>
                      </a:pPr>
                      <a:r>
                        <a:rPr lang="en-US" sz="1050" dirty="0">
                          <a:effectLst/>
                        </a:rPr>
                        <a:t>____Are you courteous?</a:t>
                      </a:r>
                    </a:p>
                    <a:p>
                      <a:pPr marL="0" marR="0" lvl="0" indent="0">
                        <a:lnSpc>
                          <a:spcPct val="107000"/>
                        </a:lnSpc>
                        <a:spcBef>
                          <a:spcPts val="0"/>
                        </a:spcBef>
                        <a:spcAft>
                          <a:spcPts val="0"/>
                        </a:spcAft>
                        <a:buFont typeface="+mj-lt"/>
                        <a:buNone/>
                      </a:pPr>
                      <a:r>
                        <a:rPr lang="en-US" sz="1050" dirty="0">
                          <a:effectLst/>
                        </a:rPr>
                        <a:t>____Are you neat in your personal appearance and work </a:t>
                      </a:r>
                      <a:r>
                        <a:rPr lang="en-US" sz="1050" dirty="0" smtClean="0">
                          <a:effectLst/>
                        </a:rPr>
                        <a:t>habits</a:t>
                      </a:r>
                      <a:r>
                        <a:rPr lang="en-US" sz="1050" b="0" dirty="0" smtClean="0">
                          <a:effectLst/>
                        </a:rPr>
                        <a:t>?</a:t>
                      </a:r>
                      <a:endParaRPr lang="en-US" sz="1050" b="0" dirty="0">
                        <a:effectLst/>
                        <a:latin typeface="Calibri"/>
                      </a:endParaRPr>
                    </a:p>
                  </a:txBody>
                  <a:tcPr marL="56547" marR="56547" marT="0" marB="0"/>
                </a:tc>
                <a:tc>
                  <a:txBody>
                    <a:bodyPr/>
                    <a:lstStyle/>
                    <a:p>
                      <a:pPr marL="0" marR="0" lvl="0" indent="0">
                        <a:lnSpc>
                          <a:spcPct val="107000"/>
                        </a:lnSpc>
                        <a:spcBef>
                          <a:spcPts val="0"/>
                        </a:spcBef>
                        <a:spcAft>
                          <a:spcPts val="0"/>
                        </a:spcAft>
                        <a:buFont typeface="+mj-lt"/>
                        <a:buNone/>
                      </a:pPr>
                      <a:r>
                        <a:rPr lang="en-US" sz="1050" b="1" dirty="0">
                          <a:effectLst/>
                        </a:rPr>
                        <a:t>____Do you respect other people’s opinions?</a:t>
                      </a:r>
                    </a:p>
                    <a:p>
                      <a:pPr marL="0" marR="0" lvl="0" indent="0">
                        <a:lnSpc>
                          <a:spcPct val="107000"/>
                        </a:lnSpc>
                        <a:spcBef>
                          <a:spcPts val="0"/>
                        </a:spcBef>
                        <a:spcAft>
                          <a:spcPts val="0"/>
                        </a:spcAft>
                        <a:buFont typeface="+mj-lt"/>
                        <a:buNone/>
                      </a:pPr>
                      <a:r>
                        <a:rPr lang="en-US" sz="1050" b="1" dirty="0">
                          <a:effectLst/>
                        </a:rPr>
                        <a:t>____Can you adapt easily to new and </a:t>
                      </a:r>
                      <a:r>
                        <a:rPr lang="en-US" sz="1050" b="1" dirty="0" smtClean="0">
                          <a:effectLst/>
                        </a:rPr>
                        <a:t>unexpected situations</a:t>
                      </a:r>
                      <a:r>
                        <a:rPr lang="en-US" sz="1050" b="1" dirty="0">
                          <a:effectLst/>
                        </a:rPr>
                        <a:t>?</a:t>
                      </a:r>
                    </a:p>
                    <a:p>
                      <a:pPr marL="0" marR="0" lvl="0" indent="0">
                        <a:lnSpc>
                          <a:spcPct val="107000"/>
                        </a:lnSpc>
                        <a:spcBef>
                          <a:spcPts val="0"/>
                        </a:spcBef>
                        <a:spcAft>
                          <a:spcPts val="0"/>
                        </a:spcAft>
                        <a:buFont typeface="+mj-lt"/>
                        <a:buNone/>
                      </a:pPr>
                      <a:r>
                        <a:rPr lang="en-US" sz="1050" b="1" dirty="0">
                          <a:effectLst/>
                        </a:rPr>
                        <a:t>____Do you tolerate other people’s beliefs?</a:t>
                      </a:r>
                    </a:p>
                    <a:p>
                      <a:pPr marL="0" marR="0" lvl="0" indent="0">
                        <a:lnSpc>
                          <a:spcPct val="107000"/>
                        </a:lnSpc>
                        <a:spcBef>
                          <a:spcPts val="0"/>
                        </a:spcBef>
                        <a:spcAft>
                          <a:spcPts val="0"/>
                        </a:spcAft>
                        <a:buFont typeface="+mj-lt"/>
                        <a:buNone/>
                      </a:pPr>
                      <a:r>
                        <a:rPr lang="en-US" sz="1050" b="1" dirty="0">
                          <a:effectLst/>
                        </a:rPr>
                        <a:t>____Can you stop yourself from sulking when you </a:t>
                      </a:r>
                      <a:r>
                        <a:rPr lang="en-US" sz="1050" b="1" dirty="0" smtClean="0">
                          <a:effectLst/>
                        </a:rPr>
                        <a:t>don’t</a:t>
                      </a:r>
                      <a:r>
                        <a:rPr lang="en-US" sz="1050" b="1" baseline="0" dirty="0" smtClean="0">
                          <a:effectLst/>
                        </a:rPr>
                        <a:t> </a:t>
                      </a:r>
                      <a:r>
                        <a:rPr lang="en-US" sz="1050" b="1" dirty="0" smtClean="0">
                          <a:effectLst/>
                        </a:rPr>
                        <a:t>get </a:t>
                      </a:r>
                      <a:r>
                        <a:rPr lang="en-US" sz="1050" b="1" dirty="0">
                          <a:effectLst/>
                        </a:rPr>
                        <a:t>your </a:t>
                      </a:r>
                      <a:r>
                        <a:rPr lang="en-US" sz="1050" b="1" dirty="0" smtClean="0">
                          <a:effectLst/>
                        </a:rPr>
                        <a:t> way</a:t>
                      </a:r>
                      <a:r>
                        <a:rPr lang="en-US" sz="1050" b="1" dirty="0">
                          <a:effectLst/>
                        </a:rPr>
                        <a:t>?</a:t>
                      </a:r>
                    </a:p>
                    <a:p>
                      <a:pPr marL="0" marR="0" lvl="0" indent="0">
                        <a:lnSpc>
                          <a:spcPct val="107000"/>
                        </a:lnSpc>
                        <a:spcBef>
                          <a:spcPts val="0"/>
                        </a:spcBef>
                        <a:spcAft>
                          <a:spcPts val="0"/>
                        </a:spcAft>
                        <a:buFont typeface="+mj-lt"/>
                        <a:buNone/>
                      </a:pPr>
                      <a:r>
                        <a:rPr lang="en-US" sz="1050" b="1" dirty="0">
                          <a:effectLst/>
                        </a:rPr>
                        <a:t>____Are you a good listener?</a:t>
                      </a:r>
                    </a:p>
                    <a:p>
                      <a:pPr marL="0" marR="0" lvl="0" indent="0">
                        <a:lnSpc>
                          <a:spcPct val="107000"/>
                        </a:lnSpc>
                        <a:spcBef>
                          <a:spcPts val="0"/>
                        </a:spcBef>
                        <a:spcAft>
                          <a:spcPts val="0"/>
                        </a:spcAft>
                        <a:buFont typeface="+mj-lt"/>
                        <a:buNone/>
                      </a:pPr>
                      <a:r>
                        <a:rPr lang="en-US" sz="1050" b="1" dirty="0">
                          <a:effectLst/>
                        </a:rPr>
                        <a:t>____Are you the kind of friend you would like others to </a:t>
                      </a:r>
                      <a:r>
                        <a:rPr lang="en-US" sz="1050" b="1" dirty="0" smtClean="0">
                          <a:effectLst/>
                        </a:rPr>
                        <a:t>be</a:t>
                      </a:r>
                      <a:r>
                        <a:rPr lang="en-US" sz="1050" b="1" dirty="0">
                          <a:effectLst/>
                        </a:rPr>
                        <a:t>?</a:t>
                      </a:r>
                    </a:p>
                    <a:p>
                      <a:pPr marL="0" marR="0" lvl="0" indent="0">
                        <a:lnSpc>
                          <a:spcPct val="107000"/>
                        </a:lnSpc>
                        <a:spcBef>
                          <a:spcPts val="0"/>
                        </a:spcBef>
                        <a:spcAft>
                          <a:spcPts val="0"/>
                        </a:spcAft>
                        <a:buFont typeface="+mj-lt"/>
                        <a:buNone/>
                      </a:pPr>
                      <a:r>
                        <a:rPr lang="en-US" sz="1050" b="1" dirty="0">
                          <a:effectLst/>
                        </a:rPr>
                        <a:t>____Can you disagree without being disagreeable?  </a:t>
                      </a:r>
                    </a:p>
                    <a:p>
                      <a:pPr marL="0" marR="0" lvl="0" indent="0">
                        <a:lnSpc>
                          <a:spcPct val="107000"/>
                        </a:lnSpc>
                        <a:spcBef>
                          <a:spcPts val="0"/>
                        </a:spcBef>
                        <a:spcAft>
                          <a:spcPts val="0"/>
                        </a:spcAft>
                        <a:buFont typeface="+mj-lt"/>
                        <a:buNone/>
                      </a:pPr>
                      <a:r>
                        <a:rPr lang="en-US" sz="1050" b="1" dirty="0">
                          <a:effectLst/>
                        </a:rPr>
                        <a:t>____Are you normally on time?</a:t>
                      </a:r>
                    </a:p>
                    <a:p>
                      <a:pPr marL="0" marR="0" lvl="0" indent="0">
                        <a:lnSpc>
                          <a:spcPct val="107000"/>
                        </a:lnSpc>
                        <a:spcBef>
                          <a:spcPts val="0"/>
                        </a:spcBef>
                        <a:spcAft>
                          <a:spcPts val="0"/>
                        </a:spcAft>
                        <a:buFont typeface="+mj-lt"/>
                        <a:buNone/>
                      </a:pPr>
                      <a:r>
                        <a:rPr lang="en-US" sz="1050" b="1" dirty="0">
                          <a:effectLst/>
                        </a:rPr>
                        <a:t>____Do you consider yourself to be a courteous driver?</a:t>
                      </a:r>
                    </a:p>
                    <a:p>
                      <a:pPr marL="0" marR="0" lvl="0" indent="0">
                        <a:lnSpc>
                          <a:spcPct val="107000"/>
                        </a:lnSpc>
                        <a:spcBef>
                          <a:spcPts val="0"/>
                        </a:spcBef>
                        <a:spcAft>
                          <a:spcPts val="0"/>
                        </a:spcAft>
                        <a:buFont typeface="+mj-lt"/>
                        <a:buNone/>
                      </a:pPr>
                      <a:r>
                        <a:rPr lang="en-US" sz="1050" b="1" dirty="0">
                          <a:effectLst/>
                        </a:rPr>
                        <a:t>____Do you usually speak well of others?</a:t>
                      </a:r>
                    </a:p>
                    <a:p>
                      <a:pPr marL="0" marR="0" lvl="0" indent="0">
                        <a:lnSpc>
                          <a:spcPct val="107000"/>
                        </a:lnSpc>
                        <a:spcBef>
                          <a:spcPts val="0"/>
                        </a:spcBef>
                        <a:spcAft>
                          <a:spcPts val="0"/>
                        </a:spcAft>
                        <a:buFont typeface="+mj-lt"/>
                        <a:buNone/>
                      </a:pPr>
                      <a:r>
                        <a:rPr lang="en-US" sz="1050" b="1" dirty="0">
                          <a:effectLst/>
                        </a:rPr>
                        <a:t>____Can you take being criticized without feeling hurt or </a:t>
                      </a:r>
                      <a:r>
                        <a:rPr lang="en-US" sz="1050" b="1" dirty="0" smtClean="0">
                          <a:effectLst/>
                        </a:rPr>
                        <a:t>resentful</a:t>
                      </a:r>
                      <a:r>
                        <a:rPr lang="en-US" sz="1050" b="1" dirty="0">
                          <a:effectLst/>
                        </a:rPr>
                        <a:t>?</a:t>
                      </a:r>
                    </a:p>
                    <a:p>
                      <a:pPr marL="0" marR="0" lvl="0" indent="0">
                        <a:lnSpc>
                          <a:spcPct val="107000"/>
                        </a:lnSpc>
                        <a:spcBef>
                          <a:spcPts val="0"/>
                        </a:spcBef>
                        <a:spcAft>
                          <a:spcPts val="0"/>
                        </a:spcAft>
                        <a:buFont typeface="+mj-lt"/>
                        <a:buNone/>
                      </a:pPr>
                      <a:r>
                        <a:rPr lang="en-US" sz="1050" b="1" dirty="0">
                          <a:effectLst/>
                        </a:rPr>
                        <a:t>____Do you generally look at the bright side of things?</a:t>
                      </a:r>
                    </a:p>
                    <a:p>
                      <a:pPr marL="0" marR="0" lvl="0" indent="0">
                        <a:lnSpc>
                          <a:spcPct val="107000"/>
                        </a:lnSpc>
                        <a:spcBef>
                          <a:spcPts val="0"/>
                        </a:spcBef>
                        <a:spcAft>
                          <a:spcPts val="0"/>
                        </a:spcAft>
                        <a:buFont typeface="+mj-lt"/>
                        <a:buNone/>
                      </a:pPr>
                      <a:r>
                        <a:rPr lang="en-US" sz="1050" b="1" dirty="0">
                          <a:effectLst/>
                        </a:rPr>
                        <a:t>____Can you work with someone you dislike?</a:t>
                      </a:r>
                    </a:p>
                    <a:p>
                      <a:pPr marL="0" marR="0" lvl="0" indent="0">
                        <a:lnSpc>
                          <a:spcPct val="107000"/>
                        </a:lnSpc>
                        <a:spcBef>
                          <a:spcPts val="0"/>
                        </a:spcBef>
                        <a:spcAft>
                          <a:spcPts val="0"/>
                        </a:spcAft>
                        <a:buFont typeface="+mj-lt"/>
                        <a:buNone/>
                      </a:pPr>
                      <a:r>
                        <a:rPr lang="en-US" sz="1050" b="1" dirty="0">
                          <a:effectLst/>
                        </a:rPr>
                        <a:t>____Are you pleasant to others even when you aren’t </a:t>
                      </a:r>
                      <a:r>
                        <a:rPr lang="en-US" sz="1050" b="1" dirty="0" smtClean="0">
                          <a:effectLst/>
                        </a:rPr>
                        <a:t>pleased </a:t>
                      </a:r>
                      <a:r>
                        <a:rPr lang="en-US" sz="1050" b="1" dirty="0">
                          <a:effectLst/>
                        </a:rPr>
                        <a:t>about something?</a:t>
                      </a:r>
                    </a:p>
                    <a:p>
                      <a:pPr marL="0" marR="0" lvl="0" indent="0">
                        <a:lnSpc>
                          <a:spcPct val="107000"/>
                        </a:lnSpc>
                        <a:spcBef>
                          <a:spcPts val="0"/>
                        </a:spcBef>
                        <a:spcAft>
                          <a:spcPts val="0"/>
                        </a:spcAft>
                        <a:buFont typeface="+mj-lt"/>
                        <a:buNone/>
                      </a:pPr>
                      <a:r>
                        <a:rPr lang="en-US" sz="1050" b="1" dirty="0">
                          <a:effectLst/>
                        </a:rPr>
                        <a:t>____Are you enthusiastic about other people’s interest?</a:t>
                      </a:r>
                    </a:p>
                    <a:p>
                      <a:pPr marL="0" marR="0" lvl="0" indent="0">
                        <a:lnSpc>
                          <a:spcPct val="107000"/>
                        </a:lnSpc>
                        <a:spcBef>
                          <a:spcPts val="0"/>
                        </a:spcBef>
                        <a:spcAft>
                          <a:spcPts val="0"/>
                        </a:spcAft>
                        <a:buFont typeface="+mj-lt"/>
                        <a:buNone/>
                      </a:pPr>
                      <a:r>
                        <a:rPr lang="en-US" sz="1050" b="1" dirty="0">
                          <a:effectLst/>
                        </a:rPr>
                        <a:t>____Do you tend to be enthusiastic about whatever </a:t>
                      </a:r>
                      <a:r>
                        <a:rPr lang="en-US" sz="1050" b="1" dirty="0" smtClean="0">
                          <a:effectLst/>
                        </a:rPr>
                        <a:t>you </a:t>
                      </a:r>
                      <a:r>
                        <a:rPr lang="en-US" sz="1050" b="1" dirty="0">
                          <a:effectLst/>
                        </a:rPr>
                        <a:t>do?</a:t>
                      </a:r>
                    </a:p>
                    <a:p>
                      <a:pPr marL="0" marR="0" lvl="0" indent="0">
                        <a:lnSpc>
                          <a:spcPct val="107000"/>
                        </a:lnSpc>
                        <a:spcBef>
                          <a:spcPts val="0"/>
                        </a:spcBef>
                        <a:spcAft>
                          <a:spcPts val="0"/>
                        </a:spcAft>
                        <a:buFont typeface="+mj-lt"/>
                        <a:buNone/>
                      </a:pPr>
                      <a:r>
                        <a:rPr lang="en-US" sz="1050" b="1" dirty="0">
                          <a:effectLst/>
                        </a:rPr>
                        <a:t>____Are you honest and sincere</a:t>
                      </a:r>
                      <a:r>
                        <a:rPr lang="en-US" sz="1050" b="1" dirty="0" smtClean="0">
                          <a:effectLst/>
                        </a:rPr>
                        <a:t>?</a:t>
                      </a:r>
                      <a:endParaRPr lang="en-US" sz="1050" b="1" dirty="0">
                        <a:effectLst/>
                        <a:latin typeface="Calibri"/>
                      </a:endParaRPr>
                    </a:p>
                  </a:txBody>
                  <a:tcPr marL="56547" marR="56547"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3524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4238"/>
            <a:ext cx="8229600" cy="835623"/>
          </a:xfrm>
        </p:spPr>
        <p:txBody>
          <a:bodyPr/>
          <a:lstStyle/>
          <a:p>
            <a:pPr marL="0" indent="0" algn="ctr">
              <a:buNone/>
            </a:pPr>
            <a:r>
              <a:rPr lang="en-US" dirty="0" smtClean="0">
                <a:effectLst>
                  <a:outerShdw blurRad="38100" dist="38100" dir="2700000" algn="tl">
                    <a:srgbClr val="000000">
                      <a:alpha val="43137"/>
                    </a:srgbClr>
                  </a:outerShdw>
                </a:effectLst>
              </a:rPr>
              <a:t>Aging is inevitable…</a:t>
            </a:r>
            <a:endParaRPr lang="en-US" dirty="0">
              <a:effectLst>
                <a:outerShdw blurRad="38100" dist="38100" dir="2700000" algn="tl">
                  <a:srgbClr val="000000">
                    <a:alpha val="43137"/>
                  </a:srgbClr>
                </a:outerShdw>
              </a:effectLst>
            </a:endParaRPr>
          </a:p>
        </p:txBody>
      </p:sp>
      <p:sp>
        <p:nvSpPr>
          <p:cNvPr id="4" name="Rectangle 3"/>
          <p:cNvSpPr/>
          <p:nvPr/>
        </p:nvSpPr>
        <p:spPr>
          <a:xfrm>
            <a:off x="-16991" y="2537433"/>
            <a:ext cx="4705815" cy="2677656"/>
          </a:xfrm>
          <a:prstGeom prst="rect">
            <a:avLst/>
          </a:prstGeom>
        </p:spPr>
        <p:txBody>
          <a:bodyPr wrap="square">
            <a:spAutoFit/>
          </a:bodyPr>
          <a:lstStyle/>
          <a:p>
            <a:pPr algn="ctr"/>
            <a:r>
              <a:rPr lang="en-US" sz="2800" dirty="0"/>
              <a:t>By embracing a healthy lifestyle </a:t>
            </a:r>
            <a:r>
              <a:rPr lang="en-US" sz="2800" dirty="0" smtClean="0"/>
              <a:t>throughout your life, </a:t>
            </a:r>
            <a:r>
              <a:rPr lang="en-US" sz="2800" dirty="0"/>
              <a:t>you will have a greater ability to engineer a positive approach to the aging process.</a:t>
            </a:r>
          </a:p>
        </p:txBody>
      </p:sp>
      <p:pic>
        <p:nvPicPr>
          <p:cNvPr id="5" name="Picture 2" descr="C:\Users\afhosi2\AppData\Local\Microsoft\Windows\Temporary Internet Files\Content.IE5\Y7ZQ0K4N\6171976504_2d58c7cac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8824" y="2199861"/>
            <a:ext cx="3997976"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030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05468"/>
            <a:ext cx="8229600" cy="5020695"/>
          </a:xfrm>
        </p:spPr>
        <p:txBody>
          <a:bodyPr/>
          <a:lstStyle/>
          <a:p>
            <a:pPr marL="0" indent="0" algn="ctr">
              <a:buNone/>
            </a:pPr>
            <a:r>
              <a:rPr lang="en-US" dirty="0" smtClean="0"/>
              <a:t>May you all make it to a healthy 100 and a half!</a:t>
            </a:r>
            <a:endParaRPr lang="en-US" dirty="0"/>
          </a:p>
        </p:txBody>
      </p:sp>
      <p:pic>
        <p:nvPicPr>
          <p:cNvPr id="4" name="Picture 2" descr="http://farm7.staticflickr.com/6205/6082992577_dbf70d378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2" y="1786744"/>
            <a:ext cx="36099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05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36431"/>
            <a:ext cx="8229600" cy="1100666"/>
          </a:xfrm>
        </p:spPr>
        <p:txBody>
          <a:bodyPr/>
          <a:lstStyle/>
          <a:p>
            <a:pPr marL="0" indent="0" algn="ctr">
              <a:buNone/>
            </a:pPr>
            <a:r>
              <a:rPr lang="en-US" dirty="0"/>
              <a:t>Establishing healthy lifestyle behaviors throughout your life influences optimal aging</a:t>
            </a:r>
          </a:p>
        </p:txBody>
      </p:sp>
      <p:sp>
        <p:nvSpPr>
          <p:cNvPr id="4" name="Rectangle 3"/>
          <p:cNvSpPr/>
          <p:nvPr/>
        </p:nvSpPr>
        <p:spPr>
          <a:xfrm>
            <a:off x="4572000" y="2531169"/>
            <a:ext cx="4067032" cy="3416320"/>
          </a:xfrm>
          <a:prstGeom prst="rect">
            <a:avLst/>
          </a:prstGeom>
        </p:spPr>
        <p:txBody>
          <a:bodyPr wrap="square">
            <a:spAutoFit/>
          </a:bodyPr>
          <a:lstStyle/>
          <a:p>
            <a:pPr>
              <a:lnSpc>
                <a:spcPct val="150000"/>
              </a:lnSpc>
              <a:buFont typeface="Calibri" pitchFamily="34" charset="0"/>
              <a:buChar char="-"/>
            </a:pPr>
            <a:r>
              <a:rPr lang="en-US" sz="2400" dirty="0" smtClean="0"/>
              <a:t>Practice Being Safe</a:t>
            </a:r>
            <a:endParaRPr lang="en-US" sz="2400" dirty="0"/>
          </a:p>
          <a:p>
            <a:pPr>
              <a:lnSpc>
                <a:spcPct val="150000"/>
              </a:lnSpc>
              <a:buFont typeface="Calibri" pitchFamily="34" charset="0"/>
              <a:buChar char="-"/>
            </a:pPr>
            <a:r>
              <a:rPr lang="en-US" sz="2400" dirty="0"/>
              <a:t>Know Your Health Numbers</a:t>
            </a:r>
          </a:p>
          <a:p>
            <a:pPr>
              <a:lnSpc>
                <a:spcPct val="150000"/>
              </a:lnSpc>
              <a:buFont typeface="Calibri" pitchFamily="34" charset="0"/>
              <a:buChar char="-"/>
            </a:pPr>
            <a:r>
              <a:rPr lang="en-US" sz="2400" dirty="0"/>
              <a:t>Stress Management</a:t>
            </a:r>
          </a:p>
          <a:p>
            <a:pPr>
              <a:lnSpc>
                <a:spcPct val="150000"/>
              </a:lnSpc>
              <a:buFont typeface="Calibri" pitchFamily="34" charset="0"/>
              <a:buChar char="-"/>
            </a:pPr>
            <a:r>
              <a:rPr lang="en-US" sz="2400" dirty="0"/>
              <a:t>Financial Affairs</a:t>
            </a:r>
          </a:p>
          <a:p>
            <a:pPr>
              <a:lnSpc>
                <a:spcPct val="150000"/>
              </a:lnSpc>
              <a:buFont typeface="Calibri" pitchFamily="34" charset="0"/>
              <a:buChar char="-"/>
            </a:pPr>
            <a:r>
              <a:rPr lang="en-US" sz="2400" dirty="0"/>
              <a:t>Sleep</a:t>
            </a:r>
          </a:p>
          <a:p>
            <a:pPr>
              <a:lnSpc>
                <a:spcPct val="150000"/>
              </a:lnSpc>
              <a:buFont typeface="Calibri" pitchFamily="34" charset="0"/>
              <a:buChar char="-"/>
            </a:pPr>
            <a:r>
              <a:rPr lang="en-US" sz="2400" dirty="0"/>
              <a:t>Taking Time for You</a:t>
            </a:r>
          </a:p>
        </p:txBody>
      </p:sp>
      <p:sp>
        <p:nvSpPr>
          <p:cNvPr id="5" name="Rectangle 4"/>
          <p:cNvSpPr/>
          <p:nvPr/>
        </p:nvSpPr>
        <p:spPr>
          <a:xfrm>
            <a:off x="457200" y="2551837"/>
            <a:ext cx="4572000" cy="3416320"/>
          </a:xfrm>
          <a:prstGeom prst="rect">
            <a:avLst/>
          </a:prstGeom>
        </p:spPr>
        <p:txBody>
          <a:bodyPr>
            <a:spAutoFit/>
          </a:bodyPr>
          <a:lstStyle/>
          <a:p>
            <a:pPr>
              <a:lnSpc>
                <a:spcPct val="150000"/>
              </a:lnSpc>
              <a:buFont typeface="Calibri" pitchFamily="34" charset="0"/>
              <a:buChar char="-"/>
            </a:pPr>
            <a:r>
              <a:rPr lang="en-US" sz="2400" dirty="0">
                <a:solidFill>
                  <a:srgbClr val="7030A0"/>
                </a:solidFill>
              </a:rPr>
              <a:t>Positive Attitude</a:t>
            </a:r>
          </a:p>
          <a:p>
            <a:pPr>
              <a:lnSpc>
                <a:spcPct val="150000"/>
              </a:lnSpc>
              <a:buFont typeface="Calibri" pitchFamily="34" charset="0"/>
              <a:buChar char="-"/>
            </a:pPr>
            <a:r>
              <a:rPr lang="en-US" sz="2400" dirty="0"/>
              <a:t>Eating </a:t>
            </a:r>
            <a:r>
              <a:rPr lang="en-US" sz="2400" dirty="0" smtClean="0"/>
              <a:t>Smart</a:t>
            </a:r>
          </a:p>
          <a:p>
            <a:pPr>
              <a:lnSpc>
                <a:spcPct val="150000"/>
              </a:lnSpc>
              <a:buFont typeface="Calibri" pitchFamily="34" charset="0"/>
              <a:buChar char="-"/>
            </a:pPr>
            <a:r>
              <a:rPr lang="en-US" sz="2400" dirty="0" smtClean="0"/>
              <a:t>Physical </a:t>
            </a:r>
            <a:r>
              <a:rPr lang="en-US" sz="2400" dirty="0"/>
              <a:t>Activity </a:t>
            </a:r>
          </a:p>
          <a:p>
            <a:pPr>
              <a:lnSpc>
                <a:spcPct val="150000"/>
              </a:lnSpc>
              <a:buFont typeface="Calibri" pitchFamily="34" charset="0"/>
              <a:buChar char="-"/>
            </a:pPr>
            <a:r>
              <a:rPr lang="en-US" sz="2400" dirty="0"/>
              <a:t>Brain Activity</a:t>
            </a:r>
          </a:p>
          <a:p>
            <a:pPr>
              <a:lnSpc>
                <a:spcPct val="150000"/>
              </a:lnSpc>
              <a:buFont typeface="Calibri" pitchFamily="34" charset="0"/>
              <a:buChar char="-"/>
            </a:pPr>
            <a:r>
              <a:rPr lang="en-US" sz="2400" dirty="0"/>
              <a:t>Social Activity</a:t>
            </a:r>
          </a:p>
          <a:p>
            <a:pPr>
              <a:lnSpc>
                <a:spcPct val="150000"/>
              </a:lnSpc>
              <a:buFont typeface="Calibri" pitchFamily="34" charset="0"/>
              <a:buChar char="-"/>
            </a:pPr>
            <a:r>
              <a:rPr lang="en-US" sz="2400" dirty="0" smtClean="0"/>
              <a:t>Tuning Into </a:t>
            </a:r>
            <a:r>
              <a:rPr lang="en-US" sz="2400" dirty="0"/>
              <a:t>the Times</a:t>
            </a:r>
          </a:p>
        </p:txBody>
      </p:sp>
    </p:spTree>
    <p:extLst>
      <p:ext uri="{BB962C8B-B14F-4D97-AF65-F5344CB8AC3E}">
        <p14:creationId xmlns:p14="http://schemas.microsoft.com/office/powerpoint/2010/main" val="1415054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286093"/>
            <a:ext cx="9144000" cy="4708981"/>
          </a:xfrm>
          <a:prstGeom prst="rect">
            <a:avLst/>
          </a:prstGeom>
          <a:noFill/>
        </p:spPr>
        <p:txBody>
          <a:bodyPr wrap="square" rtlCol="0">
            <a:spAutoFit/>
          </a:bodyPr>
          <a:lstStyle/>
          <a:p>
            <a:pPr algn="ctr"/>
            <a:r>
              <a:rPr lang="en-US" sz="10000" dirty="0" smtClean="0">
                <a:latin typeface="Arial Black" panose="020B0A04020102020204" pitchFamily="34" charset="0"/>
              </a:rPr>
              <a:t>AGE</a:t>
            </a:r>
          </a:p>
          <a:p>
            <a:pPr algn="ctr"/>
            <a:r>
              <a:rPr lang="en-US" sz="10000" dirty="0" smtClean="0">
                <a:latin typeface="Arial Black" panose="020B0A04020102020204" pitchFamily="34" charset="0"/>
              </a:rPr>
              <a:t>AGING</a:t>
            </a:r>
          </a:p>
          <a:p>
            <a:pPr algn="ctr"/>
            <a:r>
              <a:rPr lang="en-US" sz="10000" dirty="0" smtClean="0">
                <a:latin typeface="Arial Black" panose="020B0A04020102020204" pitchFamily="34" charset="0"/>
              </a:rPr>
              <a:t>OLD</a:t>
            </a:r>
            <a:endParaRPr lang="en-US" sz="10000" dirty="0">
              <a:latin typeface="Arial Black" panose="020B0A04020102020204" pitchFamily="34" charset="0"/>
            </a:endParaRPr>
          </a:p>
        </p:txBody>
      </p:sp>
    </p:spTree>
    <p:extLst>
      <p:ext uri="{BB962C8B-B14F-4D97-AF65-F5344CB8AC3E}">
        <p14:creationId xmlns:p14="http://schemas.microsoft.com/office/powerpoint/2010/main" val="295187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22400"/>
            <a:ext cx="8674322" cy="1365405"/>
          </a:xfrm>
        </p:spPr>
        <p:txBody>
          <a:bodyPr>
            <a:normAutofit/>
          </a:bodyPr>
          <a:lstStyle/>
          <a:p>
            <a:pPr marL="0" indent="0" algn="ctr">
              <a:buNone/>
            </a:pPr>
            <a:r>
              <a:rPr lang="en-US" b="1" dirty="0" smtClean="0"/>
              <a:t>Having a </a:t>
            </a:r>
            <a:r>
              <a:rPr lang="en-US" b="1" dirty="0"/>
              <a:t>positive attitude </a:t>
            </a:r>
            <a:r>
              <a:rPr lang="en-US" b="1" dirty="0" smtClean="0"/>
              <a:t>about aging can </a:t>
            </a:r>
            <a:r>
              <a:rPr lang="en-US" b="1" dirty="0"/>
              <a:t>help you live </a:t>
            </a:r>
            <a:r>
              <a:rPr lang="en-US" b="1" dirty="0" smtClean="0"/>
              <a:t>longer!</a:t>
            </a:r>
            <a:endParaRPr lang="en-US" b="1" dirty="0"/>
          </a:p>
        </p:txBody>
      </p:sp>
      <p:sp>
        <p:nvSpPr>
          <p:cNvPr id="5" name="Title 4"/>
          <p:cNvSpPr>
            <a:spLocks noGrp="1"/>
          </p:cNvSpPr>
          <p:nvPr>
            <p:ph type="title"/>
          </p:nvPr>
        </p:nvSpPr>
        <p:spPr>
          <a:xfrm>
            <a:off x="2311400" y="-25399"/>
            <a:ext cx="6832600" cy="660400"/>
          </a:xfrm>
        </p:spPr>
        <p:txBody>
          <a:bodyPr>
            <a:noAutofit/>
          </a:bodyPr>
          <a:lstStyle/>
          <a:p>
            <a:r>
              <a:rPr lang="en-US" dirty="0" smtClean="0"/>
              <a:t>Avoid Ageism</a:t>
            </a:r>
            <a:endParaRPr lang="en-US" dirty="0"/>
          </a:p>
        </p:txBody>
      </p:sp>
      <p:pic>
        <p:nvPicPr>
          <p:cNvPr id="1026" name="Picture 2" descr="Image result for ageism"/>
          <p:cNvPicPr>
            <a:picLocks noChangeAspect="1" noChangeArrowheads="1"/>
          </p:cNvPicPr>
          <p:nvPr/>
        </p:nvPicPr>
        <p:blipFill rotWithShape="1">
          <a:blip r:embed="rId3">
            <a:extLst>
              <a:ext uri="{28A0092B-C50C-407E-A947-70E740481C1C}">
                <a14:useLocalDpi xmlns:a14="http://schemas.microsoft.com/office/drawing/2010/main" val="0"/>
              </a:ext>
            </a:extLst>
          </a:blip>
          <a:srcRect b="4705"/>
          <a:stretch/>
        </p:blipFill>
        <p:spPr bwMode="auto">
          <a:xfrm>
            <a:off x="1925477" y="2787805"/>
            <a:ext cx="5226583" cy="3323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243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11400" y="-25399"/>
            <a:ext cx="6832600" cy="660400"/>
          </a:xfrm>
        </p:spPr>
        <p:txBody>
          <a:bodyPr>
            <a:noAutofit/>
          </a:bodyPr>
          <a:lstStyle/>
          <a:p>
            <a:r>
              <a:rPr lang="en-US" dirty="0" smtClean="0"/>
              <a:t>Benefits of a Positive Attitude</a:t>
            </a:r>
            <a:endParaRPr lang="en-US" dirty="0"/>
          </a:p>
        </p:txBody>
      </p:sp>
      <p:sp>
        <p:nvSpPr>
          <p:cNvPr id="6" name="Content Placeholder 5"/>
          <p:cNvSpPr>
            <a:spLocks noGrp="1"/>
          </p:cNvSpPr>
          <p:nvPr>
            <p:ph idx="1"/>
          </p:nvPr>
        </p:nvSpPr>
        <p:spPr>
          <a:xfrm>
            <a:off x="152400" y="2346068"/>
            <a:ext cx="4622800" cy="3043687"/>
          </a:xfrm>
        </p:spPr>
        <p:txBody>
          <a:bodyPr>
            <a:noAutofit/>
          </a:bodyPr>
          <a:lstStyle/>
          <a:p>
            <a:pPr marL="0" indent="0">
              <a:buNone/>
            </a:pPr>
            <a:r>
              <a:rPr lang="en-US" sz="2800" b="1" dirty="0" smtClean="0"/>
              <a:t>A positive attitude promotes:  </a:t>
            </a:r>
            <a:endParaRPr lang="en-US" sz="2800" dirty="0"/>
          </a:p>
          <a:p>
            <a:r>
              <a:rPr lang="en-US" sz="2800" dirty="0" smtClean="0"/>
              <a:t>Overall happiness, health, and well-being</a:t>
            </a:r>
          </a:p>
          <a:p>
            <a:r>
              <a:rPr lang="en-US" sz="2800" dirty="0" smtClean="0"/>
              <a:t>Lower rates of depression</a:t>
            </a:r>
          </a:p>
          <a:p>
            <a:r>
              <a:rPr lang="en-US" sz="2800" dirty="0" smtClean="0"/>
              <a:t>Lower levels of distress</a:t>
            </a:r>
          </a:p>
          <a:p>
            <a:r>
              <a:rPr lang="en-US" sz="2800" dirty="0" smtClean="0"/>
              <a:t>Better coping skills</a:t>
            </a:r>
            <a:endParaRPr lang="en-US" sz="280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1437" t="-2919" r="21437" b="2919"/>
          <a:stretch/>
        </p:blipFill>
        <p:spPr>
          <a:xfrm>
            <a:off x="4032618" y="2346068"/>
            <a:ext cx="4849998" cy="3392424"/>
          </a:xfrm>
          <a:prstGeom prst="rect">
            <a:avLst/>
          </a:prstGeom>
        </p:spPr>
      </p:pic>
    </p:spTree>
    <p:extLst>
      <p:ext uri="{BB962C8B-B14F-4D97-AF65-F5344CB8AC3E}">
        <p14:creationId xmlns:p14="http://schemas.microsoft.com/office/powerpoint/2010/main" val="429692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5259" y="1570037"/>
            <a:ext cx="8184995" cy="4525963"/>
          </a:xfrm>
        </p:spPr>
        <p:txBody>
          <a:bodyPr/>
          <a:lstStyle/>
          <a:p>
            <a:pPr marL="0" indent="0">
              <a:buNone/>
            </a:pPr>
            <a:r>
              <a:rPr lang="en-US" b="1" dirty="0" smtClean="0"/>
              <a:t>A positive attitude is often expressed through:  </a:t>
            </a:r>
          </a:p>
          <a:p>
            <a:r>
              <a:rPr lang="en-US" dirty="0" smtClean="0"/>
              <a:t>Positive, practical, and creative thinking</a:t>
            </a:r>
          </a:p>
          <a:p>
            <a:r>
              <a:rPr lang="en-US" dirty="0" smtClean="0"/>
              <a:t>Optimism </a:t>
            </a:r>
          </a:p>
          <a:p>
            <a:r>
              <a:rPr lang="en-US" dirty="0" smtClean="0"/>
              <a:t>Motivation and sense of purpose</a:t>
            </a:r>
          </a:p>
          <a:p>
            <a:r>
              <a:rPr lang="en-US" dirty="0" smtClean="0"/>
              <a:t>Energy to get things done and accomplish your goals</a:t>
            </a:r>
          </a:p>
          <a:p>
            <a:r>
              <a:rPr lang="en-US" dirty="0" smtClean="0"/>
              <a:t>Overall happiness</a:t>
            </a:r>
            <a:endParaRPr lang="en-US" dirty="0"/>
          </a:p>
        </p:txBody>
      </p:sp>
      <p:sp>
        <p:nvSpPr>
          <p:cNvPr id="5" name="Title 4"/>
          <p:cNvSpPr>
            <a:spLocks noGrp="1"/>
          </p:cNvSpPr>
          <p:nvPr>
            <p:ph type="title"/>
          </p:nvPr>
        </p:nvSpPr>
        <p:spPr>
          <a:xfrm>
            <a:off x="2311400" y="-25399"/>
            <a:ext cx="6832600" cy="660400"/>
          </a:xfrm>
        </p:spPr>
        <p:txBody>
          <a:bodyPr>
            <a:noAutofit/>
          </a:bodyPr>
          <a:lstStyle/>
          <a:p>
            <a:r>
              <a:rPr lang="en-US" dirty="0" smtClean="0"/>
              <a:t>Steps to Positivity</a:t>
            </a:r>
            <a:endParaRPr lang="en-US" dirty="0"/>
          </a:p>
        </p:txBody>
      </p:sp>
    </p:spTree>
    <p:extLst>
      <p:ext uri="{BB962C8B-B14F-4D97-AF65-F5344CB8AC3E}">
        <p14:creationId xmlns:p14="http://schemas.microsoft.com/office/powerpoint/2010/main" val="2651263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69998"/>
            <a:ext cx="4419600" cy="3076806"/>
          </a:xfrm>
        </p:spPr>
        <p:txBody>
          <a:bodyPr>
            <a:normAutofit/>
          </a:bodyPr>
          <a:lstStyle/>
          <a:p>
            <a:pPr marL="0" indent="0" algn="ctr">
              <a:buNone/>
            </a:pPr>
            <a:r>
              <a:rPr lang="en-US" dirty="0" smtClean="0"/>
              <a:t>Accepting change and learning from mistakes helps you to see the possibility of new and/or even better opportunities! </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2434337"/>
            <a:ext cx="3822192" cy="2548128"/>
          </a:xfrm>
          <a:prstGeom prst="rect">
            <a:avLst/>
          </a:prstGeom>
        </p:spPr>
      </p:pic>
      <p:sp>
        <p:nvSpPr>
          <p:cNvPr id="5" name="Title 4"/>
          <p:cNvSpPr>
            <a:spLocks noGrp="1"/>
          </p:cNvSpPr>
          <p:nvPr>
            <p:ph type="title"/>
          </p:nvPr>
        </p:nvSpPr>
        <p:spPr>
          <a:xfrm>
            <a:off x="2311400" y="0"/>
            <a:ext cx="6832600" cy="660400"/>
          </a:xfrm>
        </p:spPr>
        <p:txBody>
          <a:bodyPr>
            <a:noAutofit/>
          </a:bodyPr>
          <a:lstStyle/>
          <a:p>
            <a:r>
              <a:rPr lang="en-US" dirty="0" smtClean="0"/>
              <a:t>Change: Work to Accept It</a:t>
            </a:r>
            <a:endParaRPr lang="en-US" dirty="0"/>
          </a:p>
        </p:txBody>
      </p:sp>
    </p:spTree>
    <p:extLst>
      <p:ext uri="{BB962C8B-B14F-4D97-AF65-F5344CB8AC3E}">
        <p14:creationId xmlns:p14="http://schemas.microsoft.com/office/powerpoint/2010/main" val="630236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159727" y="1104900"/>
            <a:ext cx="7404410" cy="4525963"/>
          </a:xfrm>
        </p:spPr>
        <p:txBody>
          <a:bodyPr>
            <a:normAutofit lnSpcReduction="10000"/>
          </a:bodyPr>
          <a:lstStyle/>
          <a:p>
            <a:pPr lvl="0"/>
            <a:r>
              <a:rPr lang="en-US" dirty="0"/>
              <a:t>Start your day on a positive note</a:t>
            </a:r>
          </a:p>
          <a:p>
            <a:pPr lvl="0"/>
            <a:r>
              <a:rPr lang="en-US" dirty="0"/>
              <a:t>Focus on the good</a:t>
            </a:r>
          </a:p>
          <a:p>
            <a:pPr lvl="0"/>
            <a:r>
              <a:rPr lang="en-US" dirty="0"/>
              <a:t>Embrace life’s challenges</a:t>
            </a:r>
          </a:p>
          <a:p>
            <a:pPr lvl="0"/>
            <a:r>
              <a:rPr lang="en-US" dirty="0"/>
              <a:t>Surround yourself with positive people</a:t>
            </a:r>
          </a:p>
          <a:p>
            <a:pPr lvl="0"/>
            <a:r>
              <a:rPr lang="en-US" dirty="0"/>
              <a:t>Choose to be happy</a:t>
            </a:r>
          </a:p>
          <a:p>
            <a:pPr lvl="0"/>
            <a:r>
              <a:rPr lang="en-US" dirty="0"/>
              <a:t>Be gracious, helpful, and </a:t>
            </a:r>
            <a:r>
              <a:rPr lang="en-US" dirty="0" smtClean="0"/>
              <a:t>kind</a:t>
            </a:r>
          </a:p>
          <a:p>
            <a:pPr lvl="0"/>
            <a:r>
              <a:rPr lang="en-US" dirty="0" smtClean="0"/>
              <a:t>Take care of yourself</a:t>
            </a:r>
            <a:endParaRPr lang="en-US" dirty="0"/>
          </a:p>
          <a:p>
            <a:pPr lvl="0"/>
            <a:r>
              <a:rPr lang="en-US" dirty="0"/>
              <a:t>Have fun!</a:t>
            </a:r>
          </a:p>
          <a:p>
            <a:endParaRPr lang="en-US" dirty="0"/>
          </a:p>
        </p:txBody>
      </p:sp>
      <p:sp>
        <p:nvSpPr>
          <p:cNvPr id="4" name="Title 3"/>
          <p:cNvSpPr>
            <a:spLocks noGrp="1"/>
          </p:cNvSpPr>
          <p:nvPr>
            <p:ph type="title"/>
          </p:nvPr>
        </p:nvSpPr>
        <p:spPr/>
        <p:txBody>
          <a:bodyPr/>
          <a:lstStyle/>
          <a:p>
            <a:r>
              <a:rPr lang="en-US" dirty="0" smtClean="0"/>
              <a:t>Choose to be Happy</a:t>
            </a:r>
            <a:endParaRPr lang="en-US" dirty="0"/>
          </a:p>
        </p:txBody>
      </p:sp>
      <p:pic>
        <p:nvPicPr>
          <p:cNvPr id="1028" name="Picture 4" descr="Image result for choose to be hap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136" y="5410200"/>
            <a:ext cx="5000625" cy="133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458000"/>
      </p:ext>
    </p:extLst>
  </p:cSld>
  <p:clrMapOvr>
    <a:masterClrMapping/>
  </p:clrMapOvr>
  <p:timing>
    <p:tnLst>
      <p:par>
        <p:cTn id="1" dur="indefinite" restart="never" nodeType="tmRoot"/>
      </p:par>
    </p:tnLst>
  </p:timing>
</p:sld>
</file>

<file path=ppt/theme/theme1.xml><?xml version="1.0" encoding="utf-8"?>
<a:theme xmlns:a="http://schemas.openxmlformats.org/drawingml/2006/main" name="KSREPPT_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KSREpurple_band</Template>
  <TotalTime>1013</TotalTime>
  <Words>2248</Words>
  <Application>Microsoft Office PowerPoint</Application>
  <PresentationFormat>On-screen Show (4:3)</PresentationFormat>
  <Paragraphs>198</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Black</vt:lpstr>
      <vt:lpstr>Berlin Sans FB</vt:lpstr>
      <vt:lpstr>Calibri</vt:lpstr>
      <vt:lpstr>Times New Roman</vt:lpstr>
      <vt:lpstr>Trebuchet MS</vt:lpstr>
      <vt:lpstr>KSREPPT_Template1</vt:lpstr>
      <vt:lpstr>PowerPoint Presentation</vt:lpstr>
      <vt:lpstr>PowerPoint Presentation</vt:lpstr>
      <vt:lpstr>PowerPoint Presentation</vt:lpstr>
      <vt:lpstr>PowerPoint Presentation</vt:lpstr>
      <vt:lpstr>Avoid Ageism</vt:lpstr>
      <vt:lpstr>Benefits of a Positive Attitude</vt:lpstr>
      <vt:lpstr>Steps to Positivity</vt:lpstr>
      <vt:lpstr>Change: Work to Accept It</vt:lpstr>
      <vt:lpstr>Choose to be Happy</vt:lpstr>
      <vt:lpstr>Attitude Check!</vt:lpstr>
      <vt:lpstr>PowerPoint Presentation</vt:lpstr>
    </vt:vector>
  </TitlesOfParts>
  <Company>College of Human Ecology, Kansas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Yelland</dc:creator>
  <cp:lastModifiedBy>Erin Yelland</cp:lastModifiedBy>
  <cp:revision>47</cp:revision>
  <cp:lastPrinted>2017-02-15T15:30:41Z</cp:lastPrinted>
  <dcterms:created xsi:type="dcterms:W3CDTF">2015-08-12T18:29:43Z</dcterms:created>
  <dcterms:modified xsi:type="dcterms:W3CDTF">2017-02-21T21:56:25Z</dcterms:modified>
</cp:coreProperties>
</file>