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86" r:id="rId2"/>
    <p:sldId id="258" r:id="rId3"/>
    <p:sldId id="285" r:id="rId4"/>
    <p:sldId id="277" r:id="rId5"/>
    <p:sldId id="283" r:id="rId6"/>
    <p:sldId id="279" r:id="rId7"/>
    <p:sldId id="280" r:id="rId8"/>
    <p:sldId id="284" r:id="rId9"/>
    <p:sldId id="287"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93" autoAdjust="0"/>
  </p:normalViewPr>
  <p:slideViewPr>
    <p:cSldViewPr snapToGrid="0" snapToObjects="1">
      <p:cViewPr varScale="1">
        <p:scale>
          <a:sx n="43" d="100"/>
          <a:sy n="43" d="100"/>
        </p:scale>
        <p:origin x="1290"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3662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i="0" baseline="0" dirty="0" smtClean="0"/>
              <a:t>Today we will be concentrating on the power of physical activity…but I wanted you too see what all of the keys to embracing include.  Remember—these keys represent lifestyle behaviors.  Practiced through the lifespan (although it is never to late to start), these lifestyles contribute to health, well-being, life quality and even longevity.  </a:t>
            </a:r>
          </a:p>
          <a:p>
            <a:endParaRPr lang="en-US" i="0" baseline="0" dirty="0" smtClean="0"/>
          </a:p>
          <a:p>
            <a:pPr marL="237127" indent="-237127">
              <a:buFont typeface="+mj-lt"/>
              <a:buAutoNum type="arabicPeriod"/>
            </a:pPr>
            <a:r>
              <a:rPr lang="en-US" dirty="0" smtClean="0"/>
              <a:t>Attitude is Everything</a:t>
            </a:r>
          </a:p>
          <a:p>
            <a:pPr marL="237127" indent="-237127">
              <a:buFont typeface="+mj-lt"/>
              <a:buAutoNum type="arabicPeriod"/>
            </a:pPr>
            <a:r>
              <a:rPr lang="en-US" dirty="0" smtClean="0"/>
              <a:t>Eating Healthy</a:t>
            </a:r>
          </a:p>
          <a:p>
            <a:pPr marL="237127" indent="-237127">
              <a:buFont typeface="+mj-lt"/>
              <a:buAutoNum type="arabicPeriod"/>
            </a:pPr>
            <a:r>
              <a:rPr lang="en-US" dirty="0" smtClean="0"/>
              <a:t>Get Fit</a:t>
            </a:r>
          </a:p>
          <a:p>
            <a:pPr marL="237127" indent="-237127">
              <a:buFont typeface="+mj-lt"/>
              <a:buAutoNum type="arabicPeriod"/>
            </a:pPr>
            <a:r>
              <a:rPr lang="en-US" dirty="0" smtClean="0"/>
              <a:t>Brain Health</a:t>
            </a:r>
          </a:p>
          <a:p>
            <a:pPr marL="237127" indent="-237127">
              <a:buFont typeface="+mj-lt"/>
              <a:buAutoNum type="arabicPeriod"/>
            </a:pPr>
            <a:r>
              <a:rPr lang="en-US" dirty="0" smtClean="0"/>
              <a:t>Be Social</a:t>
            </a:r>
          </a:p>
          <a:p>
            <a:pPr marL="237127" indent="-237127">
              <a:buFont typeface="+mj-lt"/>
              <a:buAutoNum type="arabicPeriod"/>
            </a:pPr>
            <a:r>
              <a:rPr lang="en-US" dirty="0" smtClean="0"/>
              <a:t>Tune-in to the Times</a:t>
            </a:r>
          </a:p>
          <a:p>
            <a:pPr marL="237127" indent="-237127">
              <a:buFont typeface="+mj-lt"/>
              <a:buAutoNum type="arabicPeriod"/>
            </a:pPr>
            <a:r>
              <a:rPr lang="en-US" dirty="0" smtClean="0"/>
              <a:t>Stay Safe</a:t>
            </a:r>
          </a:p>
          <a:p>
            <a:pPr marL="237127" indent="-237127">
              <a:buFont typeface="+mj-lt"/>
              <a:buAutoNum type="arabicPeriod"/>
            </a:pPr>
            <a:r>
              <a:rPr lang="en-US" dirty="0" smtClean="0"/>
              <a:t>Know Your Numbers</a:t>
            </a:r>
          </a:p>
          <a:p>
            <a:pPr marL="237127" indent="-237127">
              <a:buFont typeface="+mj-lt"/>
              <a:buAutoNum type="arabicPeriod"/>
            </a:pPr>
            <a:r>
              <a:rPr lang="en-US" dirty="0" smtClean="0"/>
              <a:t>Manage Your Stress</a:t>
            </a:r>
          </a:p>
          <a:p>
            <a:pPr marL="237127" indent="-237127">
              <a:buFont typeface="+mj-lt"/>
              <a:buAutoNum type="arabicPeriod"/>
            </a:pPr>
            <a:r>
              <a:rPr lang="en-US" dirty="0" smtClean="0"/>
              <a:t>Financial Affairs</a:t>
            </a:r>
          </a:p>
          <a:p>
            <a:pPr marL="237127" indent="-237127">
              <a:buFont typeface="+mj-lt"/>
              <a:buAutoNum type="arabicPeriod"/>
            </a:pPr>
            <a:r>
              <a:rPr lang="en-US" dirty="0" smtClean="0"/>
              <a:t>Sleep Tight</a:t>
            </a:r>
          </a:p>
          <a:p>
            <a:pPr marL="237127" indent="-237127">
              <a:buFont typeface="+mj-lt"/>
              <a:buAutoNum type="arabicPeriod"/>
            </a:pPr>
            <a:r>
              <a:rPr lang="en-US" dirty="0" smtClean="0"/>
              <a:t>Take Time for You</a:t>
            </a:r>
          </a:p>
          <a:p>
            <a:pPr>
              <a:buFont typeface="Calibri" pitchFamily="34" charset="0"/>
              <a:buChar char="-"/>
            </a:pPr>
            <a:endParaRPr lang="en-US" dirty="0" smtClean="0"/>
          </a:p>
          <a:p>
            <a:pPr>
              <a:buFont typeface="Calibri" pitchFamily="34" charset="0"/>
              <a:buNone/>
            </a:pPr>
            <a:r>
              <a:rPr lang="en-US" dirty="0" smtClean="0"/>
              <a:t>Today</a:t>
            </a:r>
            <a:r>
              <a:rPr lang="en-US" baseline="0" dirty="0" smtClean="0"/>
              <a:t> we are going to highlight the power of physical activity.  So, let’s begin by talking about</a:t>
            </a:r>
            <a:r>
              <a:rPr lang="en-US" i="1" baseline="0" dirty="0" smtClean="0"/>
              <a:t> </a:t>
            </a:r>
            <a:r>
              <a:rPr lang="en-US" i="0" baseline="0" dirty="0" smtClean="0"/>
              <a:t>the importance of physical activity to overall health and well-being.</a:t>
            </a:r>
            <a:endParaRPr lang="en-US" i="1" baseline="0" dirty="0" smtClean="0"/>
          </a:p>
          <a:p>
            <a:pPr>
              <a:buFont typeface="Calibri" pitchFamily="34" charset="0"/>
              <a:buChar char="-"/>
            </a:pPr>
            <a:endParaRPr lang="en-US" dirty="0" smtClean="0"/>
          </a:p>
          <a:p>
            <a:endParaRPr lang="en-US" dirty="0"/>
          </a:p>
        </p:txBody>
      </p:sp>
    </p:spTree>
    <p:extLst>
      <p:ext uri="{BB962C8B-B14F-4D97-AF65-F5344CB8AC3E}">
        <p14:creationId xmlns:p14="http://schemas.microsoft.com/office/powerpoint/2010/main" val="135539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today by brainstorming, what are the health and wellness benefits associated with regular physical activity?</a:t>
            </a:r>
          </a:p>
          <a:p>
            <a:endParaRPr lang="en-US" baseline="0" dirty="0" smtClean="0"/>
          </a:p>
          <a:p>
            <a:r>
              <a:rPr lang="en-US" b="1" i="1" baseline="0" dirty="0" smtClean="0"/>
              <a:t>Have participants list out loud/or write their ideas down on post-it paper.</a:t>
            </a:r>
          </a:p>
          <a:p>
            <a:endParaRPr lang="en-US" baseline="0" dirty="0" smtClean="0"/>
          </a:p>
          <a:p>
            <a:r>
              <a:rPr lang="en-US" i="1" baseline="0" dirty="0" smtClean="0"/>
              <a:t>Most participants will immediately think of the physical benefits…you can also ask them - what about emotional benefits?</a:t>
            </a:r>
          </a:p>
          <a:p>
            <a:endParaRPr lang="en-US" baseline="0" dirty="0" smtClean="0"/>
          </a:p>
          <a:p>
            <a:endParaRPr lang="en-US" dirty="0"/>
          </a:p>
        </p:txBody>
      </p:sp>
    </p:spTree>
    <p:extLst>
      <p:ext uri="{BB962C8B-B14F-4D97-AF65-F5344CB8AC3E}">
        <p14:creationId xmlns:p14="http://schemas.microsoft.com/office/powerpoint/2010/main" val="44493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Physical activity includes any body movement that works muscles and requires more energy than resting. Walking, gardening, pushing a stroller and climbing the stairs are just a few examples of physical activity that are low in intensity. Exercise is a type of physical activity that is planned and structured for an extended period of time. Exercise often includes more vigor or intensity such as running, swimming, weightlifting, aerobics or participating on a sports team.</a:t>
            </a:r>
          </a:p>
          <a:p>
            <a:r>
              <a:rPr lang="en-US" sz="1300" dirty="0"/>
              <a:t> </a:t>
            </a:r>
          </a:p>
          <a:p>
            <a:r>
              <a:rPr lang="en-US" sz="1300" dirty="0"/>
              <a:t>Physical activity is important because it:</a:t>
            </a:r>
          </a:p>
          <a:p>
            <a:r>
              <a:rPr lang="en-US" sz="1300" dirty="0"/>
              <a:t/>
            </a:r>
            <a:br>
              <a:rPr lang="en-US" sz="1300" dirty="0"/>
            </a:br>
            <a:r>
              <a:rPr lang="en-US" sz="1300" dirty="0"/>
              <a:t>•  Strengthens bones and muscles</a:t>
            </a:r>
          </a:p>
          <a:p>
            <a:r>
              <a:rPr lang="en-US" sz="1300" dirty="0"/>
              <a:t>•  Improves cardiovascular health</a:t>
            </a:r>
          </a:p>
          <a:p>
            <a:r>
              <a:rPr lang="en-US" sz="1300" dirty="0"/>
              <a:t>•  Maintains or increases range of motion and flexibility</a:t>
            </a:r>
          </a:p>
          <a:p>
            <a:r>
              <a:rPr lang="en-US" sz="1300" dirty="0"/>
              <a:t>•  Protects against certain health conditions, such as heart disease, stroke, hypertension, obesity, type 2 diabetes mellitus, osteoporosis, colon cancer and depression</a:t>
            </a:r>
          </a:p>
          <a:p>
            <a:r>
              <a:rPr lang="en-US" sz="1300" dirty="0"/>
              <a:t>•  Improves mental health and mood</a:t>
            </a:r>
          </a:p>
          <a:p>
            <a:r>
              <a:rPr lang="en-US" sz="1300" dirty="0"/>
              <a:t>•  Improves cognitive functioning</a:t>
            </a:r>
          </a:p>
          <a:p>
            <a:r>
              <a:rPr lang="en-US" sz="1300" dirty="0"/>
              <a:t>•  Protects against dementia, including Alzheimer’s disease</a:t>
            </a:r>
          </a:p>
          <a:p>
            <a:r>
              <a:rPr lang="en-US" sz="1300" dirty="0"/>
              <a:t>•  Improves quality of life and ability to do daily activities</a:t>
            </a:r>
          </a:p>
          <a:p>
            <a:r>
              <a:rPr lang="en-US" sz="1300" dirty="0"/>
              <a:t>•  Controls weight</a:t>
            </a:r>
          </a:p>
          <a:p>
            <a:r>
              <a:rPr lang="en-US" sz="1300" dirty="0"/>
              <a:t>•  Increases energy</a:t>
            </a:r>
          </a:p>
          <a:p>
            <a:r>
              <a:rPr lang="en-US" sz="1300" dirty="0"/>
              <a:t>•  Promotes restful sleep</a:t>
            </a:r>
          </a:p>
          <a:p>
            <a:r>
              <a:rPr lang="en-US" sz="1300" dirty="0"/>
              <a:t>•  Reduces the risk of falling</a:t>
            </a:r>
          </a:p>
          <a:p>
            <a:r>
              <a:rPr lang="en-US" sz="1300" dirty="0"/>
              <a:t>•  Contributes to longevity</a:t>
            </a:r>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4</a:t>
            </a:fld>
            <a:endParaRPr lang="en-US"/>
          </a:p>
        </p:txBody>
      </p:sp>
    </p:spTree>
    <p:extLst>
      <p:ext uri="{BB962C8B-B14F-4D97-AF65-F5344CB8AC3E}">
        <p14:creationId xmlns:p14="http://schemas.microsoft.com/office/powerpoint/2010/main" val="319221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that there are 4 types of exercise?  It is not just strength training/weight lifting and aerobics any more.  There are official categories for balance exercises and flexibility/stretching exercises.</a:t>
            </a:r>
          </a:p>
          <a:p>
            <a:endParaRPr lang="en-US" dirty="0" smtClean="0"/>
          </a:p>
          <a:p>
            <a:r>
              <a:rPr lang="en-US" b="1" dirty="0" smtClean="0"/>
              <a:t>Balance exercises</a:t>
            </a:r>
            <a:r>
              <a:rPr lang="en-US" dirty="0" smtClean="0"/>
              <a:t> help prevent falls, a not uncommon problem in older adults. Falling is a major cause of broken hips and other injuries that often lead to disability and loss of independence.  Some balance exercises build up your leg muscles while other exercises focus on your stability.   </a:t>
            </a:r>
          </a:p>
          <a:p>
            <a:endParaRPr lang="en-US" dirty="0" smtClean="0"/>
          </a:p>
          <a:p>
            <a:r>
              <a:rPr lang="en-US" dirty="0" smtClean="0"/>
              <a:t>Examples of balance exercises include several strength exercises for the lower body such as front leg raises, side leg raises, and toe stands, as well as stability exercises such as forward toe-touch/arm reach and the stork pose. You</a:t>
            </a:r>
            <a:r>
              <a:rPr lang="en-US" baseline="0" dirty="0" smtClean="0"/>
              <a:t> can also practice balance by doing yoga, or something similar. </a:t>
            </a:r>
            <a:endParaRPr lang="en-US" dirty="0" smtClean="0"/>
          </a:p>
          <a:p>
            <a:endParaRPr lang="en-US" dirty="0" smtClean="0"/>
          </a:p>
          <a:p>
            <a:r>
              <a:rPr lang="en-US" b="1" dirty="0" smtClean="0"/>
              <a:t>Endurance exercises</a:t>
            </a:r>
            <a:r>
              <a:rPr lang="en-US" dirty="0" smtClean="0"/>
              <a:t> increase your breathing and heart rate.  They improve the health of your heart, lungs and circulatory system. Increased endurance keeps you healthier and improves stamina for daily activities. Endurance exercises may also delay or even prevent many diseases associated with aging, such as heart disease and diabetes.  </a:t>
            </a:r>
          </a:p>
          <a:p>
            <a:endParaRPr lang="en-US" dirty="0" smtClean="0"/>
          </a:p>
          <a:p>
            <a:r>
              <a:rPr lang="en-US" dirty="0" smtClean="0"/>
              <a:t>Examples of endurance exercises are walking, jogging, dancing, and playing tennis.</a:t>
            </a:r>
          </a:p>
          <a:p>
            <a:endParaRPr lang="en-US" dirty="0" smtClean="0"/>
          </a:p>
          <a:p>
            <a:r>
              <a:rPr lang="en-US" b="1" dirty="0" smtClean="0"/>
              <a:t>Strength training</a:t>
            </a:r>
            <a:r>
              <a:rPr lang="en-US" dirty="0" smtClean="0"/>
              <a:t> makes you stronger by building muscle. This increased strength allows you to perform daily activities on your own.</a:t>
            </a:r>
            <a:r>
              <a:rPr lang="en-US" b="1" dirty="0" smtClean="0"/>
              <a:t> </a:t>
            </a:r>
            <a:r>
              <a:rPr lang="en-US" dirty="0" smtClean="0"/>
              <a:t>Strength training also plays a key role in keeping obesity and diabetes at bay by increasing your metabolism, which helps you maintain a healthy weight and ideal blood sugar levels. Additionally,</a:t>
            </a:r>
            <a:r>
              <a:rPr lang="en-US" b="1" dirty="0" smtClean="0"/>
              <a:t> </a:t>
            </a:r>
            <a:r>
              <a:rPr lang="en-US" dirty="0" smtClean="0"/>
              <a:t>studies suggest strength training may help prevent the progression of osteoporosis.</a:t>
            </a:r>
          </a:p>
          <a:p>
            <a:endParaRPr lang="en-US" dirty="0" smtClean="0"/>
          </a:p>
          <a:p>
            <a:r>
              <a:rPr lang="en-US" dirty="0" smtClean="0"/>
              <a:t>Examples of strength training exercises include lifting or pushing free weights, pulling resistance bands, and using strength-training equipment at a fitness center or gym.</a:t>
            </a:r>
          </a:p>
          <a:p>
            <a:endParaRPr lang="en-US" dirty="0" smtClean="0"/>
          </a:p>
          <a:p>
            <a:r>
              <a:rPr lang="en-US" b="1" dirty="0" smtClean="0"/>
              <a:t>Stretching Exercises</a:t>
            </a:r>
            <a:r>
              <a:rPr lang="en-US" dirty="0" smtClean="0"/>
              <a:t> keep your body flexible by stretching the muscles and tissues that hold your bone’s together. These exercises help give you more freedom of movement to do everyday activities such as reaching and looking over your shoulder.  Specific stretches are recommended to prevent injuries but others are recommended to recover from injuries. Flexibility may also play a part in the prevention of falls.</a:t>
            </a:r>
          </a:p>
          <a:p>
            <a:endParaRPr lang="en-US" dirty="0" smtClean="0"/>
          </a:p>
          <a:p>
            <a:r>
              <a:rPr lang="en-US" dirty="0" smtClean="0"/>
              <a:t>Examples of stretching exercises include shoulder, back, and upper arm stretch, calf stretch, and hamstring stretch. You can</a:t>
            </a:r>
            <a:r>
              <a:rPr lang="en-US" baseline="0" dirty="0" smtClean="0"/>
              <a:t> also practice stretching by doing yoga, or something similar. </a:t>
            </a:r>
            <a:endParaRPr lang="en-US" dirty="0" smtClean="0"/>
          </a:p>
          <a:p>
            <a:endParaRPr lang="en-US" dirty="0" smtClean="0"/>
          </a:p>
          <a:p>
            <a:r>
              <a:rPr lang="en-US" b="1" dirty="0" smtClean="0"/>
              <a:t>How Much Exercise Do You Need?</a:t>
            </a:r>
            <a:endParaRPr lang="en-US" dirty="0" smtClean="0"/>
          </a:p>
          <a:p>
            <a:r>
              <a:rPr lang="en-US" u="sng" dirty="0" smtClean="0"/>
              <a:t>Infants and babies (aged 0-2)</a:t>
            </a:r>
            <a:endParaRPr lang="en-US" dirty="0" smtClean="0"/>
          </a:p>
          <a:p>
            <a:r>
              <a:rPr lang="en-US" dirty="0" smtClean="0"/>
              <a:t>There are no specific requirements for infants; however, infants/ babies/very young children should not be inactive for prolonged periods of time — no more than 1 hour unless they are asleep.  </a:t>
            </a:r>
          </a:p>
          <a:p>
            <a:r>
              <a:rPr lang="en-US" dirty="0" smtClean="0"/>
              <a:t> </a:t>
            </a:r>
          </a:p>
          <a:p>
            <a:r>
              <a:rPr lang="en-US" u="sng" dirty="0" smtClean="0"/>
              <a:t>Small children (aged 2-5) </a:t>
            </a:r>
            <a:endParaRPr lang="en-US" dirty="0" smtClean="0"/>
          </a:p>
          <a:p>
            <a:r>
              <a:rPr lang="en-US" dirty="0" smtClean="0"/>
              <a:t>Toddlers and preschoolers need 90 to 120 minutes of physical activity every day.  This activity should be roughly halved between planned exercise and free play physical activity. Small children should not be inactive for more than 2 hour unless they are asleep.  </a:t>
            </a:r>
          </a:p>
          <a:p>
            <a:r>
              <a:rPr lang="en-US" dirty="0" smtClean="0"/>
              <a:t> </a:t>
            </a:r>
          </a:p>
          <a:p>
            <a:r>
              <a:rPr lang="en-US" u="sng" dirty="0" smtClean="0"/>
              <a:t>Children and Adolescents (aged 6–17)</a:t>
            </a:r>
            <a:endParaRPr lang="en-US" dirty="0" smtClean="0"/>
          </a:p>
          <a:p>
            <a:r>
              <a:rPr lang="en-US" dirty="0" smtClean="0"/>
              <a:t>Children and teenagers need a minimum of 60 minutes of moderate intensity aerobic physical activity in 15-minute segments or longer every day.  Children and adolescents should perform vigorous-intensity aerobic activity and strength training 3 days per week. However, it is important to note that children and adolescents should participate in physical activities that are appropriate for their age.  For example, a muscle and bone strengthening activity for a 7 year old may include jumping rope and climbing on monkey bars whereas for a 17 year old it may include going to a gym and lifting weights.  Children and adolescents also need to stretch.</a:t>
            </a:r>
          </a:p>
          <a:p>
            <a:endParaRPr lang="en-US" u="sng" dirty="0" smtClean="0"/>
          </a:p>
          <a:p>
            <a:r>
              <a:rPr lang="en-US" u="sng" dirty="0" smtClean="0"/>
              <a:t>Adults and Senior Adults (aged 18 and older)</a:t>
            </a:r>
            <a:endParaRPr lang="en-US" dirty="0" smtClean="0"/>
          </a:p>
          <a:p>
            <a:r>
              <a:rPr lang="en-US" dirty="0" smtClean="0"/>
              <a:t>In general, adults and senior adults should get 150 minutes of exercise a week and this needs to be in bouts of at least 10 minutes in length. When you break this down, 150 minutes is only (approximately) 20 minutes a day 7 days a week, 30 minutes a day for 5 days a week, or 50 minutes a day for 3 days a week.  And when you break that down into 10 minute segments, it seems much easier to accomplish.  </a:t>
            </a:r>
          </a:p>
          <a:p>
            <a:endParaRPr lang="en-US" dirty="0" smtClean="0"/>
          </a:p>
          <a:p>
            <a:r>
              <a:rPr lang="en-US" b="1" i="1" dirty="0" smtClean="0"/>
              <a:t>Option</a:t>
            </a:r>
            <a:r>
              <a:rPr lang="en-US" b="1" i="1" baseline="0" dirty="0" smtClean="0"/>
              <a:t>al Activity: </a:t>
            </a:r>
            <a:r>
              <a:rPr lang="en-US" b="1" i="1" baseline="0" dirty="0" err="1" smtClean="0"/>
              <a:t>Deskercise</a:t>
            </a:r>
            <a:endParaRPr lang="en-US" b="1" i="1" baseline="0" dirty="0" smtClean="0"/>
          </a:p>
          <a:p>
            <a:r>
              <a:rPr lang="en-US" b="0" i="1" baseline="0" dirty="0" smtClean="0"/>
              <a:t>See https://www.uaex.edu/publications/PDF/FSFCS29.pdf and https://www.uaex.edu/publications/pdf/MP523.pdf from the University of Arkansas</a:t>
            </a:r>
            <a:endParaRPr lang="en-US" b="0" dirty="0"/>
          </a:p>
        </p:txBody>
      </p:sp>
    </p:spTree>
    <p:extLst>
      <p:ext uri="{BB962C8B-B14F-4D97-AF65-F5344CB8AC3E}">
        <p14:creationId xmlns:p14="http://schemas.microsoft.com/office/powerpoint/2010/main" val="195278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Stretching </a:t>
            </a:r>
            <a:r>
              <a:rPr lang="en-US" sz="1300" dirty="0"/>
              <a:t>helps keep your body flexible and limber. </a:t>
            </a:r>
          </a:p>
          <a:p>
            <a:endParaRPr lang="en-US" sz="1300" dirty="0"/>
          </a:p>
          <a:p>
            <a:r>
              <a:rPr lang="en-US" sz="1300" dirty="0"/>
              <a:t>Stretching allows muscles and joints to move smoothly and helps give you more freedom of movement to do everyday activities, such as reaching and looking over your shoulder. </a:t>
            </a:r>
          </a:p>
          <a:p>
            <a:endParaRPr lang="en-US" sz="1300" dirty="0"/>
          </a:p>
          <a:p>
            <a:r>
              <a:rPr lang="en-US" sz="1300" dirty="0"/>
              <a:t>Although it is often the most overlooked part of an exercise routine, stretching should not be disregarded as it: </a:t>
            </a:r>
          </a:p>
          <a:p>
            <a:pPr marL="181240" indent="-181240">
              <a:buFont typeface="Arial" panose="020B0604020202020204" pitchFamily="34" charset="0"/>
              <a:buChar char="•"/>
            </a:pPr>
            <a:r>
              <a:rPr lang="en-US" sz="1300" dirty="0"/>
              <a:t>Reduces muscle tension, soreness and even low back pain. </a:t>
            </a:r>
          </a:p>
          <a:p>
            <a:pPr marL="181240" indent="-181240">
              <a:buFont typeface="Arial" panose="020B0604020202020204" pitchFamily="34" charset="0"/>
              <a:buChar char="•"/>
            </a:pPr>
            <a:r>
              <a:rPr lang="en-US" sz="1300" dirty="0"/>
              <a:t>Increases blood and nutrients to the muscle tissues, improves coordination, contributes to good posture and can even reduce stress. </a:t>
            </a:r>
          </a:p>
          <a:p>
            <a:endParaRPr lang="en-US" sz="1300" dirty="0"/>
          </a:p>
          <a:p>
            <a:r>
              <a:rPr lang="en-US" sz="1300" dirty="0"/>
              <a:t>Flexibility will also contribute to your ability to participate in physical activity. </a:t>
            </a:r>
          </a:p>
          <a:p>
            <a:endParaRPr lang="en-US" sz="1300" dirty="0"/>
          </a:p>
          <a:p>
            <a:r>
              <a:rPr lang="en-US" sz="1300" dirty="0"/>
              <a:t>Specific stretches are recommended to prevent injuries, but others are recommended to recover from injuries. </a:t>
            </a:r>
          </a:p>
          <a:p>
            <a:endParaRPr lang="en-US" sz="1300" dirty="0"/>
          </a:p>
          <a:p>
            <a:r>
              <a:rPr lang="en-US" sz="1300" dirty="0"/>
              <a:t>Flexibility may also play a part in the prevention of falls.</a:t>
            </a:r>
          </a:p>
          <a:p>
            <a:endParaRPr lang="en-US" sz="1300" dirty="0"/>
          </a:p>
          <a:p>
            <a:endParaRPr lang="en-US" sz="1300" dirty="0"/>
          </a:p>
          <a:p>
            <a:r>
              <a:rPr lang="en-US" sz="1300" b="1" i="1" dirty="0"/>
              <a:t>Activity: Practice Stretching</a:t>
            </a:r>
          </a:p>
          <a:p>
            <a:pPr marL="0" indent="0">
              <a:buNone/>
            </a:pPr>
            <a:r>
              <a:rPr lang="en-US" sz="1300" dirty="0"/>
              <a:t>Practice the stretching exercises as shown on the slide.</a:t>
            </a:r>
          </a:p>
          <a:p>
            <a:endParaRPr lang="en-US" sz="1300" dirty="0"/>
          </a:p>
          <a:p>
            <a:r>
              <a:rPr lang="en-US" sz="1300" dirty="0" smtClean="0"/>
              <a:t>For </a:t>
            </a:r>
            <a:r>
              <a:rPr lang="en-US" sz="1300" dirty="0"/>
              <a:t>additional exercises or different options, refer to the </a:t>
            </a:r>
            <a:r>
              <a:rPr lang="en-US" sz="1300" i="1" dirty="0"/>
              <a:t>Keys to Embracing Aging: Physical Activity</a:t>
            </a:r>
            <a:r>
              <a:rPr lang="en-US" sz="1300" dirty="0"/>
              <a:t> publication. </a:t>
            </a:r>
          </a:p>
          <a:p>
            <a:endParaRPr lang="en-US" sz="1300" dirty="0"/>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6</a:t>
            </a:fld>
            <a:endParaRPr lang="en-US"/>
          </a:p>
        </p:txBody>
      </p:sp>
    </p:spTree>
    <p:extLst>
      <p:ext uri="{BB962C8B-B14F-4D97-AF65-F5344CB8AC3E}">
        <p14:creationId xmlns:p14="http://schemas.microsoft.com/office/powerpoint/2010/main" val="238525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Balance exercises </a:t>
            </a:r>
            <a:r>
              <a:rPr lang="en-US" sz="1300" dirty="0" smtClean="0"/>
              <a:t>are recommended specifically for senior adults and adults with balance issues for various</a:t>
            </a:r>
            <a:r>
              <a:rPr lang="en-US" sz="1300" baseline="0" dirty="0" smtClean="0"/>
              <a:t> </a:t>
            </a:r>
            <a:r>
              <a:rPr lang="en-US" sz="1300" dirty="0" smtClean="0"/>
              <a:t>reasons. </a:t>
            </a:r>
          </a:p>
          <a:p>
            <a:endParaRPr lang="en-US" sz="1300" dirty="0" smtClean="0"/>
          </a:p>
          <a:p>
            <a:r>
              <a:rPr lang="en-US" sz="1300" dirty="0" smtClean="0"/>
              <a:t>Balance exercises help prevent falls, the most common form of injury and injury-related death among</a:t>
            </a:r>
            <a:r>
              <a:rPr lang="en-US" sz="1300" baseline="0" dirty="0" smtClean="0"/>
              <a:t> </a:t>
            </a:r>
            <a:r>
              <a:rPr lang="en-US" sz="1300" dirty="0" smtClean="0"/>
              <a:t>adults age 65 and older. Falling is a major cause of broken hips and other injuries that often lead to disability</a:t>
            </a:r>
            <a:r>
              <a:rPr lang="en-US" sz="1300" baseline="0" dirty="0" smtClean="0"/>
              <a:t> </a:t>
            </a:r>
            <a:r>
              <a:rPr lang="en-US" sz="1300" dirty="0" smtClean="0"/>
              <a:t>and loss of independence. </a:t>
            </a:r>
          </a:p>
          <a:p>
            <a:endParaRPr lang="en-US" sz="1300" dirty="0" smtClean="0"/>
          </a:p>
          <a:p>
            <a:r>
              <a:rPr lang="en-US" sz="1300" dirty="0" smtClean="0"/>
              <a:t>Some balance exercises help build muscles while other exercises focus on stability.</a:t>
            </a:r>
          </a:p>
          <a:p>
            <a:endParaRPr lang="en-US" sz="1300" dirty="0" smtClean="0"/>
          </a:p>
          <a:p>
            <a:r>
              <a:rPr lang="en-US" sz="1300" dirty="0" smtClean="0"/>
              <a:t>For adults and senior adults, muscle-strengthening balance exercises, such as front and side leg raises, should</a:t>
            </a:r>
            <a:r>
              <a:rPr lang="en-US" sz="1300" baseline="0" dirty="0" smtClean="0"/>
              <a:t> </a:t>
            </a:r>
            <a:r>
              <a:rPr lang="en-US" sz="1300" dirty="0" smtClean="0"/>
              <a:t>be performed two or more days a week. </a:t>
            </a:r>
          </a:p>
          <a:p>
            <a:endParaRPr lang="en-US" sz="1300" dirty="0" smtClean="0"/>
          </a:p>
          <a:p>
            <a:r>
              <a:rPr lang="en-US" sz="1300" dirty="0" smtClean="0"/>
              <a:t>Stability exercises, including forward toe touches and arm reach, should</a:t>
            </a:r>
            <a:r>
              <a:rPr lang="en-US" sz="1300" baseline="0" dirty="0" smtClean="0"/>
              <a:t> </a:t>
            </a:r>
            <a:r>
              <a:rPr lang="en-US" sz="1300" dirty="0" smtClean="0"/>
              <a:t>be performed daily. </a:t>
            </a:r>
          </a:p>
          <a:p>
            <a:endParaRPr lang="en-US" sz="1300" dirty="0" smtClean="0"/>
          </a:p>
          <a:p>
            <a:r>
              <a:rPr lang="en-US" sz="1300" dirty="0" smtClean="0"/>
              <a:t>Balance exercises, while not discouraged, are not included in exercise recommendations</a:t>
            </a:r>
            <a:r>
              <a:rPr lang="en-US" sz="1300" baseline="0" dirty="0" smtClean="0"/>
              <a:t> </a:t>
            </a:r>
            <a:r>
              <a:rPr lang="en-US" sz="1300" dirty="0" smtClean="0"/>
              <a:t>for children under 18 years of age. Many forms of play, such as walking on a balance beam and hopscotch,</a:t>
            </a:r>
            <a:r>
              <a:rPr lang="en-US" sz="1300" baseline="0" dirty="0" smtClean="0"/>
              <a:t> </a:t>
            </a:r>
            <a:r>
              <a:rPr lang="en-US" sz="1300" dirty="0" smtClean="0"/>
              <a:t>enhance balance.</a:t>
            </a:r>
          </a:p>
          <a:p>
            <a:endParaRPr lang="en-US" sz="1300" dirty="0" smtClean="0"/>
          </a:p>
          <a:p>
            <a:endParaRPr lang="en-US" sz="1300" dirty="0" smtClean="0"/>
          </a:p>
          <a:p>
            <a:r>
              <a:rPr lang="en-US" sz="1300" b="1" i="1" dirty="0" smtClean="0"/>
              <a:t>Activity</a:t>
            </a:r>
            <a:r>
              <a:rPr lang="en-US" sz="1300" b="1" i="1" dirty="0"/>
              <a:t>: Practice Balance Exercises</a:t>
            </a:r>
          </a:p>
          <a:p>
            <a:pPr marL="0" indent="0">
              <a:buNone/>
            </a:pPr>
            <a:r>
              <a:rPr lang="en-US" sz="1300" dirty="0"/>
              <a:t>Practice the balance exercises as shown on the slide.</a:t>
            </a:r>
          </a:p>
          <a:p>
            <a:pPr defTabSz="966612"/>
            <a:endParaRPr lang="en-US" sz="1300" dirty="0"/>
          </a:p>
          <a:p>
            <a:pPr defTabSz="966612"/>
            <a:r>
              <a:rPr lang="en-US" sz="1300" dirty="0" smtClean="0"/>
              <a:t>For </a:t>
            </a:r>
            <a:r>
              <a:rPr lang="en-US" sz="1300" dirty="0"/>
              <a:t>additional exercises or different options, refer to the </a:t>
            </a:r>
            <a:r>
              <a:rPr lang="en-US" sz="1300" i="1" dirty="0"/>
              <a:t>Keys to Embracing Aging: Physical Activity</a:t>
            </a:r>
            <a:r>
              <a:rPr lang="en-US" sz="1300" dirty="0"/>
              <a:t> publication. </a:t>
            </a:r>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7</a:t>
            </a:fld>
            <a:endParaRPr lang="en-US"/>
          </a:p>
        </p:txBody>
      </p:sp>
    </p:spTree>
    <p:extLst>
      <p:ext uri="{BB962C8B-B14F-4D97-AF65-F5344CB8AC3E}">
        <p14:creationId xmlns:p14="http://schemas.microsoft.com/office/powerpoint/2010/main" val="221489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hardest part of exercising for many is getting started, but when you think about fitness goals in 10 minute segments, it doesn’t seem as daunting.  It is helpful to some to make it part of their routine.  For example, after you put the coffee on to brew, do 10 minutes of exercise, then have breakfast; or if you work in an office that has breaks, get with some colleagues and make an “appointment” for a 10 minute walk during your afternoon breaks.  By accumulating several 10 minute segments throughout the week, you can reach your fitness goal. To help you get started and keep going, try to include physical activity in your everyday life, try all four types of exercise, and plan for breaks in routine—life happens—but you need to get back in action as soon as possible.</a:t>
            </a:r>
          </a:p>
          <a:p>
            <a:pPr defTabSz="931774">
              <a:defRPr/>
            </a:pPr>
            <a:endParaRPr lang="en-US" dirty="0" smtClean="0"/>
          </a:p>
          <a:p>
            <a:pPr defTabSz="931774">
              <a:defRPr/>
            </a:pPr>
            <a:r>
              <a:rPr lang="en-US" b="1" i="1" u="none" dirty="0" smtClean="0"/>
              <a:t>Discuss: How can</a:t>
            </a:r>
            <a:r>
              <a:rPr lang="en-US" b="1" i="1" u="none" baseline="0" dirty="0" smtClean="0"/>
              <a:t> you work to incorporate physical activity into your daily life?</a:t>
            </a:r>
            <a:endParaRPr lang="en-US" b="1" i="1" u="none" dirty="0" smtClean="0"/>
          </a:p>
          <a:p>
            <a:endParaRPr lang="en-US" dirty="0"/>
          </a:p>
        </p:txBody>
      </p:sp>
    </p:spTree>
    <p:extLst>
      <p:ext uri="{BB962C8B-B14F-4D97-AF65-F5344CB8AC3E}">
        <p14:creationId xmlns:p14="http://schemas.microsoft.com/office/powerpoint/2010/main" val="276328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a:t>
            </a:r>
            <a:r>
              <a:rPr lang="en-US" baseline="0" dirty="0" smtClean="0"/>
              <a:t> physical activity and hopefully gave you some tips for incorporating physical activity into your daily life.</a:t>
            </a:r>
            <a:endParaRPr lang="en-US" dirty="0"/>
          </a:p>
        </p:txBody>
      </p:sp>
    </p:spTree>
    <p:extLst>
      <p:ext uri="{BB962C8B-B14F-4D97-AF65-F5344CB8AC3E}">
        <p14:creationId xmlns:p14="http://schemas.microsoft.com/office/powerpoint/2010/main" val="84845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Physical Activity</a:t>
            </a:r>
            <a:endParaRPr lang="en-US" sz="4000" dirty="0">
              <a:latin typeface="Berlin Sans FB" panose="020E0602020502020306" pitchFamily="34" charset="0"/>
            </a:endParaRPr>
          </a:p>
        </p:txBody>
      </p:sp>
    </p:spTree>
    <p:extLst>
      <p:ext uri="{BB962C8B-B14F-4D97-AF65-F5344CB8AC3E}">
        <p14:creationId xmlns:p14="http://schemas.microsoft.com/office/powerpoint/2010/main" val="18858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t>Practice Being Safe</a:t>
            </a:r>
            <a:endParaRPr lang="en-US" sz="2400" dirty="0"/>
          </a:p>
          <a:p>
            <a:pPr>
              <a:lnSpc>
                <a:spcPct val="150000"/>
              </a:lnSpc>
              <a:buFont typeface="Calibri" pitchFamily="34" charset="0"/>
              <a:buChar char="-"/>
            </a:pPr>
            <a:r>
              <a:rPr lang="en-US" sz="2400" dirty="0"/>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t>Sleep</a:t>
            </a:r>
          </a:p>
          <a:p>
            <a:pPr>
              <a:lnSpc>
                <a:spcPct val="150000"/>
              </a:lnSpc>
              <a:buFont typeface="Calibri" pitchFamily="34" charset="0"/>
              <a:buChar char="-"/>
            </a:pPr>
            <a:r>
              <a:rPr lang="en-US" sz="2400" dirty="0"/>
              <a:t>Taking Time for You</a:t>
            </a:r>
          </a:p>
        </p:txBody>
      </p:sp>
      <p:sp>
        <p:nvSpPr>
          <p:cNvPr id="5" name="Rectangle 4"/>
          <p:cNvSpPr/>
          <p:nvPr/>
        </p:nvSpPr>
        <p:spPr>
          <a:xfrm>
            <a:off x="457200" y="2551837"/>
            <a:ext cx="4572000" cy="3416320"/>
          </a:xfrm>
          <a:prstGeom prst="rect">
            <a:avLst/>
          </a:prstGeom>
        </p:spPr>
        <p:txBody>
          <a:bodyPr>
            <a:spAutoFit/>
          </a:bodyPr>
          <a:lstStyle/>
          <a:p>
            <a:pPr>
              <a:lnSpc>
                <a:spcPct val="150000"/>
              </a:lnSpc>
              <a:buFont typeface="Calibri" pitchFamily="34" charset="0"/>
              <a:buChar char="-"/>
            </a:pPr>
            <a:r>
              <a:rPr lang="en-US" sz="2400" dirty="0"/>
              <a:t>Positive Attitude</a:t>
            </a:r>
          </a:p>
          <a:p>
            <a:pPr>
              <a:lnSpc>
                <a:spcPct val="150000"/>
              </a:lnSpc>
              <a:buFont typeface="Calibri" pitchFamily="34" charset="0"/>
              <a:buChar char="-"/>
            </a:pPr>
            <a:r>
              <a:rPr lang="en-US" sz="2400" dirty="0"/>
              <a:t>Eating </a:t>
            </a:r>
            <a:r>
              <a:rPr lang="en-US" sz="2400" dirty="0" smtClean="0"/>
              <a:t>Smart</a:t>
            </a:r>
          </a:p>
          <a:p>
            <a:pPr>
              <a:lnSpc>
                <a:spcPct val="150000"/>
              </a:lnSpc>
              <a:buFont typeface="Calibri" pitchFamily="34" charset="0"/>
              <a:buChar char="-"/>
            </a:pPr>
            <a:r>
              <a:rPr lang="en-US" sz="2400" dirty="0" smtClean="0">
                <a:solidFill>
                  <a:srgbClr val="7030A0"/>
                </a:solidFill>
              </a:rPr>
              <a:t>Physical </a:t>
            </a:r>
            <a:r>
              <a:rPr lang="en-US" sz="2400" dirty="0">
                <a:solidFill>
                  <a:srgbClr val="7030A0"/>
                </a:solidFill>
              </a:rPr>
              <a:t>Activity </a:t>
            </a:r>
          </a:p>
          <a:p>
            <a:pPr>
              <a:lnSpc>
                <a:spcPct val="150000"/>
              </a:lnSpc>
              <a:buFont typeface="Calibri" pitchFamily="34" charset="0"/>
              <a:buChar char="-"/>
            </a:pPr>
            <a:r>
              <a:rPr lang="en-US" sz="2400" dirty="0"/>
              <a:t>Brain Activity</a:t>
            </a:r>
          </a:p>
          <a:p>
            <a:pPr>
              <a:lnSpc>
                <a:spcPct val="150000"/>
              </a:lnSpc>
              <a:buFont typeface="Calibri" pitchFamily="34" charset="0"/>
              <a:buChar char="-"/>
            </a:pPr>
            <a:r>
              <a:rPr lang="en-US" sz="2400" dirty="0"/>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41505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a:xfrm>
            <a:off x="482600" y="2065868"/>
            <a:ext cx="8229600" cy="2798232"/>
          </a:xfrm>
        </p:spPr>
        <p:txBody>
          <a:bodyPr/>
          <a:lstStyle/>
          <a:p>
            <a:pPr marL="0" indent="0" algn="ctr">
              <a:buNone/>
            </a:pPr>
            <a:r>
              <a:rPr lang="en-US" sz="4800" dirty="0" smtClean="0"/>
              <a:t>What are the health and wellness benefits associated with regular physical activity?</a:t>
            </a:r>
            <a:endParaRPr lang="en-US" sz="4800" dirty="0"/>
          </a:p>
        </p:txBody>
      </p:sp>
    </p:spTree>
    <p:extLst>
      <p:ext uri="{BB962C8B-B14F-4D97-AF65-F5344CB8AC3E}">
        <p14:creationId xmlns:p14="http://schemas.microsoft.com/office/powerpoint/2010/main" val="2532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165100" y="1108076"/>
            <a:ext cx="4267200" cy="4043362"/>
          </a:xfrm>
        </p:spPr>
        <p:txBody>
          <a:bodyPr>
            <a:normAutofit/>
          </a:bodyPr>
          <a:lstStyle/>
          <a:p>
            <a:r>
              <a:rPr lang="en-US" sz="2200" dirty="0" smtClean="0"/>
              <a:t>Strengthens </a:t>
            </a:r>
            <a:r>
              <a:rPr lang="en-US" sz="2200" dirty="0"/>
              <a:t>bones and muscles</a:t>
            </a:r>
          </a:p>
          <a:p>
            <a:r>
              <a:rPr lang="en-US" sz="2200" dirty="0" smtClean="0"/>
              <a:t>Improves </a:t>
            </a:r>
            <a:r>
              <a:rPr lang="en-US" sz="2200" dirty="0"/>
              <a:t>cardiovascular </a:t>
            </a:r>
            <a:r>
              <a:rPr lang="en-US" sz="2200" dirty="0" smtClean="0"/>
              <a:t>health</a:t>
            </a:r>
          </a:p>
          <a:p>
            <a:r>
              <a:rPr lang="en-US" sz="2200" dirty="0" smtClean="0"/>
              <a:t>Maintains </a:t>
            </a:r>
            <a:r>
              <a:rPr lang="en-US" sz="2200" dirty="0"/>
              <a:t>or increases range of motion and flexibility</a:t>
            </a:r>
          </a:p>
          <a:p>
            <a:r>
              <a:rPr lang="en-US" sz="2200" dirty="0" smtClean="0"/>
              <a:t>Reduces chronic disease risk factors</a:t>
            </a:r>
          </a:p>
          <a:p>
            <a:r>
              <a:rPr lang="en-US" sz="2200" dirty="0" smtClean="0"/>
              <a:t>Improves </a:t>
            </a:r>
            <a:r>
              <a:rPr lang="en-US" sz="2200" dirty="0"/>
              <a:t>mental health and mood</a:t>
            </a:r>
          </a:p>
          <a:p>
            <a:r>
              <a:rPr lang="en-US" sz="2200" dirty="0"/>
              <a:t>Improves cognitive functioning</a:t>
            </a:r>
          </a:p>
          <a:p>
            <a:endParaRPr lang="en-US" sz="2400" dirty="0"/>
          </a:p>
        </p:txBody>
      </p:sp>
      <p:sp>
        <p:nvSpPr>
          <p:cNvPr id="11" name="Content Placeholder 10"/>
          <p:cNvSpPr>
            <a:spLocks noGrp="1"/>
          </p:cNvSpPr>
          <p:nvPr>
            <p:ph sz="half" idx="2"/>
          </p:nvPr>
        </p:nvSpPr>
        <p:spPr>
          <a:xfrm>
            <a:off x="4559300" y="1136652"/>
            <a:ext cx="4343400" cy="4335462"/>
          </a:xfrm>
        </p:spPr>
        <p:txBody>
          <a:bodyPr>
            <a:normAutofit lnSpcReduction="10000"/>
          </a:bodyPr>
          <a:lstStyle/>
          <a:p>
            <a:r>
              <a:rPr lang="en-US" sz="2200" dirty="0" smtClean="0"/>
              <a:t>Protects </a:t>
            </a:r>
            <a:r>
              <a:rPr lang="en-US" sz="2200" dirty="0"/>
              <a:t>against dementia, including Alzheimer’s disease</a:t>
            </a:r>
          </a:p>
          <a:p>
            <a:r>
              <a:rPr lang="en-US" sz="2200" dirty="0" smtClean="0"/>
              <a:t>Improves </a:t>
            </a:r>
            <a:r>
              <a:rPr lang="en-US" sz="2200" dirty="0"/>
              <a:t>quality of life and ability to do daily activities</a:t>
            </a:r>
          </a:p>
          <a:p>
            <a:r>
              <a:rPr lang="en-US" sz="2200" dirty="0" smtClean="0"/>
              <a:t>Controls </a:t>
            </a:r>
            <a:r>
              <a:rPr lang="en-US" sz="2200" dirty="0"/>
              <a:t>weight</a:t>
            </a:r>
          </a:p>
          <a:p>
            <a:r>
              <a:rPr lang="en-US" sz="2200" dirty="0" smtClean="0"/>
              <a:t>Increases </a:t>
            </a:r>
            <a:r>
              <a:rPr lang="en-US" sz="2200" dirty="0"/>
              <a:t>energy</a:t>
            </a:r>
          </a:p>
          <a:p>
            <a:r>
              <a:rPr lang="en-US" sz="2200" dirty="0" smtClean="0"/>
              <a:t>Promotes </a:t>
            </a:r>
            <a:r>
              <a:rPr lang="en-US" sz="2200" dirty="0"/>
              <a:t>restful sleep</a:t>
            </a:r>
          </a:p>
          <a:p>
            <a:r>
              <a:rPr lang="en-US" sz="2200" dirty="0" smtClean="0"/>
              <a:t>Reduces </a:t>
            </a:r>
            <a:r>
              <a:rPr lang="en-US" sz="2200" dirty="0"/>
              <a:t>the risk of falling</a:t>
            </a:r>
          </a:p>
          <a:p>
            <a:r>
              <a:rPr lang="en-US" sz="2200" dirty="0" smtClean="0"/>
              <a:t>Contributes </a:t>
            </a:r>
            <a:r>
              <a:rPr lang="en-US" sz="2200" dirty="0"/>
              <a:t>to longevity</a:t>
            </a:r>
          </a:p>
          <a:p>
            <a:pPr marL="0" indent="0">
              <a:buNone/>
            </a:pPr>
            <a:r>
              <a:rPr lang="en-US" b="1" dirty="0"/>
              <a:t/>
            </a:r>
            <a:br>
              <a:rPr lang="en-US" b="1" dirty="0"/>
            </a:br>
            <a:r>
              <a:rPr lang="en-US" b="1" dirty="0"/>
              <a:t> </a:t>
            </a:r>
            <a:endParaRPr lang="en-US" dirty="0"/>
          </a:p>
          <a:p>
            <a:endParaRPr lang="en-US" dirty="0"/>
          </a:p>
        </p:txBody>
      </p:sp>
      <p:sp>
        <p:nvSpPr>
          <p:cNvPr id="5" name="Title 1"/>
          <p:cNvSpPr txBox="1">
            <a:spLocks/>
          </p:cNvSpPr>
          <p:nvPr/>
        </p:nvSpPr>
        <p:spPr>
          <a:xfrm>
            <a:off x="2082575" y="34196"/>
            <a:ext cx="7061425" cy="535151"/>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r>
              <a:rPr lang="en-US" dirty="0" smtClean="0"/>
              <a:t>Physical Activity Leads to Health</a:t>
            </a:r>
            <a:endParaRPr lang="en-US" dirty="0"/>
          </a:p>
        </p:txBody>
      </p:sp>
      <p:pic>
        <p:nvPicPr>
          <p:cNvPr id="1026" name="Picture 2" descr="Image result for physical ac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4767603"/>
            <a:ext cx="5295900" cy="198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0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Fit!</a:t>
            </a:r>
            <a:endParaRPr lang="en-US" dirty="0"/>
          </a:p>
        </p:txBody>
      </p:sp>
      <p:sp>
        <p:nvSpPr>
          <p:cNvPr id="3" name="Content Placeholder 2"/>
          <p:cNvSpPr>
            <a:spLocks noGrp="1"/>
          </p:cNvSpPr>
          <p:nvPr>
            <p:ph idx="1"/>
          </p:nvPr>
        </p:nvSpPr>
        <p:spPr>
          <a:xfrm>
            <a:off x="1494430" y="2372341"/>
            <a:ext cx="2722728" cy="2429302"/>
          </a:xfrm>
        </p:spPr>
        <p:txBody>
          <a:bodyPr/>
          <a:lstStyle/>
          <a:p>
            <a:r>
              <a:rPr lang="en-US" dirty="0" smtClean="0"/>
              <a:t>Balance</a:t>
            </a:r>
          </a:p>
          <a:p>
            <a:r>
              <a:rPr lang="en-US" dirty="0" smtClean="0"/>
              <a:t>Endurance</a:t>
            </a:r>
          </a:p>
          <a:p>
            <a:r>
              <a:rPr lang="en-US" dirty="0" smtClean="0"/>
              <a:t>Strength</a:t>
            </a:r>
          </a:p>
          <a:p>
            <a:r>
              <a:rPr lang="en-US" dirty="0" smtClean="0"/>
              <a:t>Flexibility</a:t>
            </a:r>
            <a:endParaRPr lang="en-US" dirty="0"/>
          </a:p>
        </p:txBody>
      </p:sp>
      <p:pic>
        <p:nvPicPr>
          <p:cNvPr id="4" name="Picture 2" descr="C:\Users\afhosi2\Desktop\Photos\flkr Yinisport 6998225001_fc0469580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7158" y="1281136"/>
            <a:ext cx="3247949"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48770" y="5865549"/>
            <a:ext cx="6320922" cy="584775"/>
          </a:xfrm>
          <a:prstGeom prst="rect">
            <a:avLst/>
          </a:prstGeom>
          <a:noFill/>
        </p:spPr>
        <p:txBody>
          <a:bodyPr wrap="square" rtlCol="0">
            <a:spAutoFit/>
          </a:bodyPr>
          <a:lstStyle/>
          <a:p>
            <a:pPr algn="ctr"/>
            <a:r>
              <a:rPr lang="en-US" sz="3200"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Goal = 150 minutes per week</a:t>
            </a:r>
          </a:p>
        </p:txBody>
      </p:sp>
    </p:spTree>
    <p:extLst>
      <p:ext uri="{BB962C8B-B14F-4D97-AF65-F5344CB8AC3E}">
        <p14:creationId xmlns:p14="http://schemas.microsoft.com/office/powerpoint/2010/main" val="111914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760" y="1201738"/>
            <a:ext cx="5105400" cy="1143000"/>
          </a:xfrm>
        </p:spPr>
        <p:txBody>
          <a:bodyPr>
            <a:normAutofit/>
          </a:bodyPr>
          <a:lstStyle/>
          <a:p>
            <a:pPr algn="ctr"/>
            <a:r>
              <a:rPr lang="en-US" dirty="0" smtClean="0">
                <a:solidFill>
                  <a:schemeClr val="tx1"/>
                </a:solidFill>
              </a:rPr>
              <a:t>Stretching Exercises</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62" y="2667000"/>
            <a:ext cx="1554238"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577" y="2647950"/>
            <a:ext cx="1482423"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666999"/>
            <a:ext cx="164116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2666999"/>
            <a:ext cx="180316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2667000"/>
            <a:ext cx="1654306"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2563771" y="34196"/>
            <a:ext cx="6466154" cy="535151"/>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r>
              <a:rPr lang="en-US" dirty="0" smtClean="0"/>
              <a:t>Try It Out</a:t>
            </a:r>
            <a:endParaRPr lang="en-US" dirty="0"/>
          </a:p>
        </p:txBody>
      </p:sp>
    </p:spTree>
    <p:extLst>
      <p:ext uri="{BB962C8B-B14F-4D97-AF65-F5344CB8AC3E}">
        <p14:creationId xmlns:p14="http://schemas.microsoft.com/office/powerpoint/2010/main" val="98205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900" y="1544283"/>
            <a:ext cx="5105400" cy="1143000"/>
          </a:xfrm>
        </p:spPr>
        <p:txBody>
          <a:bodyPr>
            <a:normAutofit/>
          </a:bodyPr>
          <a:lstStyle/>
          <a:p>
            <a:pPr algn="ctr"/>
            <a:r>
              <a:rPr lang="en-US" dirty="0" smtClean="0">
                <a:solidFill>
                  <a:schemeClr val="tx1"/>
                </a:solidFill>
              </a:rPr>
              <a:t>Balance Exercises</a:t>
            </a:r>
            <a:endParaRPr 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04745"/>
            <a:ext cx="1399355" cy="243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08057"/>
            <a:ext cx="1659700" cy="239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708057"/>
            <a:ext cx="1296301" cy="239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708057"/>
            <a:ext cx="1594613" cy="239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704745"/>
            <a:ext cx="2010481" cy="240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2563771" y="34196"/>
            <a:ext cx="6466154" cy="535151"/>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r>
              <a:rPr lang="en-US" dirty="0" smtClean="0"/>
              <a:t>Try It Out</a:t>
            </a:r>
            <a:endParaRPr lang="en-US" dirty="0"/>
          </a:p>
        </p:txBody>
      </p:sp>
    </p:spTree>
    <p:extLst>
      <p:ext uri="{BB962C8B-B14F-4D97-AF65-F5344CB8AC3E}">
        <p14:creationId xmlns:p14="http://schemas.microsoft.com/office/powerpoint/2010/main" val="40586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Fit!</a:t>
            </a:r>
            <a:endParaRPr lang="en-US" dirty="0"/>
          </a:p>
        </p:txBody>
      </p:sp>
      <p:sp>
        <p:nvSpPr>
          <p:cNvPr id="4" name="Content Placeholder 2"/>
          <p:cNvSpPr>
            <a:spLocks noGrp="1"/>
          </p:cNvSpPr>
          <p:nvPr>
            <p:ph idx="1"/>
          </p:nvPr>
        </p:nvSpPr>
        <p:spPr>
          <a:xfrm>
            <a:off x="184245" y="1133397"/>
            <a:ext cx="8229600" cy="5398030"/>
          </a:xfrm>
        </p:spPr>
        <p:txBody>
          <a:bodyPr>
            <a:normAutofit/>
          </a:bodyPr>
          <a:lstStyle/>
          <a:p>
            <a:pPr marL="0" indent="0" algn="ctr">
              <a:buNone/>
            </a:pPr>
            <a:r>
              <a:rPr lang="en-US" dirty="0" smtClean="0">
                <a:effectLst>
                  <a:outerShdw blurRad="38100" dist="38100" dir="2700000" algn="tl">
                    <a:srgbClr val="000000">
                      <a:alpha val="43137"/>
                    </a:srgbClr>
                  </a:outerShdw>
                </a:effectLst>
              </a:rPr>
              <a:t>Include Physical Activity in your Daily Life</a:t>
            </a:r>
          </a:p>
          <a:p>
            <a:pPr marL="0" indent="0" algn="ctr">
              <a:buNone/>
            </a:pPr>
            <a:endParaRPr lang="en-US" dirty="0" smtClean="0">
              <a:effectLst>
                <a:outerShdw blurRad="38100" dist="38100" dir="2700000" algn="tl">
                  <a:srgbClr val="000000">
                    <a:alpha val="43137"/>
                  </a:srgbClr>
                </a:outerShdw>
              </a:effectLst>
            </a:endParaRPr>
          </a:p>
          <a:p>
            <a:r>
              <a:rPr lang="en-US" dirty="0" smtClean="0"/>
              <a:t>Make it a priority</a:t>
            </a:r>
          </a:p>
          <a:p>
            <a:r>
              <a:rPr lang="en-US" dirty="0" smtClean="0"/>
              <a:t>Make it easy</a:t>
            </a:r>
          </a:p>
          <a:p>
            <a:r>
              <a:rPr lang="en-US" dirty="0" smtClean="0"/>
              <a:t>Make it social</a:t>
            </a:r>
          </a:p>
          <a:p>
            <a:r>
              <a:rPr lang="en-US" dirty="0" smtClean="0"/>
              <a:t>Make it interesting</a:t>
            </a:r>
          </a:p>
          <a:p>
            <a:r>
              <a:rPr lang="en-US" dirty="0" smtClean="0"/>
              <a:t>Make it fun</a:t>
            </a:r>
          </a:p>
          <a:p>
            <a:r>
              <a:rPr lang="en-US" dirty="0" smtClean="0"/>
              <a:t>Exercise doesn’t just happen, you have to make it happen</a:t>
            </a:r>
            <a:endParaRPr lang="en-US" dirty="0"/>
          </a:p>
        </p:txBody>
      </p:sp>
      <p:pic>
        <p:nvPicPr>
          <p:cNvPr id="5" name="Picture 2" descr="C:\Users\afhosi2\Desktop\Photos\flkr by neurotrials 5470950657_fcae53b64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0" y="2015700"/>
            <a:ext cx="4149436" cy="276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9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456987"/>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281</TotalTime>
  <Words>1584</Words>
  <Application>Microsoft Office PowerPoint</Application>
  <PresentationFormat>On-screen Show (4:3)</PresentationFormat>
  <Paragraphs>170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Berlin Sans FB</vt:lpstr>
      <vt:lpstr>Calibri</vt:lpstr>
      <vt:lpstr>Trebuchet MS</vt:lpstr>
      <vt:lpstr>KSREPPT_Template1</vt:lpstr>
      <vt:lpstr>PowerPoint Presentation</vt:lpstr>
      <vt:lpstr>PowerPoint Presentation</vt:lpstr>
      <vt:lpstr>Brainstorm…</vt:lpstr>
      <vt:lpstr>PowerPoint Presentation</vt:lpstr>
      <vt:lpstr>Get Fit!</vt:lpstr>
      <vt:lpstr>Stretching Exercises</vt:lpstr>
      <vt:lpstr>Balance Exercises</vt:lpstr>
      <vt:lpstr>Get Fit!</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37</cp:revision>
  <cp:lastPrinted>2016-03-01T22:04:03Z</cp:lastPrinted>
  <dcterms:created xsi:type="dcterms:W3CDTF">2015-08-12T18:29:43Z</dcterms:created>
  <dcterms:modified xsi:type="dcterms:W3CDTF">2017-02-21T20:25:36Z</dcterms:modified>
</cp:coreProperties>
</file>