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96" r:id="rId2"/>
    <p:sldId id="258" r:id="rId3"/>
    <p:sldId id="290" r:id="rId4"/>
    <p:sldId id="292" r:id="rId5"/>
    <p:sldId id="293" r:id="rId6"/>
    <p:sldId id="294" r:id="rId7"/>
    <p:sldId id="287" r:id="rId8"/>
    <p:sldId id="286" r:id="rId9"/>
    <p:sldId id="285" r:id="rId10"/>
    <p:sldId id="282" r:id="rId11"/>
    <p:sldId id="281" r:id="rId12"/>
    <p:sldId id="280" r:id="rId13"/>
    <p:sldId id="279" r:id="rId14"/>
    <p:sldId id="278" r:id="rId15"/>
    <p:sldId id="277" r:id="rId16"/>
    <p:sldId id="295" r:id="rId17"/>
    <p:sldId id="297"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93" autoAdjust="0"/>
  </p:normalViewPr>
  <p:slideViewPr>
    <p:cSldViewPr snapToGrid="0" snapToObjects="1">
      <p:cViewPr varScale="1">
        <p:scale>
          <a:sx n="75" d="100"/>
          <a:sy n="75" d="100"/>
        </p:scale>
        <p:origin x="2634" y="90"/>
      </p:cViewPr>
      <p:guideLst>
        <p:guide orient="horz" pos="2160"/>
        <p:guide pos="2880"/>
      </p:guideLst>
    </p:cSldViewPr>
  </p:slideViewPr>
  <p:notesTextViewPr>
    <p:cViewPr>
      <p:scale>
        <a:sx n="100" d="100"/>
        <a:sy n="100" d="100"/>
      </p:scale>
      <p:origin x="0" y="-72"/>
    </p:cViewPr>
  </p:notesTextViewPr>
  <p:notesViewPr>
    <p:cSldViewPr snapToGrid="0" snapToObjects="1">
      <p:cViewPr varScale="1">
        <p:scale>
          <a:sx n="84" d="100"/>
          <a:sy n="84" d="100"/>
        </p:scale>
        <p:origin x="379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FBA5C16-A1C1-4CB0-838C-12205FA00415}" type="datetimeFigureOut">
              <a:rPr lang="en-US" smtClean="0"/>
              <a:t>2/22/2017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434E2C5-C9B0-4220-8783-5F3647F901DE}" type="slidenum">
              <a:rPr lang="en-US" smtClean="0"/>
              <a:t>‹#›</a:t>
            </a:fld>
            <a:endParaRPr lang="en-US"/>
          </a:p>
        </p:txBody>
      </p:sp>
    </p:spTree>
    <p:extLst>
      <p:ext uri="{BB962C8B-B14F-4D97-AF65-F5344CB8AC3E}">
        <p14:creationId xmlns:p14="http://schemas.microsoft.com/office/powerpoint/2010/main" val="10482915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2875" y="152400"/>
            <a:ext cx="4184650" cy="31384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48188" y="3423797"/>
            <a:ext cx="6634232" cy="5725222"/>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32209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0985" y="3383280"/>
            <a:ext cx="6691227" cy="5777074"/>
          </a:xfrm>
        </p:spPr>
        <p:txBody>
          <a:bodyPr/>
          <a:lstStyle/>
          <a:p>
            <a:r>
              <a:rPr lang="en-US" dirty="0" smtClean="0"/>
              <a:t/>
            </a:r>
            <a:br>
              <a:rPr lang="en-US" dirty="0" smtClean="0"/>
            </a:br>
            <a:endParaRPr lang="en-US" dirty="0" smtClean="0"/>
          </a:p>
          <a:p>
            <a:endParaRPr lang="en-US" dirty="0" smtClean="0"/>
          </a:p>
          <a:p>
            <a:endParaRPr lang="en-US" i="1" baseline="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03802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a:t>
            </a:r>
            <a:r>
              <a:rPr lang="en-US" baseline="0" dirty="0" err="1" smtClean="0"/>
              <a:t>neurobics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smtClean="0"/>
              <a:pPr/>
              <a:t>11</a:t>
            </a:fld>
            <a:endParaRPr lang="en-US"/>
          </a:p>
        </p:txBody>
      </p:sp>
    </p:spTree>
    <p:extLst>
      <p:ext uri="{BB962C8B-B14F-4D97-AF65-F5344CB8AC3E}">
        <p14:creationId xmlns:p14="http://schemas.microsoft.com/office/powerpoint/2010/main" val="240839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Nutrition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Nutrition plays a large role in brain development and function throughout life.  A brain healthy diet can help reduce the risk of chronic-age related brain diseases, including Alzheimer’s disease.  A brain healthy diet is one that protects your heart, encourages good blood flow to the brain, and fights against diabetes.  For a healthy brain diet:  Seek foods high in antioxidants, such as fruits</a:t>
            </a:r>
            <a:r>
              <a:rPr lang="en-US" sz="1200" kern="1200" baseline="0" dirty="0" smtClean="0">
                <a:solidFill>
                  <a:schemeClr val="tx1"/>
                </a:solidFill>
                <a:effectLst/>
                <a:latin typeface="+mn-lt"/>
                <a:ea typeface="+mn-ea"/>
                <a:cs typeface="+mn-cs"/>
              </a:rPr>
              <a:t>, vegetables, whole grains and nuts.</a:t>
            </a:r>
          </a:p>
          <a:p>
            <a:endParaRPr lang="en-US" sz="1200"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For a healthy-brain diet: </a:t>
            </a:r>
          </a:p>
          <a:p>
            <a:r>
              <a:rPr lang="en-US" sz="1200" b="1" i="0" u="none" strike="noStrike" kern="1200" baseline="0" dirty="0" smtClean="0">
                <a:solidFill>
                  <a:schemeClr val="tx1"/>
                </a:solidFill>
                <a:latin typeface="+mn-lt"/>
                <a:ea typeface="+mn-ea"/>
                <a:cs typeface="+mn-cs"/>
              </a:rPr>
              <a:t>Seek foods high in antioxidants. </a:t>
            </a:r>
            <a:r>
              <a:rPr lang="en-US" sz="1200" b="0" i="0" u="none" strike="noStrike" kern="1200" baseline="0" dirty="0" smtClean="0">
                <a:solidFill>
                  <a:schemeClr val="tx1"/>
                </a:solidFill>
                <a:latin typeface="+mn-lt"/>
                <a:ea typeface="+mn-ea"/>
                <a:cs typeface="+mn-cs"/>
              </a:rPr>
              <a:t>Antioxidants are dietary substances that include various nutrients that prevent, slow and even repair natural cell damage, including mental decline. An eating plan containing plenty of fruits, vegetables, whole grains and nuts can supply all the antioxidants your body needs. Some potent antioxidant foods to consider are blueberries and other berries, red delicious apples, sweet cherries, black plums, cranberries, oranges, red grapes, strawberries, avocados, raw garlic, cooked cabbage and broccoli, spinach, kale, red bell peppers, carrots, sweet potatoes, onions, tomatoes, whole wheat, oatmeal, brown rice, pecans, walnuts and hazelnuts.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Power up with omega-3. </a:t>
            </a:r>
            <a:r>
              <a:rPr lang="en-US" sz="1200" b="0" i="0" u="none" strike="noStrike" kern="1200" baseline="0" dirty="0" smtClean="0">
                <a:solidFill>
                  <a:schemeClr val="tx1"/>
                </a:solidFill>
                <a:latin typeface="+mn-lt"/>
                <a:ea typeface="+mn-ea"/>
                <a:cs typeface="+mn-cs"/>
              </a:rPr>
              <a:t>Omega-3 are fatty acids that the body needs to properly function but does not make on its own. The best way to get omega-3 is through food sources. Examples of foods high in omega-3 include salmon, tuna, mackerel, trout, sardines, walnuts, pecans, almonds, leafy green vegetables, flax, pumpkin seeds, sesame seeds and eggs.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Cut calories. </a:t>
            </a:r>
            <a:r>
              <a:rPr lang="en-US" sz="1200" b="0" i="0" u="none" strike="noStrike" kern="1200" baseline="0" dirty="0" smtClean="0">
                <a:solidFill>
                  <a:schemeClr val="tx1"/>
                </a:solidFill>
                <a:latin typeface="+mn-lt"/>
                <a:ea typeface="+mn-ea"/>
                <a:cs typeface="+mn-cs"/>
              </a:rPr>
              <a:t>Being overweight and obese leads to increased risk of brain function decline in later life. Overweight people often have high cholesterol and high blood pressure, which also increase the risks of developing dementia in later life.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Fight sodium and cholesterol. </a:t>
            </a:r>
            <a:r>
              <a:rPr lang="en-US" sz="1200" b="0" i="0" u="none" strike="noStrike" kern="1200" baseline="0" dirty="0" smtClean="0">
                <a:solidFill>
                  <a:schemeClr val="tx1"/>
                </a:solidFill>
                <a:latin typeface="+mn-lt"/>
                <a:ea typeface="+mn-ea"/>
                <a:cs typeface="+mn-cs"/>
              </a:rPr>
              <a:t>Go easy on eating meats and other animal products high in fat, be stingy with salt and limit preserved and preprocessed foods. </a:t>
            </a:r>
          </a:p>
          <a:p>
            <a:endParaRPr lang="en-US" sz="1200" b="0" i="0" u="none" strike="noStrike" kern="1200" baseline="0" dirty="0" smtClean="0">
              <a:solidFill>
                <a:schemeClr val="tx1"/>
              </a:solidFill>
              <a:latin typeface="+mn-lt"/>
              <a:ea typeface="+mn-ea"/>
              <a:cs typeface="+mn-cs"/>
            </a:endParaRPr>
          </a:p>
          <a:p>
            <a:r>
              <a:rPr lang="en-US" b="1" i="1" dirty="0" smtClean="0"/>
              <a:t>Optional</a:t>
            </a:r>
            <a:r>
              <a:rPr lang="en-US" b="1" i="1" baseline="0" dirty="0" smtClean="0"/>
              <a:t> Activity</a:t>
            </a:r>
            <a:r>
              <a:rPr lang="en-US" i="1" baseline="0" dirty="0" smtClean="0"/>
              <a:t>: Serve a brain healthy lunch or snack and/or a brain health cooking demonstration.  </a:t>
            </a:r>
          </a:p>
          <a:p>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51475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smtClean="0"/>
              <a:pPr/>
              <a:t>13</a:t>
            </a:fld>
            <a:endParaRPr lang="en-US"/>
          </a:p>
        </p:txBody>
      </p:sp>
    </p:spTree>
    <p:extLst>
      <p:ext uri="{BB962C8B-B14F-4D97-AF65-F5344CB8AC3E}">
        <p14:creationId xmlns:p14="http://schemas.microsoft.com/office/powerpoint/2010/main" val="1099341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Sleep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Sleeping well is essential to good health and brain functioning.  A lack of sleep or poor sleep quality can impair alertness, concentration, memory, the ability to learn, solve problems, and remember important information.  A lack of sleep can also contribute to obesity, the ability to safely drive a car, and it can hamper the ability to maintain overall healthy functioning.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Sleep is good for the brain:</a:t>
            </a:r>
          </a:p>
          <a:p>
            <a:pPr marL="171450" indent="-171450">
              <a:buFont typeface="Arial" panose="020B0604020202020204" pitchFamily="34" charset="0"/>
              <a:buChar char="•"/>
            </a:pPr>
            <a:r>
              <a:rPr lang="en-US" dirty="0" smtClean="0"/>
              <a:t>“Clears away toxins”  In essence,</a:t>
            </a:r>
            <a:r>
              <a:rPr lang="en-US" baseline="0" dirty="0" smtClean="0"/>
              <a:t> there are part of the brain that work while you sleep to basically act as a recycling system that gets rid of your brains toxins, including the plaques associated with Alzheimer’s disease.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“Repairs daily wear and tear”  New research demonstrates that chronic sleep deprivation can lead to irreversible</a:t>
            </a:r>
            <a:r>
              <a:rPr lang="en-US" baseline="0" dirty="0" smtClean="0"/>
              <a:t> brain damage because neurons needed for alertness and cognition can become permanently damaged. Lack of sleep can also lead to brain shrinkage.  Lastly, certain chemicals are released during deep sleep that are important for repairing the body—including the brain.</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“Makes order from chaos”    Sleep</a:t>
            </a:r>
            <a:r>
              <a:rPr lang="en-US" baseline="0" dirty="0" smtClean="0"/>
              <a:t> helps process ALL of the sensory information that floods your brain during the day.  During sleep, your memory works to “archive”  materials—sorting through what to keep and what to discard.  People need more than 4 or 5 hours of sleep to do this!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“Creates Memories”  Acetylcholine is a chemical necessary for creating memories…and it is also involved with sleep and dreaming.    </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b="1" dirty="0" smtClean="0"/>
              <a:t>A lack</a:t>
            </a:r>
            <a:r>
              <a:rPr lang="en-US" b="1" baseline="0" dirty="0" smtClean="0"/>
              <a:t> of sleep negatively affects:</a:t>
            </a:r>
          </a:p>
          <a:p>
            <a:r>
              <a:rPr lang="en-US" dirty="0" smtClean="0"/>
              <a:t>Memory</a:t>
            </a:r>
          </a:p>
          <a:p>
            <a:r>
              <a:rPr lang="en-US" dirty="0" smtClean="0"/>
              <a:t>Mood</a:t>
            </a:r>
          </a:p>
          <a:p>
            <a:r>
              <a:rPr lang="en-US" dirty="0" smtClean="0"/>
              <a:t>Concentration</a:t>
            </a:r>
          </a:p>
          <a:p>
            <a:r>
              <a:rPr lang="en-US" dirty="0" smtClean="0"/>
              <a:t>Coordination</a:t>
            </a:r>
          </a:p>
          <a:p>
            <a:r>
              <a:rPr lang="en-US" dirty="0" smtClean="0"/>
              <a:t>Safety</a:t>
            </a: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71065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For better Sleep:</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Exercise, but not within a few hours of bedtime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Eat a well-balanced diet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Set regular bedtime and waking hours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Get up and do something until you are tired and ready to sleep if you cannot fall asleep within the first 20 minutes of getting into bed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Avoid reading or watching television while in bed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Keep a sleep journal to keep track of the activities, diet and other things that might affect how you’re sleeping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Consult a health care provider if you’re consistently having trouble sleeping </a:t>
            </a:r>
          </a:p>
          <a:p>
            <a:endParaRPr lang="en-US" dirty="0" smtClean="0"/>
          </a:p>
          <a:p>
            <a:r>
              <a:rPr lang="en-US" b="1" i="1" dirty="0" smtClean="0"/>
              <a:t>Optional Discussion:</a:t>
            </a:r>
            <a:r>
              <a:rPr lang="en-US" b="1" i="1" baseline="0" dirty="0" smtClean="0"/>
              <a:t> </a:t>
            </a:r>
            <a:r>
              <a:rPr lang="en-US" i="1" baseline="0" dirty="0" smtClean="0"/>
              <a:t>Discuss sleeping habits and ways in which participants get good nights of sleep.</a:t>
            </a:r>
            <a:endParaRPr lang="en-US" i="1" dirty="0" smtClean="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11971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Aging in an inevitable and unavoidable process.  It is a process that brings on many changes as a person progresses from childhood to adulthood.  The way in which you take care of yourself through the years both physically and mentally will impact the ways in which you enter your later years.  Life does not diminish with aging.  In fact, the acceptance of aging can be something that is positive, joyful, and exciting.  With aging comes new experiences, knowledge, wisdom and a greater ability to engineer a positive approach to the aging process.  I hope today that the </a:t>
            </a:r>
            <a:r>
              <a:rPr lang="en-US" i="1" dirty="0" smtClean="0"/>
              <a:t>Keys to Embracing Aging </a:t>
            </a:r>
            <a:r>
              <a:rPr lang="en-US" dirty="0" smtClean="0"/>
              <a:t>program highlighted</a:t>
            </a:r>
            <a:r>
              <a:rPr lang="en-US" baseline="0" dirty="0" smtClean="0"/>
              <a:t> the steps to brain health and that you have some ideas of how to better your brain!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305171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i="1" baseline="0" dirty="0" smtClean="0"/>
          </a:p>
        </p:txBody>
      </p:sp>
    </p:spTree>
    <p:extLst>
      <p:ext uri="{BB962C8B-B14F-4D97-AF65-F5344CB8AC3E}">
        <p14:creationId xmlns:p14="http://schemas.microsoft.com/office/powerpoint/2010/main" val="1355396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Neurobics</a:t>
            </a:r>
            <a:r>
              <a:rPr lang="en-US" sz="1200" kern="1200" dirty="0" smtClean="0">
                <a:solidFill>
                  <a:schemeClr val="tx1"/>
                </a:solidFill>
                <a:effectLst/>
                <a:latin typeface="+mn-lt"/>
                <a:ea typeface="+mn-ea"/>
                <a:cs typeface="+mn-cs"/>
              </a:rPr>
              <a:t> are aerobic exercises for the brain.  </a:t>
            </a:r>
            <a:r>
              <a:rPr lang="en-US" sz="1200" kern="1200" dirty="0" err="1" smtClean="0">
                <a:solidFill>
                  <a:schemeClr val="tx1"/>
                </a:solidFill>
                <a:effectLst/>
                <a:latin typeface="+mn-lt"/>
                <a:ea typeface="+mn-ea"/>
                <a:cs typeface="+mn-cs"/>
              </a:rPr>
              <a:t>Neurobics</a:t>
            </a:r>
            <a:r>
              <a:rPr lang="en-US" sz="1200" kern="1200" dirty="0" smtClean="0">
                <a:solidFill>
                  <a:schemeClr val="tx1"/>
                </a:solidFill>
                <a:effectLst/>
                <a:latin typeface="+mn-lt"/>
                <a:ea typeface="+mn-ea"/>
                <a:cs typeface="+mn-cs"/>
              </a:rPr>
              <a:t> are fascinating—and challenging—because you can use all of the senses to exercise your brain, which helps your brain get stronger by growing new cells.  </a:t>
            </a:r>
            <a:r>
              <a:rPr lang="en-US" sz="1200" kern="1200" dirty="0" err="1" smtClean="0">
                <a:solidFill>
                  <a:schemeClr val="tx1"/>
                </a:solidFill>
                <a:effectLst/>
                <a:latin typeface="+mn-lt"/>
                <a:ea typeface="+mn-ea"/>
                <a:cs typeface="+mn-cs"/>
              </a:rPr>
              <a:t>Neurobics</a:t>
            </a:r>
            <a:r>
              <a:rPr lang="en-US" sz="1200" kern="1200" dirty="0" smtClean="0">
                <a:solidFill>
                  <a:schemeClr val="tx1"/>
                </a:solidFill>
                <a:effectLst/>
                <a:latin typeface="+mn-lt"/>
                <a:ea typeface="+mn-ea"/>
                <a:cs typeface="+mn-cs"/>
              </a:rPr>
              <a:t> force you out of our habitual routines that do not demand as much brain power.  For example, you don’t think about the way in which you brush your teeth every night—you just do it.  But if you were to brush with your non-dominant hand, you will have to work harder to properly brush.  This same concept can be applied to getting dressed, eating, or doing other familiar activities, including driving a new route home from the store or cleaning the kitchen last if you usually clean it first.  Today,</a:t>
            </a:r>
            <a:r>
              <a:rPr lang="en-US" sz="1200" kern="1200" baseline="0" dirty="0" smtClean="0">
                <a:solidFill>
                  <a:schemeClr val="tx1"/>
                </a:solidFill>
                <a:effectLst/>
                <a:latin typeface="+mn-lt"/>
                <a:ea typeface="+mn-ea"/>
                <a:cs typeface="+mn-cs"/>
              </a:rPr>
              <a:t> we’re going to do some </a:t>
            </a:r>
            <a:r>
              <a:rPr lang="en-US" sz="1200" kern="1200" baseline="0" dirty="0" err="1" smtClean="0">
                <a:solidFill>
                  <a:schemeClr val="tx1"/>
                </a:solidFill>
                <a:effectLst/>
                <a:latin typeface="+mn-lt"/>
                <a:ea typeface="+mn-ea"/>
                <a:cs typeface="+mn-cs"/>
              </a:rPr>
              <a:t>neurobic</a:t>
            </a:r>
            <a:r>
              <a:rPr lang="en-US" sz="1200" kern="1200" baseline="0" dirty="0" smtClean="0">
                <a:solidFill>
                  <a:schemeClr val="tx1"/>
                </a:solidFill>
                <a:effectLst/>
                <a:latin typeface="+mn-lt"/>
                <a:ea typeface="+mn-ea"/>
                <a:cs typeface="+mn-cs"/>
              </a:rPr>
              <a:t> art!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Activity:  </a:t>
            </a:r>
            <a:r>
              <a:rPr lang="en-US" sz="1200" b="1" kern="1200" dirty="0" smtClean="0">
                <a:solidFill>
                  <a:schemeClr val="tx1"/>
                </a:solidFill>
                <a:effectLst/>
                <a:latin typeface="+mn-lt"/>
                <a:ea typeface="+mn-ea"/>
                <a:cs typeface="+mn-cs"/>
              </a:rPr>
              <a:t>Sensory Art.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Supplies: 100 ½ year</a:t>
            </a:r>
            <a:r>
              <a:rPr lang="en-US" sz="1200" b="1" kern="1200" baseline="0" dirty="0" smtClean="0">
                <a:solidFill>
                  <a:schemeClr val="tx1"/>
                </a:solidFill>
                <a:effectLst/>
                <a:latin typeface="+mn-lt"/>
                <a:ea typeface="+mn-ea"/>
                <a:cs typeface="+mn-cs"/>
              </a:rPr>
              <a:t> old worksheet and colored markers.  Tape to hang up pictures for participants to see (optional). </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 participants to draw a picture of what they think they’ll look like when they are 100 ½</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while listening to music (any kind). For an added challenge, instruct them to draw their picture with their non- dominant hand (see handouts for sensory art worksheet). This activity helps challenge the brain because you are (1) thinking/concentrating with distraction (music) and (2) using a non-dominant hand breaks habitual routine, forcing you to think about how and what you are drawing.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smtClean="0"/>
              <a:pPr/>
              <a:t>3</a:t>
            </a:fld>
            <a:endParaRPr lang="en-US"/>
          </a:p>
        </p:txBody>
      </p:sp>
    </p:spTree>
    <p:extLst>
      <p:ext uri="{BB962C8B-B14F-4D97-AF65-F5344CB8AC3E}">
        <p14:creationId xmlns:p14="http://schemas.microsoft.com/office/powerpoint/2010/main" val="882300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199">
              <a:defRPr/>
            </a:pPr>
            <a:r>
              <a:rPr lang="en-US" dirty="0" smtClean="0"/>
              <a:t>The brain allows you to interact with the world, understand, analyze, and respond to various surroundings. Therefore, a healthy brain is crucial to survival, growth, and everyday successes. Similar to the rest of the body, the brain needs exercise and maintenance in order to optimize and protect its current and future health.  In particular, the brain needs: socialization, mental stimulation, physical activity, nutrition, and sleep.</a:t>
            </a:r>
          </a:p>
          <a:p>
            <a:endParaRPr lang="en-US" dirty="0" smtClean="0"/>
          </a:p>
          <a:p>
            <a:r>
              <a:rPr lang="en-US" dirty="0" smtClean="0"/>
              <a:t>Today,</a:t>
            </a:r>
            <a:r>
              <a:rPr lang="en-US" baseline="0" dirty="0" smtClean="0"/>
              <a:t> we’re going to talk about 5 ways to better your brain health: socialization, mental stimulation, physical activity, nutrition, and sleep.</a:t>
            </a:r>
            <a:endParaRPr lang="en-US" dirty="0" smtClean="0"/>
          </a:p>
        </p:txBody>
      </p:sp>
    </p:spTree>
    <p:extLst>
      <p:ext uri="{BB962C8B-B14F-4D97-AF65-F5344CB8AC3E}">
        <p14:creationId xmlns:p14="http://schemas.microsoft.com/office/powerpoint/2010/main" val="2646795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b="1" kern="1200" dirty="0" smtClean="0">
                <a:solidFill>
                  <a:schemeClr val="tx1"/>
                </a:solidFill>
                <a:effectLst/>
                <a:latin typeface="+mn-lt"/>
                <a:ea typeface="+mn-ea"/>
                <a:cs typeface="+mn-cs"/>
              </a:rPr>
              <a:t>Socialize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Socializing with others provides opportunities for communication, critical thought, creativity and emotional expression.  It can also play a role in boosting personal meaning and identity. People who isolate or segregate themselves are at greater risk of developing depression and dementia.  Ways</a:t>
            </a:r>
            <a:r>
              <a:rPr lang="en-US" sz="1200" kern="1200" baseline="0" dirty="0" smtClean="0">
                <a:solidFill>
                  <a:schemeClr val="tx1"/>
                </a:solidFill>
                <a:effectLst/>
                <a:latin typeface="+mn-lt"/>
                <a:ea typeface="+mn-ea"/>
                <a:cs typeface="+mn-cs"/>
              </a:rPr>
              <a:t> to socialize include: Keeping in touch with friends and family; staying engaged/become involved in clubs, groups, classes, or organizations; get to know your neighbors—those who live next door, down the street or those who work at nearby stores; plug-in to the internet to email, join a chat room, or online date.</a:t>
            </a:r>
          </a:p>
          <a:p>
            <a:endParaRPr lang="en-US" dirty="0" smtClean="0"/>
          </a:p>
          <a:p>
            <a:r>
              <a:rPr lang="en-US" sz="1200" b="1" kern="1200" dirty="0" smtClean="0">
                <a:solidFill>
                  <a:schemeClr val="tx1"/>
                </a:solidFill>
                <a:effectLst/>
                <a:latin typeface="+mn-lt"/>
                <a:ea typeface="+mn-ea"/>
                <a:cs typeface="+mn-cs"/>
              </a:rPr>
              <a:t>Keep in touch with friends and family. </a:t>
            </a:r>
            <a:r>
              <a:rPr lang="en-US" sz="1200" kern="1200" dirty="0" smtClean="0">
                <a:solidFill>
                  <a:schemeClr val="tx1"/>
                </a:solidFill>
                <a:effectLst/>
                <a:latin typeface="+mn-lt"/>
                <a:ea typeface="+mn-ea"/>
                <a:cs typeface="+mn-cs"/>
              </a:rPr>
              <a:t>Friends and family can be a simple avenue to maintain a social</a:t>
            </a:r>
          </a:p>
          <a:p>
            <a:r>
              <a:rPr lang="en-US" sz="1200" kern="1200" dirty="0" smtClean="0">
                <a:solidFill>
                  <a:schemeClr val="tx1"/>
                </a:solidFill>
                <a:effectLst/>
                <a:latin typeface="+mn-lt"/>
                <a:ea typeface="+mn-ea"/>
                <a:cs typeface="+mn-cs"/>
              </a:rPr>
              <a:t>environment. Busy schedules and various life transitions can challenge such connections and require planning and scheduling.</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Stay engaged or involved. </a:t>
            </a:r>
            <a:r>
              <a:rPr lang="en-US" sz="1200" kern="1200" dirty="0" smtClean="0">
                <a:solidFill>
                  <a:schemeClr val="tx1"/>
                </a:solidFill>
                <a:effectLst/>
                <a:latin typeface="+mn-lt"/>
                <a:ea typeface="+mn-ea"/>
                <a:cs typeface="+mn-cs"/>
              </a:rPr>
              <a:t>Connecting to your community can help the brain thrive. Joining a club, volunteering or becoming active in a church are just a few ways stronger social networks can be developed.</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Know your neighbors. </a:t>
            </a:r>
            <a:r>
              <a:rPr lang="en-US" sz="1200" kern="1200" dirty="0" smtClean="0">
                <a:solidFill>
                  <a:schemeClr val="tx1"/>
                </a:solidFill>
                <a:effectLst/>
                <a:latin typeface="+mn-lt"/>
                <a:ea typeface="+mn-ea"/>
                <a:cs typeface="+mn-cs"/>
              </a:rPr>
              <a:t>From someone living next door to a local shopkeeper, neighbors are right outside your door. They can help you create meaningful connections close to home.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Plug into the Internet. </a:t>
            </a:r>
            <a:r>
              <a:rPr lang="en-US" sz="1200" kern="1200" dirty="0" smtClean="0">
                <a:solidFill>
                  <a:schemeClr val="tx1"/>
                </a:solidFill>
                <a:effectLst/>
                <a:latin typeface="+mn-lt"/>
                <a:ea typeface="+mn-ea"/>
                <a:cs typeface="+mn-cs"/>
              </a:rPr>
              <a:t>The Internet has the potential to introduce you to a network of new people and reconnect you with old friends or acquaintances. Online communities, dating services, chat rooms and social media accounts such as Facebook are just a few examples of ways to stay connected via the Internet.  Plugging in the internet/staying</a:t>
            </a:r>
            <a:r>
              <a:rPr lang="en-US" sz="1200" kern="1200" baseline="0" dirty="0" smtClean="0">
                <a:solidFill>
                  <a:schemeClr val="tx1"/>
                </a:solidFill>
                <a:effectLst/>
                <a:latin typeface="+mn-lt"/>
                <a:ea typeface="+mn-ea"/>
                <a:cs typeface="+mn-cs"/>
              </a:rPr>
              <a:t> connected to the world, helps to keep you updated with what is going on.</a:t>
            </a:r>
            <a:endParaRPr lang="en-US" sz="1200" kern="1200" dirty="0" smtClean="0">
              <a:solidFill>
                <a:schemeClr val="tx1"/>
              </a:solidFill>
              <a:effectLst/>
              <a:latin typeface="+mn-lt"/>
              <a:ea typeface="+mn-ea"/>
              <a:cs typeface="+mn-cs"/>
            </a:endParaRPr>
          </a:p>
          <a:p>
            <a:endParaRPr lang="en-US" dirty="0" smtClean="0"/>
          </a:p>
          <a:p>
            <a:r>
              <a:rPr lang="en-US" i="1" dirty="0" smtClean="0"/>
              <a:t>Optional</a:t>
            </a:r>
            <a:r>
              <a:rPr lang="en-US" i="1" baseline="0" dirty="0" smtClean="0"/>
              <a:t> Discussion: Discuss various ways in which participants can/do stay socially active.  Some answers may include</a:t>
            </a:r>
            <a:r>
              <a:rPr lang="en-US" i="1" baseline="0" dirty="0" smtClean="0"/>
              <a:t>: joining a club, organizing a game night, volunteering, exercising with friends, etc</a:t>
            </a:r>
            <a:r>
              <a:rPr lang="en-US" i="1" baseline="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36647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Here is another fun, </a:t>
            </a:r>
            <a:r>
              <a:rPr lang="en-US" sz="1200" b="0" i="0" kern="1200" dirty="0" err="1" smtClean="0">
                <a:solidFill>
                  <a:schemeClr val="tx1"/>
                </a:solidFill>
                <a:effectLst/>
                <a:latin typeface="+mn-lt"/>
                <a:ea typeface="+mn-ea"/>
                <a:cs typeface="+mn-cs"/>
              </a:rPr>
              <a:t>neurobic</a:t>
            </a:r>
            <a:r>
              <a:rPr lang="en-US" sz="1200" b="0" i="0" kern="1200" dirty="0" smtClean="0">
                <a:solidFill>
                  <a:schemeClr val="tx1"/>
                </a:solidFill>
                <a:effectLst/>
                <a:latin typeface="+mn-lt"/>
                <a:ea typeface="+mn-ea"/>
                <a:cs typeface="+mn-cs"/>
              </a:rPr>
              <a:t> exercise!</a:t>
            </a:r>
          </a:p>
          <a:p>
            <a:endParaRPr lang="en-US"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Activity: Charades</a:t>
            </a:r>
          </a:p>
          <a:p>
            <a:r>
              <a:rPr lang="en-US" sz="1200" i="1" kern="1200" dirty="0" smtClean="0">
                <a:solidFill>
                  <a:schemeClr val="tx1"/>
                </a:solidFill>
                <a:effectLst/>
                <a:latin typeface="+mn-lt"/>
                <a:ea typeface="+mn-ea"/>
                <a:cs typeface="+mn-cs"/>
              </a:rPr>
              <a:t>Supplies: charade</a:t>
            </a:r>
            <a:r>
              <a:rPr lang="en-US" sz="1200" i="1" kern="1200" baseline="0" dirty="0" smtClean="0">
                <a:solidFill>
                  <a:schemeClr val="tx1"/>
                </a:solidFill>
                <a:effectLst/>
                <a:latin typeface="+mn-lt"/>
                <a:ea typeface="+mn-ea"/>
                <a:cs typeface="+mn-cs"/>
              </a:rPr>
              <a:t> ideas (see handout)</a:t>
            </a:r>
            <a:endParaRPr lang="en-US" sz="1200" i="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Using the charades list included in the program, or by creating your own, instruct participants to act out what is on the sheet while the rest of the group guesses – no talking! You might also choose to have half of the group act while the other half tries to guess. This activity challenges the brain because you have to guess non-verbal language versus spoken word. </a:t>
            </a:r>
          </a:p>
          <a:p>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smtClean="0"/>
              <a:pPr/>
              <a:t>6</a:t>
            </a:fld>
            <a:endParaRPr lang="en-US"/>
          </a:p>
        </p:txBody>
      </p:sp>
    </p:spTree>
    <p:extLst>
      <p:ext uri="{BB962C8B-B14F-4D97-AF65-F5344CB8AC3E}">
        <p14:creationId xmlns:p14="http://schemas.microsoft.com/office/powerpoint/2010/main" val="1746615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1" kern="1200" dirty="0" smtClean="0">
                <a:solidFill>
                  <a:schemeClr val="tx1"/>
                </a:solidFill>
                <a:effectLst/>
                <a:latin typeface="+mn-lt"/>
                <a:ea typeface="+mn-ea"/>
                <a:cs typeface="+mn-cs"/>
              </a:rPr>
              <a:t>Mental Stimulation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Just as going to the gym is important for your physical health, exercising your brain through mental stimulation is equally important throughout the lifespan. Through mental exercise, you can stimulate and enhance brain cell connections and even delay the onset of Alzheimer’s disease.  </a:t>
            </a: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brain, similar to other parts of the body, needs blood which carries essential nutrients and oxygen to help maintain its health and functioning.  Researchers have demonstrated that increased cognitive effort can actually enhance blood flow to the brain.</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The</a:t>
            </a:r>
            <a:r>
              <a:rPr lang="en-US" sz="1200" kern="1200" baseline="0" dirty="0" smtClean="0">
                <a:solidFill>
                  <a:schemeClr val="tx1"/>
                </a:solidFill>
                <a:effectLst/>
                <a:latin typeface="+mn-lt"/>
                <a:ea typeface="+mn-ea"/>
                <a:cs typeface="+mn-cs"/>
              </a:rPr>
              <a:t> key to mental exercise or stimulation is to provide the brain with new challenges that exercise a range of cognitive functions.  This means that whatever the activity, it needs to challenge and force the brain to solve new problems versus relying on old experience and habits which lets the brain be “lazy” and reduces mental effort.  </a:t>
            </a:r>
          </a:p>
          <a:p>
            <a:endParaRPr lang="en-US" sz="1200" kern="1200" baseline="0" dirty="0" smtClean="0">
              <a:solidFill>
                <a:schemeClr val="tx1"/>
              </a:solidFill>
              <a:effectLst/>
              <a:latin typeface="+mn-lt"/>
              <a:ea typeface="+mn-ea"/>
              <a:cs typeface="+mn-cs"/>
            </a:endParaRPr>
          </a:p>
          <a:p>
            <a:r>
              <a:rPr lang="en-US" sz="1200" b="1" i="1" u="none" kern="1200" baseline="0" dirty="0" smtClean="0">
                <a:solidFill>
                  <a:schemeClr val="tx1"/>
                </a:solidFill>
                <a:effectLst/>
                <a:latin typeface="+mn-lt"/>
                <a:ea typeface="+mn-ea"/>
                <a:cs typeface="+mn-cs"/>
              </a:rPr>
              <a:t>Discuss: How do you exercise your brain?</a:t>
            </a:r>
            <a:endParaRPr lang="en-US" sz="1200" b="1" i="1" u="none"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common forms of mental stimulation include: games and puzzles, reading and writing, education</a:t>
            </a:r>
            <a:r>
              <a:rPr lang="en-US" sz="1200" kern="1200" baseline="0" dirty="0" smtClean="0">
                <a:solidFill>
                  <a:schemeClr val="tx1"/>
                </a:solidFill>
                <a:effectLst/>
                <a:latin typeface="+mn-lt"/>
                <a:ea typeface="+mn-ea"/>
                <a:cs typeface="+mn-cs"/>
              </a:rPr>
              <a:t> and lifelong learning, recreation and leisure, and emotional/spiritual/psychological engagement.</a:t>
            </a:r>
            <a:r>
              <a:rPr lang="en-US" sz="1200" kern="1200" dirty="0" smtClean="0">
                <a:solidFill>
                  <a:schemeClr val="tx1"/>
                </a:solidFill>
                <a:effectLst/>
                <a:latin typeface="+mn-lt"/>
                <a:ea typeface="+mn-ea"/>
                <a:cs typeface="+mn-cs"/>
              </a:rPr>
              <a:t>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Games and puzzles: </a:t>
            </a:r>
            <a:r>
              <a:rPr lang="en-US" sz="1200" b="0" i="0" u="none" strike="noStrike" kern="1200" baseline="0" dirty="0" smtClean="0">
                <a:solidFill>
                  <a:schemeClr val="tx1"/>
                </a:solidFill>
                <a:latin typeface="+mn-lt"/>
                <a:ea typeface="+mn-ea"/>
                <a:cs typeface="+mn-cs"/>
              </a:rPr>
              <a:t>Games and puzzles that challenge you to think and test your skill and intelligence not only provide entertainment when practiced over time, they target areas of the brain linked to memory, concentration, language skills, visual-spatial abilities and logic and organization.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Reading and writing: </a:t>
            </a:r>
            <a:r>
              <a:rPr lang="en-US" sz="1200" b="0" i="0" u="none" strike="noStrike" kern="1200" baseline="0" dirty="0" smtClean="0">
                <a:solidFill>
                  <a:schemeClr val="tx1"/>
                </a:solidFill>
                <a:latin typeface="+mn-lt"/>
                <a:ea typeface="+mn-ea"/>
                <a:cs typeface="+mn-cs"/>
              </a:rPr>
              <a:t>Reading and writing engage the hippocampus – the memory component of the brain. To further challenge yourself, try reading a word backwards or write with your </a:t>
            </a:r>
            <a:r>
              <a:rPr lang="en-US" sz="1200" b="0" i="0" u="none" strike="noStrike" kern="1200" baseline="0" dirty="0" err="1" smtClean="0">
                <a:solidFill>
                  <a:schemeClr val="tx1"/>
                </a:solidFill>
                <a:latin typeface="+mn-lt"/>
                <a:ea typeface="+mn-ea"/>
                <a:cs typeface="+mn-cs"/>
              </a:rPr>
              <a:t>nondominant</a:t>
            </a:r>
            <a:r>
              <a:rPr lang="en-US" sz="1200" b="0" i="0" u="none" strike="noStrike" kern="1200" baseline="0" dirty="0" smtClean="0">
                <a:solidFill>
                  <a:schemeClr val="tx1"/>
                </a:solidFill>
                <a:latin typeface="+mn-lt"/>
                <a:ea typeface="+mn-ea"/>
                <a:cs typeface="+mn-cs"/>
              </a:rPr>
              <a:t> hand.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Education and lifelong learning: </a:t>
            </a:r>
            <a:r>
              <a:rPr lang="en-US" sz="1200" b="0" i="0" u="none" strike="noStrike" kern="1200" baseline="0" dirty="0" smtClean="0">
                <a:solidFill>
                  <a:schemeClr val="tx1"/>
                </a:solidFill>
                <a:latin typeface="+mn-lt"/>
                <a:ea typeface="+mn-ea"/>
                <a:cs typeface="+mn-cs"/>
              </a:rPr>
              <a:t>Education is linked to health and healthy behaviors. The more educated you are, the healthier you are likely to be. Pursuing new knowledge throughout life and beyond formal settings enhances social activity, active citizenship and personal development.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Hobbies: </a:t>
            </a:r>
            <a:r>
              <a:rPr lang="en-US" sz="1200" b="0" i="0" u="none" strike="noStrike" kern="1200" baseline="0" dirty="0" smtClean="0">
                <a:solidFill>
                  <a:schemeClr val="tx1"/>
                </a:solidFill>
                <a:latin typeface="+mn-lt"/>
                <a:ea typeface="+mn-ea"/>
                <a:cs typeface="+mn-cs"/>
              </a:rPr>
              <a:t>Hobbies can challenge the brain, especially ones that require hand-eye coordination and mental calculation, such as knitting, woodcrafts, painting, sculpting and playing an instrument. Hobbies also create rich environments and provide a sense of purpose.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Emotional/psychological/spiritual engagement: </a:t>
            </a:r>
            <a:r>
              <a:rPr lang="en-US" sz="1200" b="0" i="0" u="none" strike="noStrike" kern="1200" baseline="0" dirty="0" smtClean="0">
                <a:solidFill>
                  <a:schemeClr val="tx1"/>
                </a:solidFill>
                <a:latin typeface="+mn-lt"/>
                <a:ea typeface="+mn-ea"/>
                <a:cs typeface="+mn-cs"/>
              </a:rPr>
              <a:t>Spirituality encompasses more than religious values and beliefs. It involves an escape from the hurried and material world. Spiritual practices can involve prayer, yoga, walking, meditation, quiet contemplation and other relaxation techniques that help you slow down and connect with the essence of who you are and what you value in life. Such practices can also help reduce stress, which has a negative impact on brain health.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Exposure to new environments: </a:t>
            </a:r>
            <a:r>
              <a:rPr lang="en-US" sz="1200" b="0" i="0" u="none" strike="noStrike" kern="1200" baseline="0" dirty="0" smtClean="0">
                <a:solidFill>
                  <a:schemeClr val="tx1"/>
                </a:solidFill>
                <a:latin typeface="+mn-lt"/>
                <a:ea typeface="+mn-ea"/>
                <a:cs typeface="+mn-cs"/>
              </a:rPr>
              <a:t>Whether you take a trip or drive a different route to work, new environments are good for the brain. New environments are enriching because they can be exciting and they challenge the brain to process new information. </a:t>
            </a: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07530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Optional Activity: Puzzle</a:t>
            </a:r>
          </a:p>
          <a:p>
            <a:r>
              <a:rPr lang="en-US" sz="1200" kern="1200" dirty="0" smtClean="0">
                <a:solidFill>
                  <a:schemeClr val="tx1"/>
                </a:solidFill>
                <a:effectLst/>
                <a:latin typeface="+mn-lt"/>
                <a:ea typeface="+mn-ea"/>
                <a:cs typeface="+mn-cs"/>
              </a:rPr>
              <a:t>Supplies: Puzzle</a:t>
            </a:r>
            <a:r>
              <a:rPr lang="en-US" sz="1200" kern="1200" baseline="0" dirty="0" smtClean="0">
                <a:solidFill>
                  <a:schemeClr val="tx1"/>
                </a:solidFill>
                <a:effectLst/>
                <a:latin typeface="+mn-lt"/>
                <a:ea typeface="+mn-ea"/>
                <a:cs typeface="+mn-cs"/>
              </a:rPr>
              <a:t> handout; writing utensil</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the puzzle on one of the handouts, or by finding your own, instruct participants to complete a puzzle. The key is to use a puzzle or word or number game that is challenging (e.g., the New York Times Crossword will likely be more challenging than a crossword puzzle found in a local community bulletin. </a:t>
            </a:r>
          </a:p>
          <a:p>
            <a:endParaRPr lang="en-US" sz="1200" kern="1200" dirty="0" smtClean="0">
              <a:solidFill>
                <a:schemeClr val="tx1"/>
              </a:solidFill>
              <a:effectLst/>
              <a:latin typeface="+mn-lt"/>
              <a:ea typeface="+mn-ea"/>
              <a:cs typeface="+mn-cs"/>
            </a:endParaRPr>
          </a:p>
          <a:p>
            <a:endParaRPr lang="en-US"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Background</a:t>
            </a:r>
            <a:r>
              <a:rPr lang="en-US" sz="1200" b="1" i="1" kern="1200" baseline="0" dirty="0" smtClean="0">
                <a:solidFill>
                  <a:schemeClr val="tx1"/>
                </a:solidFill>
                <a:effectLst/>
                <a:latin typeface="+mn-lt"/>
                <a:ea typeface="+mn-ea"/>
                <a:cs typeface="+mn-cs"/>
              </a:rPr>
              <a:t> information:</a:t>
            </a:r>
            <a:endParaRPr lang="en-US" sz="1200" b="1" i="1"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Neurobics</a:t>
            </a:r>
            <a:r>
              <a:rPr lang="en-US" sz="1200" i="1" kern="1200" dirty="0" smtClean="0">
                <a:solidFill>
                  <a:schemeClr val="tx1"/>
                </a:solidFill>
                <a:effectLst/>
                <a:latin typeface="+mn-lt"/>
                <a:ea typeface="+mn-ea"/>
                <a:cs typeface="+mn-cs"/>
              </a:rPr>
              <a:t> are fun activities that challenge your brain and use your senses in unconventional ways. A puzzle</a:t>
            </a:r>
            <a:r>
              <a:rPr lang="en-US" sz="1200" i="1" kern="1200" baseline="0" dirty="0" smtClean="0">
                <a:solidFill>
                  <a:schemeClr val="tx1"/>
                </a:solidFill>
                <a:effectLst/>
                <a:latin typeface="+mn-lt"/>
                <a:ea typeface="+mn-ea"/>
                <a:cs typeface="+mn-cs"/>
              </a:rPr>
              <a:t> is one way to challenge the brain.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Background information: </a:t>
            </a:r>
            <a:r>
              <a:rPr lang="en-US" sz="1200" i="1" kern="1200" dirty="0" err="1" smtClean="0">
                <a:solidFill>
                  <a:schemeClr val="tx1"/>
                </a:solidFill>
                <a:effectLst/>
                <a:latin typeface="+mn-lt"/>
                <a:ea typeface="+mn-ea"/>
                <a:cs typeface="+mn-cs"/>
              </a:rPr>
              <a:t>Neurobics</a:t>
            </a:r>
            <a:r>
              <a:rPr lang="en-US" sz="1200" i="1" kern="1200" dirty="0" smtClean="0">
                <a:solidFill>
                  <a:schemeClr val="tx1"/>
                </a:solidFill>
                <a:effectLst/>
                <a:latin typeface="+mn-lt"/>
                <a:ea typeface="+mn-ea"/>
                <a:cs typeface="+mn-cs"/>
              </a:rPr>
              <a:t> are aerobic exercises for the brain.  </a:t>
            </a:r>
            <a:r>
              <a:rPr lang="en-US" sz="1200" i="1" kern="1200" dirty="0" err="1" smtClean="0">
                <a:solidFill>
                  <a:schemeClr val="tx1"/>
                </a:solidFill>
                <a:effectLst/>
                <a:latin typeface="+mn-lt"/>
                <a:ea typeface="+mn-ea"/>
                <a:cs typeface="+mn-cs"/>
              </a:rPr>
              <a:t>Neurobics</a:t>
            </a:r>
            <a:r>
              <a:rPr lang="en-US" sz="1200" i="1" kern="1200" dirty="0" smtClean="0">
                <a:solidFill>
                  <a:schemeClr val="tx1"/>
                </a:solidFill>
                <a:effectLst/>
                <a:latin typeface="+mn-lt"/>
                <a:ea typeface="+mn-ea"/>
                <a:cs typeface="+mn-cs"/>
              </a:rPr>
              <a:t> are fascinating—and challenging—because you can use all of the senses to exercise your brain, which helps your brain get stronger by growing new cells.  </a:t>
            </a:r>
            <a:r>
              <a:rPr lang="en-US" sz="1200" i="1" kern="1200" dirty="0" err="1" smtClean="0">
                <a:solidFill>
                  <a:schemeClr val="tx1"/>
                </a:solidFill>
                <a:effectLst/>
                <a:latin typeface="+mn-lt"/>
                <a:ea typeface="+mn-ea"/>
                <a:cs typeface="+mn-cs"/>
              </a:rPr>
              <a:t>Neurobics</a:t>
            </a:r>
            <a:r>
              <a:rPr lang="en-US" sz="1200" i="1" kern="1200" dirty="0" smtClean="0">
                <a:solidFill>
                  <a:schemeClr val="tx1"/>
                </a:solidFill>
                <a:effectLst/>
                <a:latin typeface="+mn-lt"/>
                <a:ea typeface="+mn-ea"/>
                <a:cs typeface="+mn-cs"/>
              </a:rPr>
              <a:t> force you out of our habitual routines that do not demand as much brain power.  For example, you don’t think about the way in which you brush your teeth every night—you just do it.  But if you were to brush with you non-dominant hand, you will have to work harder to properly brush.  This same concept can be applied to getting dressed, eating, or doing other familiar activities, including driving a new route home from the store or cleaning the kitchen last if you usually clean it first.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smtClean="0"/>
              <a:pPr/>
              <a:t>8</a:t>
            </a:fld>
            <a:endParaRPr lang="en-US"/>
          </a:p>
        </p:txBody>
      </p:sp>
    </p:spTree>
    <p:extLst>
      <p:ext uri="{BB962C8B-B14F-4D97-AF65-F5344CB8AC3E}">
        <p14:creationId xmlns:p14="http://schemas.microsoft.com/office/powerpoint/2010/main" val="3300985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Physical Activity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Engaging in physical activity is one of the biggest boosts you can give your brain, especially exercise that gets your heart pumping. There are many ways throughout the day to increase physical activity—try walking 10,000 steps a day, play with your children or grandchildren outside, take the stairs, ride a bike, go dancing, or move around during television commercial breaks.  It is also important to strength train.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Physical activity is associated with better decision-making, focus, and conflict resolution skills. Exercise can also trigger other health benefits such as a decreased risk of obesity, heart disease, stroke, and diabetes as well as improved mood, improved sleep, an increase in energy, and reduced anxiety and stress.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a:t>
            </a:r>
            <a:r>
              <a:rPr lang="en-US" sz="1200" b="1" kern="1200" baseline="0" dirty="0" smtClean="0">
                <a:solidFill>
                  <a:schemeClr val="tx1"/>
                </a:solidFill>
                <a:effectLst/>
                <a:latin typeface="+mn-lt"/>
                <a:ea typeface="+mn-ea"/>
                <a:cs typeface="+mn-cs"/>
              </a:rPr>
              <a:t> general, Physical Activity helps to:</a:t>
            </a:r>
          </a:p>
          <a:p>
            <a:pPr marL="17145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Increase blood flow to the brain, which is rich with essential nutrients and oxygen needed for brain health and functioning</a:t>
            </a:r>
          </a:p>
          <a:p>
            <a:pPr marL="171450" indent="-171450">
              <a:buFont typeface="Arial" panose="020B0604020202020204" pitchFamily="34" charset="0"/>
              <a:buChar char="•"/>
            </a:pPr>
            <a:r>
              <a:rPr lang="en-US" dirty="0" smtClean="0"/>
              <a:t>Physical activity:</a:t>
            </a:r>
          </a:p>
          <a:p>
            <a:pPr marL="171450" indent="-171450">
              <a:buFont typeface="Arial" panose="020B0604020202020204" pitchFamily="34" charset="0"/>
              <a:buChar char="•"/>
            </a:pPr>
            <a:r>
              <a:rPr lang="en-US" dirty="0" smtClean="0"/>
              <a:t>Increases blood flow</a:t>
            </a:r>
          </a:p>
          <a:p>
            <a:pPr marL="171450" indent="-171450">
              <a:buFont typeface="Arial" panose="020B0604020202020204" pitchFamily="34" charset="0"/>
              <a:buChar char="•"/>
            </a:pPr>
            <a:r>
              <a:rPr lang="en-US" dirty="0" smtClean="0"/>
              <a:t>Helps memory and thinking</a:t>
            </a:r>
          </a:p>
          <a:p>
            <a:pPr marL="171450" indent="-171450">
              <a:buFont typeface="Arial" panose="020B0604020202020204" pitchFamily="34" charset="0"/>
              <a:buChar char="•"/>
            </a:pPr>
            <a:r>
              <a:rPr lang="en-US" dirty="0" smtClean="0"/>
              <a:t>Reduces stress and anxiety</a:t>
            </a:r>
          </a:p>
          <a:p>
            <a:pPr marL="171450" indent="-171450">
              <a:buFont typeface="Arial" panose="020B0604020202020204" pitchFamily="34" charset="0"/>
              <a:buChar char="•"/>
            </a:pPr>
            <a:r>
              <a:rPr lang="en-US" dirty="0" smtClean="0"/>
              <a:t>Enhances decision-making, concentration and attention</a:t>
            </a:r>
          </a:p>
          <a:p>
            <a:pPr marL="171450" indent="-171450">
              <a:buFont typeface="Arial" panose="020B0604020202020204" pitchFamily="34" charset="0"/>
              <a:buChar char="•"/>
            </a:pPr>
            <a:r>
              <a:rPr lang="en-US" dirty="0" smtClean="0"/>
              <a:t>Contributes to good sleep</a:t>
            </a:r>
          </a:p>
          <a:p>
            <a:pPr marL="171450" indent="-171450">
              <a:buFont typeface="Arial" panose="020B0604020202020204" pitchFamily="34" charset="0"/>
              <a:buChar char="•"/>
            </a:pPr>
            <a:r>
              <a:rPr lang="en-US" dirty="0" smtClean="0"/>
              <a:t>Improves reaction time and vocabulary learning</a:t>
            </a:r>
          </a:p>
          <a:p>
            <a:pPr marL="171450" indent="-171450">
              <a:buFont typeface="Arial" panose="020B0604020202020204" pitchFamily="34" charset="0"/>
              <a:buChar char="•"/>
            </a:pPr>
            <a:r>
              <a:rPr lang="en-US" dirty="0" smtClean="0"/>
              <a:t>Helps delay Alzheimer's disease </a:t>
            </a:r>
          </a:p>
          <a:p>
            <a:pPr marL="0" indent="0">
              <a:buFont typeface="Arial" panose="020B0604020202020204" pitchFamily="34" charset="0"/>
              <a:buNone/>
            </a:pPr>
            <a:endParaRPr lang="en-US" sz="1200" b="1"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kern="1200" dirty="0" smtClean="0">
                <a:solidFill>
                  <a:schemeClr val="tx1"/>
                </a:solidFill>
                <a:effectLst/>
                <a:latin typeface="+mn-lt"/>
                <a:ea typeface="+mn-ea"/>
                <a:cs typeface="+mn-cs"/>
              </a:rPr>
              <a:t>Exercise</a:t>
            </a:r>
            <a:r>
              <a:rPr lang="en-US" sz="1200" b="0" kern="1200" baseline="0" dirty="0" smtClean="0">
                <a:solidFill>
                  <a:schemeClr val="tx1"/>
                </a:solidFill>
                <a:effectLst/>
                <a:latin typeface="+mn-lt"/>
                <a:ea typeface="+mn-ea"/>
                <a:cs typeface="+mn-cs"/>
              </a:rPr>
              <a:t> is not your thing?  Try to join a class or participate with a friend so that you are held accountable.  Find activities that you think are fun.  Make goals for yourself and track your progress.  Over time, exercise can and should become a habit.</a:t>
            </a:r>
            <a:endParaRPr lang="en-US" sz="1200" b="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4965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
        <p:nvSpPr>
          <p:cNvPr id="8"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E8068-BB4E-7B45-8E03-6619938B0FD6}" type="slidenum">
              <a:rPr lang="en-US" smtClean="0"/>
              <a:t>‹#›</a:t>
            </a:fld>
            <a:endParaRPr lang="en-US"/>
          </a:p>
        </p:txBody>
      </p:sp>
      <p:sp>
        <p:nvSpPr>
          <p:cNvPr id="10"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E8068-BB4E-7B45-8E03-6619938B0FD6}" type="slidenum">
              <a:rPr lang="en-US" smtClean="0"/>
              <a:t>‹#›</a:t>
            </a:fld>
            <a:endParaRPr lang="en-US"/>
          </a:p>
        </p:txBody>
      </p:sp>
      <p:sp>
        <p:nvSpPr>
          <p:cNvPr id="6"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8068-BB4E-7B45-8E03-6619938B0FD6}"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4460" y="6344295"/>
            <a:ext cx="882680" cy="3771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307" y="5994363"/>
            <a:ext cx="1323833" cy="743803"/>
          </a:xfrm>
          <a:prstGeom prst="rect">
            <a:avLst/>
          </a:prstGeom>
          <a:solidFill>
            <a:schemeClr val="bg1"/>
          </a:solidFill>
          <a:ln>
            <a:solidFill>
              <a:schemeClr val="bg1"/>
            </a:solidFill>
          </a:ln>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9278" y="368638"/>
            <a:ext cx="4964325" cy="4790939"/>
          </a:xfrm>
          <a:prstGeom prst="rect">
            <a:avLst/>
          </a:prstGeom>
        </p:spPr>
      </p:pic>
      <p:grpSp>
        <p:nvGrpSpPr>
          <p:cNvPr id="5" name="Group 4"/>
          <p:cNvGrpSpPr/>
          <p:nvPr/>
        </p:nvGrpSpPr>
        <p:grpSpPr>
          <a:xfrm>
            <a:off x="2089278" y="5806299"/>
            <a:ext cx="4608394" cy="931867"/>
            <a:chOff x="381002" y="4495800"/>
            <a:chExt cx="8382000" cy="1676400"/>
          </a:xfrm>
        </p:grpSpPr>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770" y="4712704"/>
              <a:ext cx="2209800" cy="14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741" y="4495800"/>
              <a:ext cx="2378261" cy="15686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2" y="4741553"/>
              <a:ext cx="2507001" cy="1322859"/>
            </a:xfrm>
            <a:prstGeom prst="rect">
              <a:avLst/>
            </a:prstGeom>
          </p:spPr>
        </p:pic>
      </p:grpSp>
      <p:sp>
        <p:nvSpPr>
          <p:cNvPr id="2" name="TextBox 1"/>
          <p:cNvSpPr txBox="1"/>
          <p:nvPr/>
        </p:nvSpPr>
        <p:spPr>
          <a:xfrm>
            <a:off x="1245736" y="4724932"/>
            <a:ext cx="6474346" cy="707886"/>
          </a:xfrm>
          <a:prstGeom prst="rect">
            <a:avLst/>
          </a:prstGeom>
          <a:noFill/>
        </p:spPr>
        <p:txBody>
          <a:bodyPr wrap="square" rtlCol="0">
            <a:spAutoFit/>
          </a:bodyPr>
          <a:lstStyle/>
          <a:p>
            <a:pPr algn="ctr"/>
            <a:r>
              <a:rPr lang="en-US" sz="4000" dirty="0" smtClean="0">
                <a:latin typeface="Berlin Sans FB" panose="020E0602020502020306" pitchFamily="34" charset="0"/>
              </a:rPr>
              <a:t>Brain Activity</a:t>
            </a:r>
            <a:endParaRPr lang="en-US" sz="4000" dirty="0">
              <a:latin typeface="Berlin Sans FB" panose="020E0602020502020306" pitchFamily="34" charset="0"/>
            </a:endParaRPr>
          </a:p>
        </p:txBody>
      </p:sp>
    </p:spTree>
    <p:extLst>
      <p:ext uri="{BB962C8B-B14F-4D97-AF65-F5344CB8AC3E}">
        <p14:creationId xmlns:p14="http://schemas.microsoft.com/office/powerpoint/2010/main" val="3556728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Keys to Embracing Aging--individual Key Guides\16926712_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06" r="12927"/>
          <a:stretch/>
        </p:blipFill>
        <p:spPr bwMode="auto">
          <a:xfrm>
            <a:off x="5925904" y="1784350"/>
            <a:ext cx="2850165" cy="38481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2281237"/>
            <a:ext cx="6858000" cy="3141663"/>
          </a:xfrm>
        </p:spPr>
        <p:txBody>
          <a:bodyPr>
            <a:normAutofit/>
          </a:bodyPr>
          <a:lstStyle/>
          <a:p>
            <a:r>
              <a:rPr lang="en-US" dirty="0" smtClean="0"/>
              <a:t>Increases blood flow</a:t>
            </a:r>
          </a:p>
          <a:p>
            <a:r>
              <a:rPr lang="en-US" dirty="0" smtClean="0"/>
              <a:t>Helps memory and thinking</a:t>
            </a:r>
          </a:p>
          <a:p>
            <a:r>
              <a:rPr lang="en-US" dirty="0" smtClean="0"/>
              <a:t>Reduces stress </a:t>
            </a:r>
          </a:p>
          <a:p>
            <a:r>
              <a:rPr lang="en-US" dirty="0" smtClean="0"/>
              <a:t>Enhances decision-making</a:t>
            </a:r>
          </a:p>
          <a:p>
            <a:r>
              <a:rPr lang="en-US" dirty="0" smtClean="0"/>
              <a:t>Helps delay Alzheimer's disease </a:t>
            </a:r>
          </a:p>
          <a:p>
            <a:endParaRPr lang="en-US" dirty="0" smtClean="0"/>
          </a:p>
          <a:p>
            <a:endParaRPr lang="en-US" dirty="0" smtClean="0"/>
          </a:p>
          <a:p>
            <a:endParaRPr lang="en-US" dirty="0" smtClean="0"/>
          </a:p>
          <a:p>
            <a:pPr marL="0" indent="0">
              <a:buNone/>
            </a:pPr>
            <a:endParaRPr lang="en-US" dirty="0"/>
          </a:p>
        </p:txBody>
      </p:sp>
      <p:sp>
        <p:nvSpPr>
          <p:cNvPr id="4" name="Title 3"/>
          <p:cNvSpPr>
            <a:spLocks noGrp="1"/>
          </p:cNvSpPr>
          <p:nvPr>
            <p:ph type="title"/>
          </p:nvPr>
        </p:nvSpPr>
        <p:spPr/>
        <p:txBody>
          <a:bodyPr/>
          <a:lstStyle/>
          <a:p>
            <a:r>
              <a:rPr lang="en-US" dirty="0" smtClean="0"/>
              <a:t>Physical Activity</a:t>
            </a:r>
            <a:endParaRPr lang="en-US" dirty="0"/>
          </a:p>
        </p:txBody>
      </p:sp>
    </p:spTree>
    <p:extLst>
      <p:ext uri="{BB962C8B-B14F-4D97-AF65-F5344CB8AC3E}">
        <p14:creationId xmlns:p14="http://schemas.microsoft.com/office/powerpoint/2010/main" val="64807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p>
            <a:pPr marL="0" indent="0" algn="ctr">
              <a:buNone/>
            </a:pPr>
            <a:endParaRPr lang="en-US" dirty="0" smtClean="0"/>
          </a:p>
          <a:p>
            <a:pPr marL="0" indent="0" algn="ctr">
              <a:buNone/>
            </a:pPr>
            <a:endParaRPr lang="en-US" dirty="0" smtClean="0"/>
          </a:p>
          <a:p>
            <a:pPr marL="0" indent="0" algn="ctr">
              <a:buNone/>
            </a:pPr>
            <a:r>
              <a:rPr lang="en-US" dirty="0" smtClean="0"/>
              <a:t>Walk </a:t>
            </a:r>
            <a:r>
              <a:rPr lang="en-US" dirty="0"/>
              <a:t>on your toes</a:t>
            </a:r>
          </a:p>
          <a:p>
            <a:pPr marL="0" indent="0" algn="ctr">
              <a:buNone/>
            </a:pPr>
            <a:r>
              <a:rPr lang="en-US" dirty="0" smtClean="0"/>
              <a:t>Walk </a:t>
            </a:r>
            <a:r>
              <a:rPr lang="en-US" dirty="0"/>
              <a:t>on your heels</a:t>
            </a:r>
          </a:p>
          <a:p>
            <a:pPr marL="0" indent="0" algn="ctr">
              <a:buNone/>
            </a:pPr>
            <a:r>
              <a:rPr lang="en-US" dirty="0" smtClean="0"/>
              <a:t>Skip</a:t>
            </a:r>
            <a:endParaRPr lang="en-US" dirty="0"/>
          </a:p>
          <a:p>
            <a:pPr marL="0" indent="0" algn="ctr">
              <a:buNone/>
            </a:pPr>
            <a:r>
              <a:rPr lang="en-US" dirty="0" smtClean="0"/>
              <a:t>Walk </a:t>
            </a:r>
            <a:r>
              <a:rPr lang="en-US" dirty="0"/>
              <a:t>sideways</a:t>
            </a:r>
          </a:p>
          <a:p>
            <a:pPr marL="0" indent="0" algn="ctr">
              <a:buNone/>
            </a:pPr>
            <a:r>
              <a:rPr lang="en-US" dirty="0" smtClean="0"/>
              <a:t>Walk </a:t>
            </a:r>
            <a:r>
              <a:rPr lang="en-US" dirty="0"/>
              <a:t>backwards</a:t>
            </a:r>
          </a:p>
          <a:p>
            <a:pPr marL="0" indent="0" algn="ctr">
              <a:buNone/>
            </a:pPr>
            <a:r>
              <a:rPr lang="en-US" dirty="0" smtClean="0"/>
              <a:t>Hop </a:t>
            </a:r>
            <a:r>
              <a:rPr lang="en-US" dirty="0"/>
              <a:t>on one foot</a:t>
            </a:r>
          </a:p>
          <a:p>
            <a:endParaRPr lang="en-US" dirty="0"/>
          </a:p>
        </p:txBody>
      </p:sp>
      <p:sp>
        <p:nvSpPr>
          <p:cNvPr id="4" name="TextBox 3"/>
          <p:cNvSpPr txBox="1"/>
          <p:nvPr/>
        </p:nvSpPr>
        <p:spPr>
          <a:xfrm>
            <a:off x="0" y="1323082"/>
            <a:ext cx="9144000" cy="1015663"/>
          </a:xfrm>
          <a:prstGeom prst="rect">
            <a:avLst/>
          </a:prstGeom>
          <a:noFill/>
        </p:spPr>
        <p:txBody>
          <a:bodyPr wrap="square" rtlCol="0">
            <a:spAutoFit/>
          </a:bodyPr>
          <a:lstStyle/>
          <a:p>
            <a:pPr algn="ctr"/>
            <a:r>
              <a:rPr lang="en-US" sz="3000" b="1" dirty="0" smtClean="0"/>
              <a:t>Try each of the following exercises for 20 steps. </a:t>
            </a:r>
          </a:p>
          <a:p>
            <a:pPr algn="ctr"/>
            <a:r>
              <a:rPr lang="en-US" sz="3000" b="1" dirty="0" smtClean="0"/>
              <a:t>Then repeat with your eyes shut!</a:t>
            </a:r>
            <a:endParaRPr lang="en-US" sz="3000" b="1" dirty="0"/>
          </a:p>
        </p:txBody>
      </p:sp>
      <p:sp>
        <p:nvSpPr>
          <p:cNvPr id="5" name="Title 3"/>
          <p:cNvSpPr>
            <a:spLocks noGrp="1"/>
          </p:cNvSpPr>
          <p:nvPr>
            <p:ph type="title"/>
          </p:nvPr>
        </p:nvSpPr>
        <p:spPr>
          <a:xfrm>
            <a:off x="2563771" y="34196"/>
            <a:ext cx="6466154" cy="535151"/>
          </a:xfrm>
        </p:spPr>
        <p:txBody>
          <a:bodyPr/>
          <a:lstStyle/>
          <a:p>
            <a:r>
              <a:rPr lang="en-US" dirty="0" err="1" smtClean="0"/>
              <a:t>Walkin</a:t>
            </a:r>
            <a:r>
              <a:rPr lang="en-US" dirty="0" smtClean="0"/>
              <a:t>’ Wonky</a:t>
            </a:r>
            <a:endParaRPr lang="en-US" dirty="0"/>
          </a:p>
        </p:txBody>
      </p:sp>
    </p:spTree>
    <p:extLst>
      <p:ext uri="{BB962C8B-B14F-4D97-AF65-F5344CB8AC3E}">
        <p14:creationId xmlns:p14="http://schemas.microsoft.com/office/powerpoint/2010/main" val="218361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369551"/>
            <a:ext cx="4572000" cy="4248151"/>
          </a:xfrm>
        </p:spPr>
        <p:txBody>
          <a:bodyPr>
            <a:normAutofit lnSpcReduction="10000"/>
          </a:bodyPr>
          <a:lstStyle/>
          <a:p>
            <a:r>
              <a:rPr lang="en-US" dirty="0" smtClean="0"/>
              <a:t>Seek foods high in:</a:t>
            </a:r>
          </a:p>
          <a:p>
            <a:pPr lvl="1"/>
            <a:r>
              <a:rPr lang="en-US" dirty="0" smtClean="0"/>
              <a:t>Antioxidants</a:t>
            </a:r>
          </a:p>
          <a:p>
            <a:pPr lvl="1"/>
            <a:r>
              <a:rPr lang="en-US" dirty="0" smtClean="0"/>
              <a:t>Omega-3s</a:t>
            </a:r>
          </a:p>
          <a:p>
            <a:endParaRPr lang="en-US" dirty="0"/>
          </a:p>
          <a:p>
            <a:r>
              <a:rPr lang="en-US" dirty="0" smtClean="0"/>
              <a:t>Avoid:</a:t>
            </a:r>
          </a:p>
          <a:p>
            <a:pPr lvl="1"/>
            <a:r>
              <a:rPr lang="en-US" dirty="0" smtClean="0"/>
              <a:t>Excess calories</a:t>
            </a:r>
          </a:p>
          <a:p>
            <a:pPr lvl="1"/>
            <a:r>
              <a:rPr lang="en-US" dirty="0" smtClean="0"/>
              <a:t>Excess sodium</a:t>
            </a:r>
          </a:p>
          <a:p>
            <a:pPr lvl="1"/>
            <a:r>
              <a:rPr lang="en-US" dirty="0" smtClean="0"/>
              <a:t>Bad cholesterol</a:t>
            </a:r>
          </a:p>
          <a:p>
            <a:endParaRPr lang="en-US" dirty="0" smtClean="0"/>
          </a:p>
          <a:p>
            <a:pPr marL="0" indent="0">
              <a:buNone/>
            </a:pPr>
            <a:endParaRPr lang="en-US" dirty="0"/>
          </a:p>
        </p:txBody>
      </p:sp>
      <p:sp>
        <p:nvSpPr>
          <p:cNvPr id="4" name="Title 3"/>
          <p:cNvSpPr>
            <a:spLocks noGrp="1"/>
          </p:cNvSpPr>
          <p:nvPr>
            <p:ph type="title"/>
          </p:nvPr>
        </p:nvSpPr>
        <p:spPr/>
        <p:txBody>
          <a:bodyPr/>
          <a:lstStyle/>
          <a:p>
            <a:r>
              <a:rPr lang="en-US" dirty="0" smtClean="0"/>
              <a:t>Nutrition</a:t>
            </a:r>
            <a:endParaRPr lang="en-US" dirty="0"/>
          </a:p>
        </p:txBody>
      </p:sp>
      <p:pic>
        <p:nvPicPr>
          <p:cNvPr id="1026" name="Picture 2" descr="Image result for nutrition and brain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826" y="2089149"/>
            <a:ext cx="3952696" cy="42481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16000" y="1179443"/>
            <a:ext cx="7153753" cy="584775"/>
          </a:xfrm>
          <a:prstGeom prst="rect">
            <a:avLst/>
          </a:prstGeom>
          <a:noFill/>
        </p:spPr>
        <p:txBody>
          <a:bodyPr wrap="none" rtlCol="0">
            <a:spAutoFit/>
          </a:bodyPr>
          <a:lstStyle/>
          <a:p>
            <a:pPr>
              <a:spcBef>
                <a:spcPct val="20000"/>
              </a:spcBef>
            </a:pPr>
            <a:r>
              <a:rPr lang="en-US" sz="3200" dirty="0" smtClean="0">
                <a:latin typeface="Calibri" pitchFamily="34" charset="0"/>
                <a:cs typeface="Calibri" pitchFamily="34" charset="0"/>
              </a:rPr>
              <a:t>A heart healthy diet = A brain healthy diet</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578557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33361363"/>
              </p:ext>
            </p:extLst>
          </p:nvPr>
        </p:nvGraphicFramePr>
        <p:xfrm>
          <a:off x="228600" y="1562100"/>
          <a:ext cx="8686800" cy="4678920"/>
        </p:xfrm>
        <a:graphic>
          <a:graphicData uri="http://schemas.openxmlformats.org/drawingml/2006/table">
            <a:tbl>
              <a:tblPr>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40571">
                <a:tc>
                  <a:txBody>
                    <a:bodyPr/>
                    <a:lstStyle/>
                    <a:p>
                      <a:pPr marL="0" marR="0" algn="ctr">
                        <a:lnSpc>
                          <a:spcPct val="115000"/>
                        </a:lnSpc>
                        <a:spcBef>
                          <a:spcPts val="0"/>
                        </a:spcBef>
                        <a:spcAft>
                          <a:spcPts val="0"/>
                        </a:spcAft>
                      </a:pPr>
                      <a:r>
                        <a:rPr lang="en-US" sz="2400" b="1" dirty="0">
                          <a:solidFill>
                            <a:srgbClr val="7030A0"/>
                          </a:solidFill>
                          <a:effectLst/>
                        </a:rPr>
                        <a:t>Brain Healthy Foods to Try </a:t>
                      </a:r>
                      <a:endParaRPr lang="en-US" sz="1600" b="1" dirty="0">
                        <a:solidFill>
                          <a:srgbClr val="7030A0"/>
                        </a:solidFill>
                        <a:effectLst/>
                        <a:latin typeface="AJEBO H+ Times"/>
                        <a:ea typeface="Calibri"/>
                        <a:cs typeface="AJEBO H+ Times"/>
                      </a:endParaRPr>
                    </a:p>
                  </a:txBody>
                  <a:tcPr marL="68580" marR="68580" marT="0" marB="0" anchor="ctr"/>
                </a:tc>
                <a:tc>
                  <a:txBody>
                    <a:bodyPr/>
                    <a:lstStyle/>
                    <a:p>
                      <a:pPr marL="0" marR="0" algn="ctr">
                        <a:lnSpc>
                          <a:spcPct val="115000"/>
                        </a:lnSpc>
                        <a:spcBef>
                          <a:spcPts val="0"/>
                        </a:spcBef>
                        <a:spcAft>
                          <a:spcPts val="0"/>
                        </a:spcAft>
                      </a:pPr>
                      <a:r>
                        <a:rPr lang="en-US" sz="2400" b="1" dirty="0">
                          <a:solidFill>
                            <a:srgbClr val="FF0000"/>
                          </a:solidFill>
                          <a:effectLst/>
                        </a:rPr>
                        <a:t>Food to Limit or Avoid</a:t>
                      </a:r>
                      <a:endParaRPr lang="en-US" sz="1600" b="1" dirty="0">
                        <a:solidFill>
                          <a:srgbClr val="FF0000"/>
                        </a:solidFill>
                        <a:effectLst/>
                        <a:latin typeface="AJEBO H+ Times"/>
                        <a:ea typeface="Calibri"/>
                        <a:cs typeface="AJEBO H+ Times"/>
                      </a:endParaRPr>
                    </a:p>
                  </a:txBody>
                  <a:tcPr marL="68580" marR="68580" marT="0" marB="0"/>
                </a:tc>
                <a:extLst>
                  <a:ext uri="{0D108BD9-81ED-4DB2-BD59-A6C34878D82A}">
                    <a16:rowId xmlns:a16="http://schemas.microsoft.com/office/drawing/2014/main" val="10000"/>
                  </a:ext>
                </a:extLst>
              </a:tr>
              <a:tr h="608328">
                <a:tc>
                  <a:txBody>
                    <a:bodyPr/>
                    <a:lstStyle/>
                    <a:p>
                      <a:pPr marL="0" marR="0" algn="ctr">
                        <a:lnSpc>
                          <a:spcPct val="115000"/>
                        </a:lnSpc>
                        <a:spcBef>
                          <a:spcPts val="0"/>
                        </a:spcBef>
                        <a:spcAft>
                          <a:spcPts val="0"/>
                        </a:spcAft>
                      </a:pPr>
                      <a:r>
                        <a:rPr lang="en-US" sz="1400" dirty="0">
                          <a:effectLst/>
                          <a:latin typeface="Arial Rounded MT Bold" panose="020F0704030504030204" pitchFamily="34" charset="0"/>
                        </a:rPr>
                        <a:t>Dark-skinned </a:t>
                      </a:r>
                      <a:r>
                        <a:rPr lang="en-US" sz="1400" dirty="0" smtClean="0">
                          <a:effectLst/>
                          <a:latin typeface="Arial Rounded MT Bold" panose="020F0704030504030204" pitchFamily="34" charset="0"/>
                        </a:rPr>
                        <a:t>vegetables</a:t>
                      </a:r>
                      <a:endParaRPr lang="en-US" sz="1400" dirty="0">
                        <a:solidFill>
                          <a:srgbClr val="000000"/>
                        </a:solidFill>
                        <a:effectLst/>
                        <a:latin typeface="Arial Rounded MT Bold" panose="020F0704030504030204" pitchFamily="34" charset="0"/>
                        <a:ea typeface="Calibri"/>
                        <a:cs typeface="AJEBO H+ Times"/>
                      </a:endParaRPr>
                    </a:p>
                  </a:txBody>
                  <a:tcPr marL="68580" marR="68580" marT="0" marB="0" anchor="ctr"/>
                </a:tc>
                <a:tc>
                  <a:txBody>
                    <a:bodyPr/>
                    <a:lstStyle/>
                    <a:p>
                      <a:pPr marL="0" marR="0" algn="ctr">
                        <a:lnSpc>
                          <a:spcPct val="115000"/>
                        </a:lnSpc>
                        <a:spcBef>
                          <a:spcPts val="0"/>
                        </a:spcBef>
                        <a:spcAft>
                          <a:spcPts val="1000"/>
                        </a:spcAft>
                      </a:pPr>
                      <a:r>
                        <a:rPr lang="en-US" sz="1400" dirty="0">
                          <a:effectLst/>
                          <a:latin typeface="Arial Rounded MT Bold" panose="020F0704030504030204" pitchFamily="34" charset="0"/>
                        </a:rPr>
                        <a:t>Fried, greasy, high-fat </a:t>
                      </a:r>
                      <a:r>
                        <a:rPr lang="en-US" sz="1400" dirty="0" smtClean="0">
                          <a:effectLst/>
                          <a:latin typeface="Arial Rounded MT Bold" panose="020F0704030504030204" pitchFamily="34" charset="0"/>
                        </a:rPr>
                        <a:t>foods</a:t>
                      </a:r>
                      <a:endParaRPr lang="en-US" sz="1400" dirty="0">
                        <a:effectLst/>
                        <a:latin typeface="Arial Rounded MT Bold" panose="020F0704030504030204" pitchFamily="34" charset="0"/>
                      </a:endParaRPr>
                    </a:p>
                  </a:txBody>
                  <a:tcPr marL="68580" marR="68580" marT="0" marB="0" anchor="ctr"/>
                </a:tc>
                <a:extLst>
                  <a:ext uri="{0D108BD9-81ED-4DB2-BD59-A6C34878D82A}">
                    <a16:rowId xmlns:a16="http://schemas.microsoft.com/office/drawing/2014/main" val="10001"/>
                  </a:ext>
                </a:extLst>
              </a:tr>
              <a:tr h="608328">
                <a:tc>
                  <a:txBody>
                    <a:bodyPr/>
                    <a:lstStyle/>
                    <a:p>
                      <a:pPr marL="0" marR="0" algn="ctr">
                        <a:lnSpc>
                          <a:spcPct val="115000"/>
                        </a:lnSpc>
                        <a:spcBef>
                          <a:spcPts val="0"/>
                        </a:spcBef>
                        <a:spcAft>
                          <a:spcPts val="0"/>
                        </a:spcAft>
                      </a:pPr>
                      <a:r>
                        <a:rPr lang="en-US" sz="1400" dirty="0">
                          <a:effectLst/>
                          <a:latin typeface="Arial Rounded MT Bold" panose="020F0704030504030204" pitchFamily="34" charset="0"/>
                        </a:rPr>
                        <a:t>Cold water </a:t>
                      </a:r>
                      <a:r>
                        <a:rPr lang="en-US" sz="1400" dirty="0" smtClean="0">
                          <a:effectLst/>
                          <a:latin typeface="Arial Rounded MT Bold" panose="020F0704030504030204" pitchFamily="34" charset="0"/>
                        </a:rPr>
                        <a:t>fish</a:t>
                      </a:r>
                      <a:endParaRPr lang="en-US" sz="1400" dirty="0">
                        <a:solidFill>
                          <a:srgbClr val="000000"/>
                        </a:solidFill>
                        <a:effectLst/>
                        <a:latin typeface="Arial Rounded MT Bold" panose="020F0704030504030204" pitchFamily="34" charset="0"/>
                        <a:ea typeface="Calibri"/>
                        <a:cs typeface="AJEBO H+ Times"/>
                      </a:endParaRPr>
                    </a:p>
                  </a:txBody>
                  <a:tcPr marL="68580" marR="68580" marT="0" marB="0" anchor="ctr"/>
                </a:tc>
                <a:tc>
                  <a:txBody>
                    <a:bodyPr/>
                    <a:lstStyle/>
                    <a:p>
                      <a:pPr marL="0" marR="0" algn="ctr">
                        <a:lnSpc>
                          <a:spcPct val="115000"/>
                        </a:lnSpc>
                        <a:spcBef>
                          <a:spcPts val="0"/>
                        </a:spcBef>
                        <a:spcAft>
                          <a:spcPts val="1000"/>
                        </a:spcAft>
                      </a:pPr>
                      <a:r>
                        <a:rPr lang="en-US" sz="1400" dirty="0">
                          <a:effectLst/>
                          <a:latin typeface="Arial Rounded MT Bold" panose="020F0704030504030204" pitchFamily="34" charset="0"/>
                        </a:rPr>
                        <a:t>Excess sugary </a:t>
                      </a:r>
                      <a:r>
                        <a:rPr lang="en-US" sz="1400" dirty="0" smtClean="0">
                          <a:effectLst/>
                          <a:latin typeface="Arial Rounded MT Bold" panose="020F0704030504030204" pitchFamily="34" charset="0"/>
                        </a:rPr>
                        <a:t>products/</a:t>
                      </a:r>
                      <a:r>
                        <a:rPr lang="en-US" sz="1400" baseline="0" dirty="0" smtClean="0">
                          <a:effectLst/>
                          <a:latin typeface="Arial Rounded MT Bold" panose="020F0704030504030204" pitchFamily="34" charset="0"/>
                        </a:rPr>
                        <a:t> </a:t>
                      </a:r>
                      <a:r>
                        <a:rPr lang="en-US" sz="1400" dirty="0" smtClean="0">
                          <a:effectLst/>
                          <a:latin typeface="Arial Rounded MT Bold" panose="020F0704030504030204" pitchFamily="34" charset="0"/>
                        </a:rPr>
                        <a:t>high </a:t>
                      </a:r>
                      <a:r>
                        <a:rPr lang="en-US" sz="1400" dirty="0">
                          <a:effectLst/>
                          <a:latin typeface="Arial Rounded MT Bold" panose="020F0704030504030204" pitchFamily="34" charset="0"/>
                        </a:rPr>
                        <a:t>fructose corn </a:t>
                      </a:r>
                      <a:r>
                        <a:rPr lang="en-US" sz="1400" dirty="0" smtClean="0">
                          <a:effectLst/>
                          <a:latin typeface="Arial Rounded MT Bold" panose="020F0704030504030204" pitchFamily="34" charset="0"/>
                        </a:rPr>
                        <a:t>syrup</a:t>
                      </a:r>
                      <a:r>
                        <a:rPr lang="en-US" sz="1400" dirty="0">
                          <a:effectLst/>
                          <a:latin typeface="Arial Rounded MT Bold" panose="020F0704030504030204" pitchFamily="34" charset="0"/>
                        </a:rPr>
                        <a:t> </a:t>
                      </a:r>
                      <a:endParaRPr lang="en-US" sz="1400" dirty="0">
                        <a:solidFill>
                          <a:srgbClr val="000000"/>
                        </a:solidFill>
                        <a:effectLst/>
                        <a:latin typeface="Arial Rounded MT Bold" panose="020F0704030504030204" pitchFamily="34" charset="0"/>
                        <a:ea typeface="Calibri"/>
                        <a:cs typeface="AJEBO H+ Times"/>
                      </a:endParaRPr>
                    </a:p>
                  </a:txBody>
                  <a:tcPr marL="68580" marR="68580" marT="0" marB="0" anchor="ctr"/>
                </a:tc>
                <a:extLst>
                  <a:ext uri="{0D108BD9-81ED-4DB2-BD59-A6C34878D82A}">
                    <a16:rowId xmlns:a16="http://schemas.microsoft.com/office/drawing/2014/main" val="10002"/>
                  </a:ext>
                </a:extLst>
              </a:tr>
              <a:tr h="608328">
                <a:tc>
                  <a:txBody>
                    <a:bodyPr/>
                    <a:lstStyle/>
                    <a:p>
                      <a:pPr marL="0" marR="0" algn="ctr">
                        <a:lnSpc>
                          <a:spcPct val="115000"/>
                        </a:lnSpc>
                        <a:spcBef>
                          <a:spcPts val="0"/>
                        </a:spcBef>
                        <a:spcAft>
                          <a:spcPts val="0"/>
                        </a:spcAft>
                      </a:pPr>
                      <a:r>
                        <a:rPr lang="en-US" sz="1400" dirty="0" smtClean="0">
                          <a:effectLst/>
                          <a:latin typeface="Arial Rounded MT Bold" panose="020F0704030504030204" pitchFamily="34" charset="0"/>
                        </a:rPr>
                        <a:t>Nuts</a:t>
                      </a:r>
                      <a:endParaRPr lang="en-US" sz="1400" dirty="0">
                        <a:solidFill>
                          <a:srgbClr val="000000"/>
                        </a:solidFill>
                        <a:effectLst/>
                        <a:latin typeface="Arial Rounded MT Bold" panose="020F0704030504030204" pitchFamily="34" charset="0"/>
                        <a:ea typeface="Calibri"/>
                        <a:cs typeface="AJEBO H+ Times"/>
                      </a:endParaRPr>
                    </a:p>
                  </a:txBody>
                  <a:tcPr marL="68580" marR="68580" marT="0" marB="0" anchor="ctr"/>
                </a:tc>
                <a:tc>
                  <a:txBody>
                    <a:bodyPr/>
                    <a:lstStyle/>
                    <a:p>
                      <a:pPr marL="0" marR="0" algn="ctr">
                        <a:lnSpc>
                          <a:spcPct val="115000"/>
                        </a:lnSpc>
                        <a:spcBef>
                          <a:spcPts val="0"/>
                        </a:spcBef>
                        <a:spcAft>
                          <a:spcPts val="1000"/>
                        </a:spcAft>
                      </a:pPr>
                      <a:r>
                        <a:rPr lang="en-US" sz="1400" dirty="0">
                          <a:effectLst/>
                          <a:latin typeface="Arial Rounded MT Bold" panose="020F0704030504030204" pitchFamily="34" charset="0"/>
                        </a:rPr>
                        <a:t>Salty </a:t>
                      </a:r>
                      <a:r>
                        <a:rPr lang="en-US" sz="1400" dirty="0" smtClean="0">
                          <a:effectLst/>
                          <a:latin typeface="Arial Rounded MT Bold" panose="020F0704030504030204" pitchFamily="34" charset="0"/>
                        </a:rPr>
                        <a:t>foods</a:t>
                      </a:r>
                      <a:endParaRPr lang="en-US" sz="1400" dirty="0">
                        <a:effectLst/>
                        <a:latin typeface="Arial Rounded MT Bold" panose="020F0704030504030204" pitchFamily="34" charset="0"/>
                      </a:endParaRPr>
                    </a:p>
                  </a:txBody>
                  <a:tcPr marL="68580" marR="68580" marT="0" marB="0" anchor="ctr"/>
                </a:tc>
                <a:extLst>
                  <a:ext uri="{0D108BD9-81ED-4DB2-BD59-A6C34878D82A}">
                    <a16:rowId xmlns:a16="http://schemas.microsoft.com/office/drawing/2014/main" val="10003"/>
                  </a:ext>
                </a:extLst>
              </a:tr>
              <a:tr h="608328">
                <a:tc>
                  <a:txBody>
                    <a:bodyPr/>
                    <a:lstStyle/>
                    <a:p>
                      <a:pPr marL="0" marR="0" algn="ctr">
                        <a:lnSpc>
                          <a:spcPct val="115000"/>
                        </a:lnSpc>
                        <a:spcBef>
                          <a:spcPts val="0"/>
                        </a:spcBef>
                        <a:spcAft>
                          <a:spcPts val="0"/>
                        </a:spcAft>
                      </a:pPr>
                      <a:r>
                        <a:rPr lang="en-US" sz="1400" dirty="0">
                          <a:effectLst/>
                          <a:latin typeface="Arial Rounded MT Bold" panose="020F0704030504030204" pitchFamily="34" charset="0"/>
                        </a:rPr>
                        <a:t>Dark-skinned </a:t>
                      </a:r>
                      <a:r>
                        <a:rPr lang="en-US" sz="1400" dirty="0" smtClean="0">
                          <a:effectLst/>
                          <a:latin typeface="Arial Rounded MT Bold" panose="020F0704030504030204" pitchFamily="34" charset="0"/>
                        </a:rPr>
                        <a:t>fruits</a:t>
                      </a:r>
                      <a:endParaRPr lang="en-US" sz="1400" dirty="0">
                        <a:solidFill>
                          <a:srgbClr val="000000"/>
                        </a:solidFill>
                        <a:effectLst/>
                        <a:latin typeface="Arial Rounded MT Bold" panose="020F0704030504030204" pitchFamily="34" charset="0"/>
                        <a:ea typeface="Calibri"/>
                        <a:cs typeface="AJEBO H+ Times"/>
                      </a:endParaRPr>
                    </a:p>
                  </a:txBody>
                  <a:tcPr marL="68580" marR="68580" marT="0" marB="0" anchor="ctr"/>
                </a:tc>
                <a:tc>
                  <a:txBody>
                    <a:bodyPr/>
                    <a:lstStyle/>
                    <a:p>
                      <a:pPr marL="0" marR="0" algn="ctr">
                        <a:lnSpc>
                          <a:spcPct val="115000"/>
                        </a:lnSpc>
                        <a:spcBef>
                          <a:spcPts val="0"/>
                        </a:spcBef>
                        <a:spcAft>
                          <a:spcPts val="1000"/>
                        </a:spcAft>
                      </a:pPr>
                      <a:r>
                        <a:rPr lang="en-US" sz="1400" dirty="0">
                          <a:effectLst/>
                          <a:latin typeface="Arial Rounded MT Bold" panose="020F0704030504030204" pitchFamily="34" charset="0"/>
                        </a:rPr>
                        <a:t>Fast foods and processed foods  </a:t>
                      </a:r>
                      <a:endParaRPr lang="en-US" sz="1400" dirty="0">
                        <a:solidFill>
                          <a:srgbClr val="000000"/>
                        </a:solidFill>
                        <a:effectLst/>
                        <a:latin typeface="Arial Rounded MT Bold" panose="020F0704030504030204" pitchFamily="34" charset="0"/>
                        <a:ea typeface="Calibri"/>
                        <a:cs typeface="AJEBO H+ Times"/>
                      </a:endParaRPr>
                    </a:p>
                  </a:txBody>
                  <a:tcPr marL="68580" marR="68580" marT="0" marB="0" anchor="ctr"/>
                </a:tc>
                <a:extLst>
                  <a:ext uri="{0D108BD9-81ED-4DB2-BD59-A6C34878D82A}">
                    <a16:rowId xmlns:a16="http://schemas.microsoft.com/office/drawing/2014/main" val="10004"/>
                  </a:ext>
                </a:extLst>
              </a:tr>
              <a:tr h="608328">
                <a:tc>
                  <a:txBody>
                    <a:bodyPr/>
                    <a:lstStyle/>
                    <a:p>
                      <a:pPr marL="0" marR="0" algn="ctr">
                        <a:lnSpc>
                          <a:spcPct val="115000"/>
                        </a:lnSpc>
                        <a:spcBef>
                          <a:spcPts val="0"/>
                        </a:spcBef>
                        <a:spcAft>
                          <a:spcPts val="0"/>
                        </a:spcAft>
                      </a:pPr>
                      <a:r>
                        <a:rPr lang="en-US" sz="1400">
                          <a:effectLst/>
                          <a:latin typeface="Arial Rounded MT Bold" panose="020F0704030504030204" pitchFamily="34" charset="0"/>
                        </a:rPr>
                        <a:t>Drink lots of water </a:t>
                      </a:r>
                      <a:endParaRPr lang="en-US" sz="1400">
                        <a:solidFill>
                          <a:srgbClr val="000000"/>
                        </a:solidFill>
                        <a:effectLst/>
                        <a:latin typeface="Arial Rounded MT Bold" panose="020F0704030504030204" pitchFamily="34" charset="0"/>
                        <a:ea typeface="Calibri"/>
                        <a:cs typeface="AJEBO H+ Times"/>
                      </a:endParaRPr>
                    </a:p>
                  </a:txBody>
                  <a:tcPr marL="68580" marR="68580" marT="0" marB="0" anchor="ctr"/>
                </a:tc>
                <a:tc>
                  <a:txBody>
                    <a:bodyPr/>
                    <a:lstStyle/>
                    <a:p>
                      <a:pPr marL="0" marR="0" algn="ctr">
                        <a:lnSpc>
                          <a:spcPct val="115000"/>
                        </a:lnSpc>
                        <a:spcBef>
                          <a:spcPts val="0"/>
                        </a:spcBef>
                        <a:spcAft>
                          <a:spcPts val="1000"/>
                        </a:spcAft>
                      </a:pPr>
                      <a:r>
                        <a:rPr lang="en-US" sz="1400" dirty="0">
                          <a:effectLst/>
                          <a:latin typeface="Arial Rounded MT Bold" panose="020F0704030504030204" pitchFamily="34" charset="0"/>
                        </a:rPr>
                        <a:t>Alcohol and </a:t>
                      </a:r>
                      <a:r>
                        <a:rPr lang="en-US" sz="1400" dirty="0" smtClean="0">
                          <a:effectLst/>
                          <a:latin typeface="Arial Rounded MT Bold" panose="020F0704030504030204" pitchFamily="34" charset="0"/>
                        </a:rPr>
                        <a:t>caffeine</a:t>
                      </a:r>
                      <a:r>
                        <a:rPr lang="en-US" sz="1400" dirty="0">
                          <a:effectLst/>
                          <a:latin typeface="Arial Rounded MT Bold" panose="020F0704030504030204" pitchFamily="34" charset="0"/>
                        </a:rPr>
                        <a:t> </a:t>
                      </a:r>
                      <a:endParaRPr lang="en-US" sz="1400" dirty="0">
                        <a:solidFill>
                          <a:srgbClr val="000000"/>
                        </a:solidFill>
                        <a:effectLst/>
                        <a:latin typeface="Arial Rounded MT Bold" panose="020F0704030504030204" pitchFamily="34" charset="0"/>
                        <a:ea typeface="Calibri"/>
                        <a:cs typeface="AJEBO H+ Times"/>
                      </a:endParaRPr>
                    </a:p>
                  </a:txBody>
                  <a:tcPr marL="68580" marR="68580" marT="0" marB="0" anchor="ctr"/>
                </a:tc>
                <a:extLst>
                  <a:ext uri="{0D108BD9-81ED-4DB2-BD59-A6C34878D82A}">
                    <a16:rowId xmlns:a16="http://schemas.microsoft.com/office/drawing/2014/main" val="10005"/>
                  </a:ext>
                </a:extLst>
              </a:tr>
              <a:tr h="608328">
                <a:tc>
                  <a:txBody>
                    <a:bodyPr/>
                    <a:lstStyle/>
                    <a:p>
                      <a:pPr marL="0" marR="0" algn="ctr">
                        <a:lnSpc>
                          <a:spcPct val="115000"/>
                        </a:lnSpc>
                        <a:spcBef>
                          <a:spcPts val="0"/>
                        </a:spcBef>
                        <a:spcAft>
                          <a:spcPts val="0"/>
                        </a:spcAft>
                      </a:pPr>
                      <a:r>
                        <a:rPr lang="en-US" sz="1400" dirty="0">
                          <a:effectLst/>
                          <a:latin typeface="Arial Rounded MT Bold" panose="020F0704030504030204" pitchFamily="34" charset="0"/>
                        </a:rPr>
                        <a:t>Whole </a:t>
                      </a:r>
                      <a:r>
                        <a:rPr lang="en-US" sz="1400" dirty="0" smtClean="0">
                          <a:effectLst/>
                          <a:latin typeface="Arial Rounded MT Bold" panose="020F0704030504030204" pitchFamily="34" charset="0"/>
                        </a:rPr>
                        <a:t>grains</a:t>
                      </a:r>
                      <a:endParaRPr lang="en-US" sz="1400" dirty="0">
                        <a:solidFill>
                          <a:srgbClr val="000000"/>
                        </a:solidFill>
                        <a:effectLst/>
                        <a:latin typeface="Arial Rounded MT Bold" panose="020F0704030504030204" pitchFamily="34" charset="0"/>
                        <a:ea typeface="Calibri"/>
                        <a:cs typeface="AJEBO H+ Times"/>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Arial Rounded MT Bold" panose="020F0704030504030204" pitchFamily="34" charset="0"/>
                        </a:rPr>
                        <a:t>Refined </a:t>
                      </a:r>
                      <a:r>
                        <a:rPr lang="en-US" sz="1400" dirty="0" smtClean="0">
                          <a:effectLst/>
                          <a:latin typeface="Arial Rounded MT Bold" panose="020F0704030504030204" pitchFamily="34" charset="0"/>
                        </a:rPr>
                        <a:t>grains</a:t>
                      </a:r>
                      <a:endParaRPr lang="en-US" sz="1400" dirty="0">
                        <a:solidFill>
                          <a:srgbClr val="000000"/>
                        </a:solidFill>
                        <a:effectLst/>
                        <a:latin typeface="Arial Rounded MT Bold" panose="020F0704030504030204" pitchFamily="34" charset="0"/>
                        <a:ea typeface="Calibri"/>
                        <a:cs typeface="AJEBO H+ Times"/>
                      </a:endParaRPr>
                    </a:p>
                  </a:txBody>
                  <a:tcPr marL="68580" marR="68580" marT="0" marB="0" anchor="ctr"/>
                </a:tc>
                <a:extLst>
                  <a:ext uri="{0D108BD9-81ED-4DB2-BD59-A6C34878D82A}">
                    <a16:rowId xmlns:a16="http://schemas.microsoft.com/office/drawing/2014/main" val="10006"/>
                  </a:ext>
                </a:extLst>
              </a:tr>
              <a:tr h="608328">
                <a:tc>
                  <a:txBody>
                    <a:bodyPr/>
                    <a:lstStyle/>
                    <a:p>
                      <a:pPr marL="0" marR="0" algn="ctr">
                        <a:lnSpc>
                          <a:spcPct val="115000"/>
                        </a:lnSpc>
                        <a:spcBef>
                          <a:spcPts val="0"/>
                        </a:spcBef>
                        <a:spcAft>
                          <a:spcPts val="0"/>
                        </a:spcAft>
                      </a:pPr>
                      <a:r>
                        <a:rPr lang="en-US" sz="1400">
                          <a:effectLst/>
                          <a:latin typeface="Arial Rounded MT Bold" panose="020F0704030504030204" pitchFamily="34" charset="0"/>
                        </a:rPr>
                        <a:t>Olive oil </a:t>
                      </a:r>
                      <a:endParaRPr lang="en-US" sz="1400">
                        <a:solidFill>
                          <a:srgbClr val="000000"/>
                        </a:solidFill>
                        <a:effectLst/>
                        <a:latin typeface="Arial Rounded MT Bold" panose="020F0704030504030204" pitchFamily="34" charset="0"/>
                        <a:ea typeface="Calibri"/>
                        <a:cs typeface="AJEBO H+ Times"/>
                      </a:endParaRPr>
                    </a:p>
                  </a:txBody>
                  <a:tcPr marL="68580" marR="68580" marT="0" marB="0" anchor="ctr"/>
                </a:tc>
                <a:tc>
                  <a:txBody>
                    <a:bodyPr/>
                    <a:lstStyle/>
                    <a:p>
                      <a:pPr marL="0" marR="0" algn="ctr">
                        <a:lnSpc>
                          <a:spcPct val="115000"/>
                        </a:lnSpc>
                        <a:spcBef>
                          <a:spcPts val="0"/>
                        </a:spcBef>
                        <a:spcAft>
                          <a:spcPts val="1000"/>
                        </a:spcAft>
                      </a:pPr>
                      <a:r>
                        <a:rPr lang="en-US" sz="1400" dirty="0">
                          <a:effectLst/>
                          <a:latin typeface="Arial Rounded MT Bold" panose="020F0704030504030204" pitchFamily="34" charset="0"/>
                        </a:rPr>
                        <a:t>Other oils and solid </a:t>
                      </a:r>
                      <a:r>
                        <a:rPr lang="en-US" sz="1400" dirty="0" smtClean="0">
                          <a:effectLst/>
                          <a:latin typeface="Arial Rounded MT Bold" panose="020F0704030504030204" pitchFamily="34" charset="0"/>
                        </a:rPr>
                        <a:t>fats</a:t>
                      </a:r>
                      <a:r>
                        <a:rPr lang="en-US" sz="1400" dirty="0">
                          <a:effectLst/>
                          <a:latin typeface="Arial Rounded MT Bold" panose="020F0704030504030204" pitchFamily="34" charset="0"/>
                        </a:rPr>
                        <a:t> </a:t>
                      </a:r>
                      <a:endParaRPr lang="en-US" sz="1400" dirty="0">
                        <a:solidFill>
                          <a:srgbClr val="000000"/>
                        </a:solidFill>
                        <a:effectLst/>
                        <a:latin typeface="Arial Rounded MT Bold" panose="020F0704030504030204" pitchFamily="34" charset="0"/>
                        <a:ea typeface="Calibri"/>
                        <a:cs typeface="AJEBO H+ Times"/>
                      </a:endParaRPr>
                    </a:p>
                  </a:txBody>
                  <a:tcPr marL="68580" marR="68580" marT="0" marB="0" anchor="ctr"/>
                </a:tc>
                <a:extLst>
                  <a:ext uri="{0D108BD9-81ED-4DB2-BD59-A6C34878D82A}">
                    <a16:rowId xmlns:a16="http://schemas.microsoft.com/office/drawing/2014/main" val="10007"/>
                  </a:ext>
                </a:extLst>
              </a:tr>
            </a:tbl>
          </a:graphicData>
        </a:graphic>
      </p:graphicFrame>
      <p:sp>
        <p:nvSpPr>
          <p:cNvPr id="5" name="Title 3"/>
          <p:cNvSpPr txBox="1">
            <a:spLocks/>
          </p:cNvSpPr>
          <p:nvPr/>
        </p:nvSpPr>
        <p:spPr>
          <a:xfrm>
            <a:off x="2563771" y="34196"/>
            <a:ext cx="6466154" cy="535151"/>
          </a:xfrm>
          <a:prstGeom prst="rect">
            <a:avLst/>
          </a:prstGeom>
        </p:spPr>
        <p:txBody>
          <a:bodyPr/>
          <a:lst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a:lstStyle>
          <a:p>
            <a:r>
              <a:rPr lang="en-US" smtClean="0"/>
              <a:t>Nutrition</a:t>
            </a:r>
            <a:endParaRPr lang="en-US" dirty="0"/>
          </a:p>
        </p:txBody>
      </p:sp>
    </p:spTree>
    <p:extLst>
      <p:ext uri="{BB962C8B-B14F-4D97-AF65-F5344CB8AC3E}">
        <p14:creationId xmlns:p14="http://schemas.microsoft.com/office/powerpoint/2010/main" val="2491731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a:xfrm>
            <a:off x="1720035" y="1077936"/>
            <a:ext cx="5475329" cy="2967804"/>
          </a:xfrm>
        </p:spPr>
        <p:txBody>
          <a:bodyPr>
            <a:normAutofit fontScale="70000" lnSpcReduction="20000"/>
          </a:bodyPr>
          <a:lstStyle/>
          <a:p>
            <a:r>
              <a:rPr lang="en-US" sz="4000" dirty="0"/>
              <a:t>A lack of sleep negatively </a:t>
            </a:r>
            <a:r>
              <a:rPr lang="en-US" sz="4000" dirty="0" smtClean="0"/>
              <a:t>affects:</a:t>
            </a:r>
          </a:p>
          <a:p>
            <a:pPr algn="ctr"/>
            <a:r>
              <a:rPr lang="en-US" sz="4000" b="0" dirty="0" smtClean="0"/>
              <a:t>Memory</a:t>
            </a:r>
            <a:endParaRPr lang="en-US" sz="4000" b="0" dirty="0"/>
          </a:p>
          <a:p>
            <a:pPr algn="ctr"/>
            <a:r>
              <a:rPr lang="en-US" sz="4000" b="0" dirty="0"/>
              <a:t>Mood</a:t>
            </a:r>
          </a:p>
          <a:p>
            <a:pPr algn="ctr"/>
            <a:r>
              <a:rPr lang="en-US" sz="4000" b="0" dirty="0"/>
              <a:t>Concentration</a:t>
            </a:r>
          </a:p>
          <a:p>
            <a:pPr algn="ctr"/>
            <a:r>
              <a:rPr lang="en-US" sz="4000" b="0" dirty="0"/>
              <a:t>Coordination</a:t>
            </a:r>
          </a:p>
          <a:p>
            <a:pPr algn="ctr"/>
            <a:r>
              <a:rPr lang="en-US" sz="4000" b="0" dirty="0"/>
              <a:t>Safety</a:t>
            </a:r>
          </a:p>
          <a:p>
            <a:endParaRPr lang="en-US" dirty="0"/>
          </a:p>
        </p:txBody>
      </p:sp>
      <p:sp>
        <p:nvSpPr>
          <p:cNvPr id="5" name="Content Placeholder 2"/>
          <p:cNvSpPr txBox="1">
            <a:spLocks/>
          </p:cNvSpPr>
          <p:nvPr/>
        </p:nvSpPr>
        <p:spPr>
          <a:xfrm>
            <a:off x="228600" y="1879151"/>
            <a:ext cx="8458200" cy="56646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smtClean="0"/>
          </a:p>
          <a:p>
            <a:endParaRPr lang="en-US" dirty="0" smtClean="0"/>
          </a:p>
          <a:p>
            <a:pPr marL="0" indent="0">
              <a:buFont typeface="Arial" pitchFamily="34" charset="0"/>
              <a:buNone/>
            </a:pPr>
            <a:endParaRPr lang="en-US" dirty="0"/>
          </a:p>
        </p:txBody>
      </p:sp>
      <p:sp>
        <p:nvSpPr>
          <p:cNvPr id="7" name="Content Placeholder 2"/>
          <p:cNvSpPr txBox="1">
            <a:spLocks/>
          </p:cNvSpPr>
          <p:nvPr/>
        </p:nvSpPr>
        <p:spPr>
          <a:xfrm>
            <a:off x="381000" y="2103437"/>
            <a:ext cx="4572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marL="0" indent="0">
              <a:buFont typeface="Arial" pitchFamily="34" charset="0"/>
              <a:buNone/>
            </a:pPr>
            <a:endParaRPr lang="en-US" dirty="0"/>
          </a:p>
        </p:txBody>
      </p:sp>
      <p:sp>
        <p:nvSpPr>
          <p:cNvPr id="6" name="Title 5"/>
          <p:cNvSpPr>
            <a:spLocks noGrp="1"/>
          </p:cNvSpPr>
          <p:nvPr>
            <p:ph type="title"/>
          </p:nvPr>
        </p:nvSpPr>
        <p:spPr/>
        <p:txBody>
          <a:bodyPr/>
          <a:lstStyle/>
          <a:p>
            <a:r>
              <a:rPr lang="en-US" dirty="0" smtClean="0"/>
              <a:t>Sleep</a:t>
            </a:r>
            <a:endParaRPr lang="en-US" dirty="0"/>
          </a:p>
        </p:txBody>
      </p:sp>
      <p:pic>
        <p:nvPicPr>
          <p:cNvPr id="2052" name="Picture 4" descr="Image result for mo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056" y="3871642"/>
            <a:ext cx="4265379" cy="284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185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831306"/>
            <a:ext cx="5791200" cy="2413450"/>
          </a:xfrm>
        </p:spPr>
        <p:txBody>
          <a:bodyPr>
            <a:normAutofit/>
          </a:bodyPr>
          <a:lstStyle/>
          <a:p>
            <a:r>
              <a:rPr lang="en-US" sz="2600" dirty="0" smtClean="0"/>
              <a:t>Exercise</a:t>
            </a:r>
          </a:p>
          <a:p>
            <a:r>
              <a:rPr lang="en-US" sz="2600" dirty="0" smtClean="0"/>
              <a:t>Eat </a:t>
            </a:r>
            <a:r>
              <a:rPr lang="en-US" sz="2600" dirty="0"/>
              <a:t>a well-balanced diet </a:t>
            </a:r>
          </a:p>
          <a:p>
            <a:r>
              <a:rPr lang="en-US" sz="2600" dirty="0"/>
              <a:t>Set regular bedtime and waking hours </a:t>
            </a:r>
          </a:p>
          <a:p>
            <a:r>
              <a:rPr lang="en-US" sz="2600" dirty="0" smtClean="0"/>
              <a:t>Avoid </a:t>
            </a:r>
            <a:r>
              <a:rPr lang="en-US" sz="2600" dirty="0"/>
              <a:t>reading or watching </a:t>
            </a:r>
            <a:r>
              <a:rPr lang="en-US" sz="2600" dirty="0" smtClean="0"/>
              <a:t>television </a:t>
            </a:r>
            <a:r>
              <a:rPr lang="en-US" sz="2600" dirty="0"/>
              <a:t>while in </a:t>
            </a:r>
            <a:r>
              <a:rPr lang="en-US" sz="2600" dirty="0" smtClean="0"/>
              <a:t>bed</a:t>
            </a:r>
            <a:endParaRPr lang="en-US" sz="2600" dirty="0"/>
          </a:p>
          <a:p>
            <a:pPr marL="0" indent="0">
              <a:buNone/>
            </a:pPr>
            <a:endParaRPr lang="en-US" dirty="0" smtClean="0"/>
          </a:p>
          <a:p>
            <a:endParaRPr lang="en-US" dirty="0" smtClean="0"/>
          </a:p>
          <a:p>
            <a:pPr marL="0" indent="0">
              <a:buNone/>
            </a:pPr>
            <a:endParaRPr lang="en-US" dirty="0"/>
          </a:p>
        </p:txBody>
      </p:sp>
      <p:pic>
        <p:nvPicPr>
          <p:cNvPr id="3074" name="Picture 2" descr="E:\Keys to Embracing Aging--individual Key Guides\41203903_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607" r="34290"/>
          <a:stretch/>
        </p:blipFill>
        <p:spPr bwMode="auto">
          <a:xfrm>
            <a:off x="6019800" y="2057400"/>
            <a:ext cx="2764466" cy="396126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Keys to Better Sleep</a:t>
            </a:r>
            <a:endParaRPr lang="en-US" dirty="0"/>
          </a:p>
        </p:txBody>
      </p:sp>
    </p:spTree>
    <p:extLst>
      <p:ext uri="{BB962C8B-B14F-4D97-AF65-F5344CB8AC3E}">
        <p14:creationId xmlns:p14="http://schemas.microsoft.com/office/powerpoint/2010/main" val="12148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a:t>
            </a:r>
            <a:endParaRPr lang="en-US" dirty="0"/>
          </a:p>
        </p:txBody>
      </p:sp>
      <p:sp>
        <p:nvSpPr>
          <p:cNvPr id="3" name="Content Placeholder 2"/>
          <p:cNvSpPr>
            <a:spLocks noGrp="1"/>
          </p:cNvSpPr>
          <p:nvPr>
            <p:ph idx="1"/>
          </p:nvPr>
        </p:nvSpPr>
        <p:spPr>
          <a:xfrm>
            <a:off x="457200" y="2112434"/>
            <a:ext cx="8229600" cy="2802466"/>
          </a:xfrm>
        </p:spPr>
        <p:txBody>
          <a:bodyPr/>
          <a:lstStyle/>
          <a:p>
            <a:pPr marL="0" indent="0" algn="ctr">
              <a:buNone/>
            </a:pPr>
            <a:r>
              <a:rPr lang="en-US" sz="5400" dirty="0" smtClean="0"/>
              <a:t>What steps can you take </a:t>
            </a:r>
            <a:r>
              <a:rPr lang="en-US" sz="5400" i="1" dirty="0" smtClean="0">
                <a:solidFill>
                  <a:srgbClr val="7030A0"/>
                </a:solidFill>
              </a:rPr>
              <a:t>starting today</a:t>
            </a:r>
            <a:r>
              <a:rPr lang="en-US" sz="5400" i="1" dirty="0" smtClean="0"/>
              <a:t> </a:t>
            </a:r>
            <a:r>
              <a:rPr lang="en-US" sz="5400" dirty="0" smtClean="0"/>
              <a:t>to better your brain health?</a:t>
            </a:r>
            <a:endParaRPr lang="en-US" sz="5400" dirty="0"/>
          </a:p>
        </p:txBody>
      </p:sp>
    </p:spTree>
    <p:extLst>
      <p:ext uri="{BB962C8B-B14F-4D97-AF65-F5344CB8AC3E}">
        <p14:creationId xmlns:p14="http://schemas.microsoft.com/office/powerpoint/2010/main" val="1843423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4238"/>
            <a:ext cx="8229600" cy="835623"/>
          </a:xfrm>
        </p:spPr>
        <p:txBody>
          <a:bodyPr/>
          <a:lstStyle/>
          <a:p>
            <a:pPr marL="0" indent="0" algn="ctr">
              <a:buNone/>
            </a:pPr>
            <a:r>
              <a:rPr lang="en-US" dirty="0" smtClean="0">
                <a:effectLst>
                  <a:outerShdw blurRad="38100" dist="38100" dir="2700000" algn="tl">
                    <a:srgbClr val="000000">
                      <a:alpha val="43137"/>
                    </a:srgbClr>
                  </a:outerShdw>
                </a:effectLst>
              </a:rPr>
              <a:t>Aging is inevitable…</a:t>
            </a:r>
            <a:endParaRPr lang="en-US" dirty="0">
              <a:effectLst>
                <a:outerShdw blurRad="38100" dist="38100" dir="2700000" algn="tl">
                  <a:srgbClr val="000000">
                    <a:alpha val="43137"/>
                  </a:srgbClr>
                </a:outerShdw>
              </a:effectLst>
            </a:endParaRPr>
          </a:p>
        </p:txBody>
      </p:sp>
      <p:sp>
        <p:nvSpPr>
          <p:cNvPr id="4" name="Rectangle 3"/>
          <p:cNvSpPr/>
          <p:nvPr/>
        </p:nvSpPr>
        <p:spPr>
          <a:xfrm>
            <a:off x="-16991" y="2537433"/>
            <a:ext cx="4705815" cy="2677656"/>
          </a:xfrm>
          <a:prstGeom prst="rect">
            <a:avLst/>
          </a:prstGeom>
        </p:spPr>
        <p:txBody>
          <a:bodyPr wrap="square">
            <a:spAutoFit/>
          </a:bodyPr>
          <a:lstStyle/>
          <a:p>
            <a:pPr algn="ctr"/>
            <a:r>
              <a:rPr lang="en-US" sz="2800" dirty="0"/>
              <a:t>By embracing a healthy lifestyle </a:t>
            </a:r>
            <a:r>
              <a:rPr lang="en-US" sz="2800" dirty="0" smtClean="0"/>
              <a:t>throughout your life, </a:t>
            </a:r>
            <a:r>
              <a:rPr lang="en-US" sz="2800" dirty="0"/>
              <a:t>you will have a greater ability to engineer a positive approach to the aging process.</a:t>
            </a:r>
          </a:p>
        </p:txBody>
      </p:sp>
      <p:pic>
        <p:nvPicPr>
          <p:cNvPr id="5" name="Picture 2" descr="C:\Users\afhosi2\AppData\Local\Microsoft\Windows\Temporary Internet Files\Content.IE5\Y7ZQ0K4N\6171976504_2d58c7cac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824" y="2199861"/>
            <a:ext cx="399797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40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6431"/>
            <a:ext cx="8229600" cy="1100666"/>
          </a:xfrm>
        </p:spPr>
        <p:txBody>
          <a:bodyPr/>
          <a:lstStyle/>
          <a:p>
            <a:pPr marL="0" indent="0" algn="ctr">
              <a:buNone/>
            </a:pPr>
            <a:r>
              <a:rPr lang="en-US" dirty="0"/>
              <a:t>Establishing healthy lifestyle behaviors throughout your life influences optimal aging</a:t>
            </a:r>
          </a:p>
        </p:txBody>
      </p:sp>
      <p:sp>
        <p:nvSpPr>
          <p:cNvPr id="4" name="Rectangle 3"/>
          <p:cNvSpPr/>
          <p:nvPr/>
        </p:nvSpPr>
        <p:spPr>
          <a:xfrm>
            <a:off x="4572000" y="2531169"/>
            <a:ext cx="4067032" cy="3416320"/>
          </a:xfrm>
          <a:prstGeom prst="rect">
            <a:avLst/>
          </a:prstGeom>
        </p:spPr>
        <p:txBody>
          <a:bodyPr wrap="square">
            <a:spAutoFit/>
          </a:bodyPr>
          <a:lstStyle/>
          <a:p>
            <a:pPr>
              <a:lnSpc>
                <a:spcPct val="150000"/>
              </a:lnSpc>
              <a:buFont typeface="Calibri" pitchFamily="34" charset="0"/>
              <a:buChar char="-"/>
            </a:pPr>
            <a:r>
              <a:rPr lang="en-US" sz="2400" dirty="0" smtClean="0"/>
              <a:t>Practice Being Safe</a:t>
            </a:r>
            <a:endParaRPr lang="en-US" sz="2400" dirty="0"/>
          </a:p>
          <a:p>
            <a:pPr>
              <a:lnSpc>
                <a:spcPct val="150000"/>
              </a:lnSpc>
              <a:buFont typeface="Calibri" pitchFamily="34" charset="0"/>
              <a:buChar char="-"/>
            </a:pPr>
            <a:r>
              <a:rPr lang="en-US" sz="2400" dirty="0"/>
              <a:t>Know Your Health Numbers</a:t>
            </a:r>
          </a:p>
          <a:p>
            <a:pPr>
              <a:lnSpc>
                <a:spcPct val="150000"/>
              </a:lnSpc>
              <a:buFont typeface="Calibri" pitchFamily="34" charset="0"/>
              <a:buChar char="-"/>
            </a:pPr>
            <a:r>
              <a:rPr lang="en-US" sz="2400" dirty="0"/>
              <a:t>Stress Management</a:t>
            </a:r>
          </a:p>
          <a:p>
            <a:pPr>
              <a:lnSpc>
                <a:spcPct val="150000"/>
              </a:lnSpc>
              <a:buFont typeface="Calibri" pitchFamily="34" charset="0"/>
              <a:buChar char="-"/>
            </a:pPr>
            <a:r>
              <a:rPr lang="en-US" sz="2400" dirty="0"/>
              <a:t>Financial Affairs</a:t>
            </a:r>
          </a:p>
          <a:p>
            <a:pPr>
              <a:lnSpc>
                <a:spcPct val="150000"/>
              </a:lnSpc>
              <a:buFont typeface="Calibri" pitchFamily="34" charset="0"/>
              <a:buChar char="-"/>
            </a:pPr>
            <a:r>
              <a:rPr lang="en-US" sz="2400" dirty="0"/>
              <a:t>Sleep</a:t>
            </a:r>
          </a:p>
          <a:p>
            <a:pPr>
              <a:lnSpc>
                <a:spcPct val="150000"/>
              </a:lnSpc>
              <a:buFont typeface="Calibri" pitchFamily="34" charset="0"/>
              <a:buChar char="-"/>
            </a:pPr>
            <a:r>
              <a:rPr lang="en-US" sz="2400" dirty="0"/>
              <a:t>Taking Time for You</a:t>
            </a:r>
          </a:p>
        </p:txBody>
      </p:sp>
      <p:sp>
        <p:nvSpPr>
          <p:cNvPr id="5" name="Rectangle 4"/>
          <p:cNvSpPr/>
          <p:nvPr/>
        </p:nvSpPr>
        <p:spPr>
          <a:xfrm>
            <a:off x="457200" y="2551837"/>
            <a:ext cx="4572000" cy="3416320"/>
          </a:xfrm>
          <a:prstGeom prst="rect">
            <a:avLst/>
          </a:prstGeom>
        </p:spPr>
        <p:txBody>
          <a:bodyPr>
            <a:spAutoFit/>
          </a:bodyPr>
          <a:lstStyle/>
          <a:p>
            <a:pPr>
              <a:lnSpc>
                <a:spcPct val="150000"/>
              </a:lnSpc>
              <a:buFont typeface="Calibri" pitchFamily="34" charset="0"/>
              <a:buChar char="-"/>
            </a:pPr>
            <a:r>
              <a:rPr lang="en-US" sz="2400" dirty="0"/>
              <a:t>Positive Attitude</a:t>
            </a:r>
          </a:p>
          <a:p>
            <a:pPr>
              <a:lnSpc>
                <a:spcPct val="150000"/>
              </a:lnSpc>
              <a:buFont typeface="Calibri" pitchFamily="34" charset="0"/>
              <a:buChar char="-"/>
            </a:pPr>
            <a:r>
              <a:rPr lang="en-US" sz="2400" dirty="0"/>
              <a:t>Eating </a:t>
            </a:r>
            <a:r>
              <a:rPr lang="en-US" sz="2400" dirty="0" smtClean="0"/>
              <a:t>Smart</a:t>
            </a:r>
          </a:p>
          <a:p>
            <a:pPr>
              <a:lnSpc>
                <a:spcPct val="150000"/>
              </a:lnSpc>
              <a:buFont typeface="Calibri" pitchFamily="34" charset="0"/>
              <a:buChar char="-"/>
            </a:pPr>
            <a:r>
              <a:rPr lang="en-US" sz="2400" dirty="0" smtClean="0"/>
              <a:t>Physical </a:t>
            </a:r>
            <a:r>
              <a:rPr lang="en-US" sz="2400" dirty="0"/>
              <a:t>Activity </a:t>
            </a:r>
          </a:p>
          <a:p>
            <a:pPr>
              <a:lnSpc>
                <a:spcPct val="150000"/>
              </a:lnSpc>
              <a:buFont typeface="Calibri" pitchFamily="34" charset="0"/>
              <a:buChar char="-"/>
            </a:pPr>
            <a:r>
              <a:rPr lang="en-US" sz="2400" dirty="0">
                <a:solidFill>
                  <a:srgbClr val="7030A0"/>
                </a:solidFill>
              </a:rPr>
              <a:t>Brain Activity</a:t>
            </a:r>
          </a:p>
          <a:p>
            <a:pPr>
              <a:lnSpc>
                <a:spcPct val="150000"/>
              </a:lnSpc>
              <a:buFont typeface="Calibri" pitchFamily="34" charset="0"/>
              <a:buChar char="-"/>
            </a:pPr>
            <a:r>
              <a:rPr lang="en-US" sz="2400" dirty="0"/>
              <a:t>Social Activity</a:t>
            </a:r>
          </a:p>
          <a:p>
            <a:pPr>
              <a:lnSpc>
                <a:spcPct val="150000"/>
              </a:lnSpc>
              <a:buFont typeface="Calibri" pitchFamily="34" charset="0"/>
              <a:buChar char="-"/>
            </a:pPr>
            <a:r>
              <a:rPr lang="en-US" sz="2400" dirty="0" smtClean="0"/>
              <a:t>Tuning Into </a:t>
            </a:r>
            <a:r>
              <a:rPr lang="en-US" sz="2400" dirty="0"/>
              <a:t>the Times</a:t>
            </a:r>
          </a:p>
        </p:txBody>
      </p:sp>
    </p:spTree>
    <p:extLst>
      <p:ext uri="{BB962C8B-B14F-4D97-AF65-F5344CB8AC3E}">
        <p14:creationId xmlns:p14="http://schemas.microsoft.com/office/powerpoint/2010/main" val="141505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706477" y="28598"/>
            <a:ext cx="6388100" cy="227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9561" tIns="639561" rIns="639561" bIns="63956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n-US" alt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picture of me when I'm 100 ½ </a:t>
            </a:r>
            <a:endParaRPr kumimoji="0" lang="en-US" altLang="en-US"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5" name="Group 4"/>
          <p:cNvGrpSpPr>
            <a:grpSpLocks/>
          </p:cNvGrpSpPr>
          <p:nvPr/>
        </p:nvGrpSpPr>
        <p:grpSpPr bwMode="auto">
          <a:xfrm>
            <a:off x="2564130" y="1510082"/>
            <a:ext cx="4015740" cy="5181600"/>
            <a:chOff x="0" y="0"/>
            <a:chExt cx="9727" cy="11282"/>
          </a:xfrm>
        </p:grpSpPr>
        <p:sp>
          <p:nvSpPr>
            <p:cNvPr id="6" name="Freeform 5"/>
            <p:cNvSpPr>
              <a:spLocks/>
            </p:cNvSpPr>
            <p:nvPr/>
          </p:nvSpPr>
          <p:spPr bwMode="auto">
            <a:xfrm>
              <a:off x="25" y="64"/>
              <a:ext cx="9676" cy="20"/>
            </a:xfrm>
            <a:custGeom>
              <a:avLst/>
              <a:gdLst>
                <a:gd name="T0" fmla="*/ 0 w 9676"/>
                <a:gd name="T1" fmla="*/ 0 h 20"/>
                <a:gd name="T2" fmla="*/ 9676 w 9676"/>
                <a:gd name="T3" fmla="*/ 0 h 20"/>
              </a:gdLst>
              <a:ahLst/>
              <a:cxnLst>
                <a:cxn ang="0">
                  <a:pos x="T0" y="T1"/>
                </a:cxn>
                <a:cxn ang="0">
                  <a:pos x="T2" y="T3"/>
                </a:cxn>
              </a:cxnLst>
              <a:rect l="0" t="0" r="r" b="b"/>
              <a:pathLst>
                <a:path w="9676" h="20">
                  <a:moveTo>
                    <a:pt x="0" y="0"/>
                  </a:moveTo>
                  <a:lnTo>
                    <a:pt x="9676" y="0"/>
                  </a:lnTo>
                </a:path>
              </a:pathLst>
            </a:custGeom>
            <a:noFill/>
            <a:ln w="32004">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Freeform 6"/>
            <p:cNvSpPr>
              <a:spLocks/>
            </p:cNvSpPr>
            <p:nvPr/>
          </p:nvSpPr>
          <p:spPr bwMode="auto">
            <a:xfrm>
              <a:off x="50" y="39"/>
              <a:ext cx="20" cy="11211"/>
            </a:xfrm>
            <a:custGeom>
              <a:avLst/>
              <a:gdLst>
                <a:gd name="T0" fmla="*/ 0 w 20"/>
                <a:gd name="T1" fmla="*/ 11210 h 11211"/>
                <a:gd name="T2" fmla="*/ 0 w 20"/>
                <a:gd name="T3" fmla="*/ 0 h 11211"/>
              </a:gdLst>
              <a:ahLst/>
              <a:cxnLst>
                <a:cxn ang="0">
                  <a:pos x="T0" y="T1"/>
                </a:cxn>
                <a:cxn ang="0">
                  <a:pos x="T2" y="T3"/>
                </a:cxn>
              </a:cxnLst>
              <a:rect l="0" t="0" r="r" b="b"/>
              <a:pathLst>
                <a:path w="20" h="11211">
                  <a:moveTo>
                    <a:pt x="0" y="11210"/>
                  </a:moveTo>
                  <a:lnTo>
                    <a:pt x="0" y="0"/>
                  </a:lnTo>
                </a:path>
              </a:pathLst>
            </a:custGeom>
            <a:noFill/>
            <a:ln w="32004">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Freeform 7"/>
            <p:cNvSpPr>
              <a:spLocks/>
            </p:cNvSpPr>
            <p:nvPr/>
          </p:nvSpPr>
          <p:spPr bwMode="auto">
            <a:xfrm>
              <a:off x="9665" y="25"/>
              <a:ext cx="20" cy="11232"/>
            </a:xfrm>
            <a:custGeom>
              <a:avLst/>
              <a:gdLst>
                <a:gd name="T0" fmla="*/ 0 w 20"/>
                <a:gd name="T1" fmla="*/ 11232 h 11232"/>
                <a:gd name="T2" fmla="*/ 0 w 20"/>
                <a:gd name="T3" fmla="*/ 0 h 11232"/>
              </a:gdLst>
              <a:ahLst/>
              <a:cxnLst>
                <a:cxn ang="0">
                  <a:pos x="T0" y="T1"/>
                </a:cxn>
                <a:cxn ang="0">
                  <a:pos x="T2" y="T3"/>
                </a:cxn>
              </a:cxnLst>
              <a:rect l="0" t="0" r="r" b="b"/>
              <a:pathLst>
                <a:path w="20" h="11232">
                  <a:moveTo>
                    <a:pt x="0" y="11232"/>
                  </a:moveTo>
                  <a:lnTo>
                    <a:pt x="0" y="0"/>
                  </a:lnTo>
                </a:path>
              </a:pathLst>
            </a:custGeom>
            <a:noFill/>
            <a:ln w="32004">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Freeform 8"/>
            <p:cNvSpPr>
              <a:spLocks/>
            </p:cNvSpPr>
            <p:nvPr/>
          </p:nvSpPr>
          <p:spPr bwMode="auto">
            <a:xfrm>
              <a:off x="25" y="11224"/>
              <a:ext cx="9676" cy="20"/>
            </a:xfrm>
            <a:custGeom>
              <a:avLst/>
              <a:gdLst>
                <a:gd name="T0" fmla="*/ 0 w 9676"/>
                <a:gd name="T1" fmla="*/ 0 h 20"/>
                <a:gd name="T2" fmla="*/ 9676 w 9676"/>
                <a:gd name="T3" fmla="*/ 0 h 20"/>
              </a:gdLst>
              <a:ahLst/>
              <a:cxnLst>
                <a:cxn ang="0">
                  <a:pos x="T0" y="T1"/>
                </a:cxn>
                <a:cxn ang="0">
                  <a:pos x="T2" y="T3"/>
                </a:cxn>
              </a:cxnLst>
              <a:rect l="0" t="0" r="r" b="b"/>
              <a:pathLst>
                <a:path w="9676" h="20">
                  <a:moveTo>
                    <a:pt x="0" y="0"/>
                  </a:moveTo>
                  <a:lnTo>
                    <a:pt x="9676" y="0"/>
                  </a:lnTo>
                </a:path>
              </a:pathLst>
            </a:custGeom>
            <a:noFill/>
            <a:ln w="32004">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10" name="Rectangle 7"/>
          <p:cNvSpPr>
            <a:spLocks noChangeArrowheads="1"/>
          </p:cNvSpPr>
          <p:nvPr/>
        </p:nvSpPr>
        <p:spPr bwMode="auto">
          <a:xfrm>
            <a:off x="0" y="8415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3000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your Brain</a:t>
            </a:r>
            <a:endParaRPr lang="en-US" dirty="0"/>
          </a:p>
        </p:txBody>
      </p:sp>
      <p:sp>
        <p:nvSpPr>
          <p:cNvPr id="3" name="Content Placeholder 2"/>
          <p:cNvSpPr>
            <a:spLocks noGrp="1"/>
          </p:cNvSpPr>
          <p:nvPr>
            <p:ph idx="1"/>
          </p:nvPr>
        </p:nvSpPr>
        <p:spPr>
          <a:xfrm>
            <a:off x="533154" y="2157786"/>
            <a:ext cx="3814549" cy="3090074"/>
          </a:xfrm>
        </p:spPr>
        <p:txBody>
          <a:bodyPr/>
          <a:lstStyle/>
          <a:p>
            <a:r>
              <a:rPr lang="en-US" dirty="0"/>
              <a:t>Socialization</a:t>
            </a:r>
          </a:p>
          <a:p>
            <a:r>
              <a:rPr lang="en-US" dirty="0"/>
              <a:t>Mental Stimulation</a:t>
            </a:r>
          </a:p>
          <a:p>
            <a:r>
              <a:rPr lang="en-US" dirty="0"/>
              <a:t>Physical Activity</a:t>
            </a:r>
          </a:p>
          <a:p>
            <a:r>
              <a:rPr lang="en-US" dirty="0"/>
              <a:t>Nutrition</a:t>
            </a:r>
          </a:p>
          <a:p>
            <a:r>
              <a:rPr lang="en-US" dirty="0"/>
              <a:t>Sleep</a:t>
            </a:r>
          </a:p>
          <a:p>
            <a:endParaRPr lang="en-US" dirty="0"/>
          </a:p>
        </p:txBody>
      </p:sp>
      <p:pic>
        <p:nvPicPr>
          <p:cNvPr id="4" name="Picture 2" descr="C:\Users\afhosi2\Desktop\Photos\flikr fresh.capture 6944928724_88ccc296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600200"/>
            <a:ext cx="3231032" cy="485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230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8802"/>
            <a:ext cx="7493000" cy="2557463"/>
          </a:xfrm>
        </p:spPr>
        <p:txBody>
          <a:bodyPr/>
          <a:lstStyle/>
          <a:p>
            <a:pPr algn="ctr"/>
            <a:r>
              <a:rPr lang="en-US" dirty="0" smtClean="0"/>
              <a:t>Keep in touch with friends and friends</a:t>
            </a:r>
          </a:p>
          <a:p>
            <a:pPr algn="ctr"/>
            <a:r>
              <a:rPr lang="en-US" dirty="0" smtClean="0"/>
              <a:t>Stay engaged or involved</a:t>
            </a:r>
          </a:p>
          <a:p>
            <a:pPr algn="ctr"/>
            <a:r>
              <a:rPr lang="en-US" dirty="0" smtClean="0"/>
              <a:t>Know your neighbors</a:t>
            </a:r>
          </a:p>
          <a:p>
            <a:pPr algn="ctr"/>
            <a:r>
              <a:rPr lang="en-US" dirty="0" smtClean="0"/>
              <a:t>Plug-in to the world</a:t>
            </a:r>
          </a:p>
          <a:p>
            <a:pPr marL="0" indent="0">
              <a:buNone/>
            </a:pPr>
            <a:endParaRPr lang="en-US" dirty="0"/>
          </a:p>
        </p:txBody>
      </p:sp>
      <p:pic>
        <p:nvPicPr>
          <p:cNvPr id="5122" name="Picture 2" descr="E:\Keys to Embracing Aging--individual Key Guides\52777190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3771" y="3856265"/>
            <a:ext cx="4202113" cy="28014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Socialization</a:t>
            </a:r>
            <a:endParaRPr lang="en-US" dirty="0"/>
          </a:p>
        </p:txBody>
      </p:sp>
    </p:spTree>
    <p:extLst>
      <p:ext uri="{BB962C8B-B14F-4D97-AF65-F5344CB8AC3E}">
        <p14:creationId xmlns:p14="http://schemas.microsoft.com/office/powerpoint/2010/main" val="233743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Charades!</a:t>
            </a:r>
            <a:endParaRPr lang="en-US" dirty="0"/>
          </a:p>
        </p:txBody>
      </p:sp>
      <p:sp>
        <p:nvSpPr>
          <p:cNvPr id="3" name="TextBox 2"/>
          <p:cNvSpPr txBox="1"/>
          <p:nvPr/>
        </p:nvSpPr>
        <p:spPr>
          <a:xfrm>
            <a:off x="266700" y="2324100"/>
            <a:ext cx="8610600" cy="2215991"/>
          </a:xfrm>
          <a:prstGeom prst="rect">
            <a:avLst/>
          </a:prstGeom>
          <a:noFill/>
        </p:spPr>
        <p:txBody>
          <a:bodyPr wrap="square" rtlCol="0">
            <a:spAutoFit/>
          </a:bodyPr>
          <a:lstStyle/>
          <a:p>
            <a:pPr algn="ctr"/>
            <a:r>
              <a:rPr lang="en-US" sz="13800" dirty="0" smtClean="0">
                <a:solidFill>
                  <a:srgbClr val="7030A0"/>
                </a:solidFill>
                <a:latin typeface="Calibri" panose="020F0502020204030204" pitchFamily="34" charset="0"/>
                <a:cs typeface="Calibri" panose="020F0502020204030204" pitchFamily="34" charset="0"/>
              </a:rPr>
              <a:t>C</a:t>
            </a:r>
            <a:r>
              <a:rPr lang="en-US" sz="13800" dirty="0" smtClean="0">
                <a:latin typeface="Calibri" panose="020F0502020204030204" pitchFamily="34" charset="0"/>
                <a:cs typeface="Calibri" panose="020F0502020204030204" pitchFamily="34" charset="0"/>
              </a:rPr>
              <a:t>H</a:t>
            </a:r>
            <a:r>
              <a:rPr lang="en-US" sz="13800" dirty="0" smtClean="0">
                <a:solidFill>
                  <a:srgbClr val="7030A0"/>
                </a:solidFill>
                <a:latin typeface="Calibri" panose="020F0502020204030204" pitchFamily="34" charset="0"/>
                <a:cs typeface="Calibri" panose="020F0502020204030204" pitchFamily="34" charset="0"/>
              </a:rPr>
              <a:t>A</a:t>
            </a:r>
            <a:r>
              <a:rPr lang="en-US" sz="13800" dirty="0" smtClean="0">
                <a:latin typeface="Calibri" panose="020F0502020204030204" pitchFamily="34" charset="0"/>
                <a:cs typeface="Calibri" panose="020F0502020204030204" pitchFamily="34" charset="0"/>
              </a:rPr>
              <a:t>R</a:t>
            </a:r>
            <a:r>
              <a:rPr lang="en-US" sz="13800" dirty="0" smtClean="0">
                <a:solidFill>
                  <a:srgbClr val="7030A0"/>
                </a:solidFill>
                <a:latin typeface="Calibri" panose="020F0502020204030204" pitchFamily="34" charset="0"/>
                <a:cs typeface="Calibri" panose="020F0502020204030204" pitchFamily="34" charset="0"/>
              </a:rPr>
              <a:t>A</a:t>
            </a:r>
            <a:r>
              <a:rPr lang="en-US" sz="13800" dirty="0" smtClean="0">
                <a:latin typeface="Calibri" panose="020F0502020204030204" pitchFamily="34" charset="0"/>
                <a:cs typeface="Calibri" panose="020F0502020204030204" pitchFamily="34" charset="0"/>
              </a:rPr>
              <a:t>D</a:t>
            </a:r>
            <a:r>
              <a:rPr lang="en-US" sz="13800" dirty="0" smtClean="0">
                <a:solidFill>
                  <a:srgbClr val="7030A0"/>
                </a:solidFill>
                <a:latin typeface="Calibri" panose="020F0502020204030204" pitchFamily="34" charset="0"/>
                <a:cs typeface="Calibri" panose="020F0502020204030204" pitchFamily="34" charset="0"/>
              </a:rPr>
              <a:t>E</a:t>
            </a:r>
            <a:r>
              <a:rPr lang="en-US" sz="13800" dirty="0" smtClean="0">
                <a:latin typeface="Calibri" panose="020F0502020204030204" pitchFamily="34" charset="0"/>
                <a:cs typeface="Calibri" panose="020F0502020204030204" pitchFamily="34" charset="0"/>
              </a:rPr>
              <a:t>S</a:t>
            </a:r>
            <a:r>
              <a:rPr lang="en-US" sz="13800" dirty="0" smtClean="0">
                <a:solidFill>
                  <a:srgbClr val="7030A0"/>
                </a:solidFill>
                <a:latin typeface="Calibri" panose="020F0502020204030204" pitchFamily="34" charset="0"/>
                <a:cs typeface="Calibri" panose="020F0502020204030204" pitchFamily="34" charset="0"/>
              </a:rPr>
              <a:t>!</a:t>
            </a:r>
            <a:endParaRPr lang="en-US" sz="13800"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642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970" y="1570037"/>
            <a:ext cx="8320129" cy="4525963"/>
          </a:xfrm>
        </p:spPr>
        <p:txBody>
          <a:bodyPr>
            <a:normAutofit/>
          </a:bodyPr>
          <a:lstStyle/>
          <a:p>
            <a:pPr marL="0" indent="0">
              <a:buNone/>
            </a:pPr>
            <a:r>
              <a:rPr lang="en-US" dirty="0" smtClean="0"/>
              <a:t>Mental exercise can: </a:t>
            </a:r>
          </a:p>
          <a:p>
            <a:r>
              <a:rPr lang="en-US" dirty="0"/>
              <a:t>S</a:t>
            </a:r>
            <a:r>
              <a:rPr lang="en-US" dirty="0" smtClean="0"/>
              <a:t>timulate and enhance brain cell connections</a:t>
            </a:r>
          </a:p>
          <a:p>
            <a:r>
              <a:rPr lang="en-US" dirty="0" smtClean="0"/>
              <a:t>Delay the onset of Alzheimer’s disease and/or reduce the effects</a:t>
            </a:r>
          </a:p>
          <a:p>
            <a:r>
              <a:rPr lang="en-US" dirty="0" smtClean="0"/>
              <a:t>Increase blood flow to the brain</a:t>
            </a:r>
          </a:p>
          <a:p>
            <a:endParaRPr lang="en-US" dirty="0"/>
          </a:p>
          <a:p>
            <a:pPr marL="0" indent="0" algn="ctr">
              <a:buNone/>
            </a:pPr>
            <a:r>
              <a:rPr lang="en-US" b="1" dirty="0" smtClean="0"/>
              <a:t>How do </a:t>
            </a:r>
            <a:r>
              <a:rPr lang="en-US" b="1" i="1" dirty="0" smtClean="0"/>
              <a:t>you </a:t>
            </a:r>
            <a:r>
              <a:rPr lang="en-US" b="1" dirty="0" smtClean="0"/>
              <a:t>exercise your brain?</a:t>
            </a:r>
          </a:p>
          <a:p>
            <a:endParaRPr lang="en-US" dirty="0" smtClean="0"/>
          </a:p>
          <a:p>
            <a:endParaRPr lang="en-US" dirty="0" smtClean="0"/>
          </a:p>
          <a:p>
            <a:endParaRPr lang="en-US" dirty="0" smtClean="0"/>
          </a:p>
          <a:p>
            <a:pPr marL="0" indent="0">
              <a:buNone/>
            </a:pPr>
            <a:endParaRPr lang="en-US" dirty="0"/>
          </a:p>
        </p:txBody>
      </p:sp>
      <p:sp>
        <p:nvSpPr>
          <p:cNvPr id="7" name="Title 1"/>
          <p:cNvSpPr txBox="1">
            <a:spLocks/>
          </p:cNvSpPr>
          <p:nvPr/>
        </p:nvSpPr>
        <p:spPr>
          <a:xfrm>
            <a:off x="2563771" y="34196"/>
            <a:ext cx="6466154" cy="535151"/>
          </a:xfrm>
          <a:prstGeom prst="rect">
            <a:avLst/>
          </a:prstGeom>
        </p:spPr>
        <p:txBody>
          <a:bodyPr/>
          <a:lst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a:lstStyle>
          <a:p>
            <a:r>
              <a:rPr lang="en-US" dirty="0" smtClean="0"/>
              <a:t>Mental Stimulation</a:t>
            </a:r>
            <a:endParaRPr lang="en-US" dirty="0"/>
          </a:p>
        </p:txBody>
      </p:sp>
    </p:spTree>
    <p:extLst>
      <p:ext uri="{BB962C8B-B14F-4D97-AF65-F5344CB8AC3E}">
        <p14:creationId xmlns:p14="http://schemas.microsoft.com/office/powerpoint/2010/main" val="200368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Keys to Embracing Aging--individual Key Guides\Brain Health\Neurobics Olympics_Page_4.jpg"/>
          <p:cNvPicPr/>
          <p:nvPr/>
        </p:nvPicPr>
        <p:blipFill rotWithShape="1">
          <a:blip r:embed="rId3" cstate="print">
            <a:extLst>
              <a:ext uri="{28A0092B-C50C-407E-A947-70E740481C1C}">
                <a14:useLocalDpi xmlns:a14="http://schemas.microsoft.com/office/drawing/2010/main" val="0"/>
              </a:ext>
            </a:extLst>
          </a:blip>
          <a:srcRect t="3625" b="50600"/>
          <a:stretch/>
        </p:blipFill>
        <p:spPr bwMode="auto">
          <a:xfrm>
            <a:off x="711200" y="1295400"/>
            <a:ext cx="7785099" cy="4965700"/>
          </a:xfrm>
          <a:prstGeom prst="rect">
            <a:avLst/>
          </a:prstGeom>
          <a:noFill/>
          <a:ln>
            <a:solidFill>
              <a:schemeClr val="tx1"/>
            </a:solidFill>
          </a:ln>
          <a:extLst>
            <a:ext uri="{53640926-AAD7-44D8-BBD7-CCE9431645EC}">
              <a14:shadowObscured xmlns:a14="http://schemas.microsoft.com/office/drawing/2010/main"/>
            </a:ext>
          </a:extLst>
        </p:spPr>
      </p:pic>
      <p:sp>
        <p:nvSpPr>
          <p:cNvPr id="4" name="Title 1"/>
          <p:cNvSpPr>
            <a:spLocks noGrp="1"/>
          </p:cNvSpPr>
          <p:nvPr>
            <p:ph type="title"/>
          </p:nvPr>
        </p:nvSpPr>
        <p:spPr>
          <a:xfrm>
            <a:off x="2563771" y="34196"/>
            <a:ext cx="6466154" cy="535151"/>
          </a:xfrm>
        </p:spPr>
        <p:txBody>
          <a:bodyPr/>
          <a:lstStyle/>
          <a:p>
            <a:r>
              <a:rPr lang="en-US" dirty="0" smtClean="0"/>
              <a:t>Try This…</a:t>
            </a:r>
            <a:endParaRPr lang="en-US" dirty="0"/>
          </a:p>
        </p:txBody>
      </p:sp>
    </p:spTree>
    <p:extLst>
      <p:ext uri="{BB962C8B-B14F-4D97-AF65-F5344CB8AC3E}">
        <p14:creationId xmlns:p14="http://schemas.microsoft.com/office/powerpoint/2010/main" val="49693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63771" y="34196"/>
            <a:ext cx="6466154" cy="535151"/>
          </a:xfrm>
        </p:spPr>
        <p:txBody>
          <a:bodyPr/>
          <a:lstStyle/>
          <a:p>
            <a:r>
              <a:rPr lang="en-US" dirty="0" smtClean="0"/>
              <a:t>Try This…Answers</a:t>
            </a:r>
            <a:endParaRPr lang="en-US" dirty="0"/>
          </a:p>
        </p:txBody>
      </p:sp>
      <p:pic>
        <p:nvPicPr>
          <p:cNvPr id="3" name="Picture 2"/>
          <p:cNvPicPr>
            <a:picLocks noChangeAspect="1"/>
          </p:cNvPicPr>
          <p:nvPr/>
        </p:nvPicPr>
        <p:blipFill>
          <a:blip r:embed="rId2"/>
          <a:stretch>
            <a:fillRect/>
          </a:stretch>
        </p:blipFill>
        <p:spPr>
          <a:xfrm>
            <a:off x="0" y="1892300"/>
            <a:ext cx="8741386" cy="4076700"/>
          </a:xfrm>
          <a:prstGeom prst="rect">
            <a:avLst/>
          </a:prstGeom>
        </p:spPr>
      </p:pic>
    </p:spTree>
    <p:extLst>
      <p:ext uri="{BB962C8B-B14F-4D97-AF65-F5344CB8AC3E}">
        <p14:creationId xmlns:p14="http://schemas.microsoft.com/office/powerpoint/2010/main" val="2055110986"/>
      </p:ext>
    </p:extLst>
  </p:cSld>
  <p:clrMapOvr>
    <a:masterClrMapping/>
  </p:clrMapOvr>
</p:sld>
</file>

<file path=ppt/theme/theme1.xml><?xml version="1.0" encoding="utf-8"?>
<a:theme xmlns:a="http://schemas.openxmlformats.org/drawingml/2006/main" name="KSRE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KSREpurple_band</Template>
  <TotalTime>562</TotalTime>
  <Words>2865</Words>
  <Application>Microsoft Office PowerPoint</Application>
  <PresentationFormat>On-screen Show (4:3)</PresentationFormat>
  <Paragraphs>240</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AJEBO H+ Times</vt:lpstr>
      <vt:lpstr>Arial</vt:lpstr>
      <vt:lpstr>Arial Rounded MT Bold</vt:lpstr>
      <vt:lpstr>Berlin Sans FB</vt:lpstr>
      <vt:lpstr>Calibri</vt:lpstr>
      <vt:lpstr>Times New Roman</vt:lpstr>
      <vt:lpstr>Trebuchet MS</vt:lpstr>
      <vt:lpstr>KSREPPT_Template1</vt:lpstr>
      <vt:lpstr>PowerPoint Presentation</vt:lpstr>
      <vt:lpstr>PowerPoint Presentation</vt:lpstr>
      <vt:lpstr>PowerPoint Presentation</vt:lpstr>
      <vt:lpstr>Better your Brain</vt:lpstr>
      <vt:lpstr>Socialization</vt:lpstr>
      <vt:lpstr>Charades!</vt:lpstr>
      <vt:lpstr>PowerPoint Presentation</vt:lpstr>
      <vt:lpstr>Try This…</vt:lpstr>
      <vt:lpstr>Try This…Answers</vt:lpstr>
      <vt:lpstr>Physical Activity</vt:lpstr>
      <vt:lpstr>Walkin’ Wonky</vt:lpstr>
      <vt:lpstr>Nutrition</vt:lpstr>
      <vt:lpstr>PowerPoint Presentation</vt:lpstr>
      <vt:lpstr>Sleep</vt:lpstr>
      <vt:lpstr>Keys to Better Sleep</vt:lpstr>
      <vt:lpstr>What can you do?</vt:lpstr>
      <vt:lpstr>PowerPoint Presentation</vt:lpstr>
    </vt:vector>
  </TitlesOfParts>
  <Company>College of Human Ecology, 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dc:creator>
  <cp:lastModifiedBy>Erin Yelland</cp:lastModifiedBy>
  <cp:revision>44</cp:revision>
  <cp:lastPrinted>2016-03-01T22:04:03Z</cp:lastPrinted>
  <dcterms:created xsi:type="dcterms:W3CDTF">2015-08-12T18:29:43Z</dcterms:created>
  <dcterms:modified xsi:type="dcterms:W3CDTF">2017-02-22T19:27:29Z</dcterms:modified>
</cp:coreProperties>
</file>