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86" r:id="rId2"/>
    <p:sldId id="258" r:id="rId3"/>
    <p:sldId id="283" r:id="rId4"/>
    <p:sldId id="278" r:id="rId5"/>
    <p:sldId id="284" r:id="rId6"/>
    <p:sldId id="285" r:id="rId7"/>
    <p:sldId id="280" r:id="rId8"/>
    <p:sldId id="287"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593" autoAdjust="0"/>
  </p:normalViewPr>
  <p:slideViewPr>
    <p:cSldViewPr snapToGrid="0" snapToObjects="1">
      <p:cViewPr varScale="1">
        <p:scale>
          <a:sx n="75" d="100"/>
          <a:sy n="75" d="100"/>
        </p:scale>
        <p:origin x="2634" y="7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4" d="100"/>
          <a:sy n="84" d="100"/>
        </p:scale>
        <p:origin x="379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FBA5C16-A1C1-4CB0-838C-12205FA00415}" type="datetimeFigureOut">
              <a:rPr lang="en-US" smtClean="0"/>
              <a:t>2/21/2017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434E2C5-C9B0-4220-8783-5F3647F901DE}" type="slidenum">
              <a:rPr lang="en-US" smtClean="0"/>
              <a:t>‹#›</a:t>
            </a:fld>
            <a:endParaRPr lang="en-US"/>
          </a:p>
        </p:txBody>
      </p:sp>
    </p:spTree>
    <p:extLst>
      <p:ext uri="{BB962C8B-B14F-4D97-AF65-F5344CB8AC3E}">
        <p14:creationId xmlns:p14="http://schemas.microsoft.com/office/powerpoint/2010/main" val="104829152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12875" y="152400"/>
            <a:ext cx="4184650" cy="3138488"/>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148188" y="3423797"/>
            <a:ext cx="6634232" cy="5725222"/>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322098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vjW8wmF5VWc"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70985" y="3383280"/>
            <a:ext cx="6691227" cy="5777074"/>
          </a:xfrm>
        </p:spPr>
        <p:txBody>
          <a:bodyPr/>
          <a:lstStyle/>
          <a:p>
            <a:r>
              <a:rPr lang="en-US" dirty="0" smtClean="0"/>
              <a:t/>
            </a:r>
            <a:br>
              <a:rPr lang="en-US" dirty="0" smtClean="0"/>
            </a:br>
            <a:endParaRPr lang="en-US" dirty="0" smtClean="0"/>
          </a:p>
          <a:p>
            <a:endParaRPr lang="en-US" dirty="0" smtClean="0"/>
          </a:p>
          <a:p>
            <a:endParaRPr lang="en-US" i="1" baseline="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015104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i="0" baseline="0" dirty="0" smtClean="0"/>
              <a:t>Today we will be concentrating on the power of tuning into the times. I wanted to remind you what all of the keys to embracing include.  Remember—these keys represent lifestyle behaviors.  Practiced through the lifespan (although it is never to late to start), these lifestyles contribute to health, well-being, life quality and even longevity.  </a:t>
            </a:r>
          </a:p>
          <a:p>
            <a:endParaRPr lang="en-US" i="0" baseline="0" dirty="0" smtClean="0"/>
          </a:p>
          <a:p>
            <a:pPr marL="237127" indent="-237127">
              <a:buFont typeface="+mj-lt"/>
              <a:buAutoNum type="arabicPeriod"/>
            </a:pPr>
            <a:r>
              <a:rPr lang="en-US" dirty="0" smtClean="0"/>
              <a:t>Attitude is Everything</a:t>
            </a:r>
          </a:p>
          <a:p>
            <a:pPr marL="237127" indent="-237127">
              <a:buFont typeface="+mj-lt"/>
              <a:buAutoNum type="arabicPeriod"/>
            </a:pPr>
            <a:r>
              <a:rPr lang="en-US" dirty="0" smtClean="0"/>
              <a:t>Eating Healthy</a:t>
            </a:r>
          </a:p>
          <a:p>
            <a:pPr marL="237127" indent="-237127">
              <a:buFont typeface="+mj-lt"/>
              <a:buAutoNum type="arabicPeriod"/>
            </a:pPr>
            <a:r>
              <a:rPr lang="en-US" dirty="0" smtClean="0"/>
              <a:t>Get Fit</a:t>
            </a:r>
          </a:p>
          <a:p>
            <a:pPr marL="237127" indent="-237127">
              <a:buFont typeface="+mj-lt"/>
              <a:buAutoNum type="arabicPeriod"/>
            </a:pPr>
            <a:r>
              <a:rPr lang="en-US" dirty="0" smtClean="0"/>
              <a:t>Brain Health</a:t>
            </a:r>
          </a:p>
          <a:p>
            <a:pPr marL="237127" indent="-237127">
              <a:buFont typeface="+mj-lt"/>
              <a:buAutoNum type="arabicPeriod"/>
            </a:pPr>
            <a:r>
              <a:rPr lang="en-US" dirty="0" smtClean="0"/>
              <a:t>Be Social</a:t>
            </a:r>
          </a:p>
          <a:p>
            <a:pPr marL="237127" indent="-237127">
              <a:buFont typeface="+mj-lt"/>
              <a:buAutoNum type="arabicPeriod"/>
            </a:pPr>
            <a:r>
              <a:rPr lang="en-US" dirty="0" smtClean="0"/>
              <a:t>Tune-in to the Times</a:t>
            </a:r>
          </a:p>
          <a:p>
            <a:pPr marL="237127" indent="-237127">
              <a:buFont typeface="+mj-lt"/>
              <a:buAutoNum type="arabicPeriod"/>
            </a:pPr>
            <a:r>
              <a:rPr lang="en-US" dirty="0" smtClean="0"/>
              <a:t>Stay Safe</a:t>
            </a:r>
          </a:p>
          <a:p>
            <a:pPr marL="237127" indent="-237127">
              <a:buFont typeface="+mj-lt"/>
              <a:buAutoNum type="arabicPeriod"/>
            </a:pPr>
            <a:r>
              <a:rPr lang="en-US" dirty="0" smtClean="0"/>
              <a:t>Know Your Numbers</a:t>
            </a:r>
          </a:p>
          <a:p>
            <a:pPr marL="237127" indent="-237127">
              <a:buFont typeface="+mj-lt"/>
              <a:buAutoNum type="arabicPeriod"/>
            </a:pPr>
            <a:r>
              <a:rPr lang="en-US" dirty="0" smtClean="0"/>
              <a:t>Manage Your Stress</a:t>
            </a:r>
          </a:p>
          <a:p>
            <a:pPr marL="237127" indent="-237127">
              <a:buFont typeface="+mj-lt"/>
              <a:buAutoNum type="arabicPeriod"/>
            </a:pPr>
            <a:r>
              <a:rPr lang="en-US" dirty="0" smtClean="0"/>
              <a:t>Financial Affairs</a:t>
            </a:r>
          </a:p>
          <a:p>
            <a:pPr marL="237127" indent="-237127">
              <a:buFont typeface="+mj-lt"/>
              <a:buAutoNum type="arabicPeriod"/>
            </a:pPr>
            <a:r>
              <a:rPr lang="en-US" dirty="0" smtClean="0"/>
              <a:t>Sleep Tight</a:t>
            </a:r>
          </a:p>
          <a:p>
            <a:pPr marL="237127" indent="-237127">
              <a:buFont typeface="+mj-lt"/>
              <a:buAutoNum type="arabicPeriod"/>
            </a:pPr>
            <a:r>
              <a:rPr lang="en-US" dirty="0" smtClean="0"/>
              <a:t>Take Time for You</a:t>
            </a:r>
          </a:p>
          <a:p>
            <a:endParaRPr lang="en-US" dirty="0"/>
          </a:p>
        </p:txBody>
      </p:sp>
    </p:spTree>
    <p:extLst>
      <p:ext uri="{BB962C8B-B14F-4D97-AF65-F5344CB8AC3E}">
        <p14:creationId xmlns:p14="http://schemas.microsoft.com/office/powerpoint/2010/main" val="1355396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199">
              <a:defRPr/>
            </a:pPr>
            <a:r>
              <a:rPr lang="en-US" dirty="0" smtClean="0"/>
              <a:t>When asked why they had lived so long, participants of a centenarian study (people who are 100+ years old) shared that they spent a life time staying in tune with the times. </a:t>
            </a:r>
          </a:p>
          <a:p>
            <a:pPr defTabSz="949199">
              <a:defRPr/>
            </a:pPr>
            <a:endParaRPr lang="en-US" dirty="0" smtClean="0"/>
          </a:p>
          <a:p>
            <a:pPr marL="355950" indent="-355950" defTabSz="949199">
              <a:spcBef>
                <a:spcPct val="20000"/>
              </a:spcBef>
              <a:defRPr/>
            </a:pPr>
            <a:r>
              <a:rPr lang="en-US" dirty="0" smtClean="0"/>
              <a:t>Staying in tune to the times </a:t>
            </a:r>
            <a:r>
              <a:rPr lang="en-US" u="sng" dirty="0" smtClean="0"/>
              <a:t>throughout</a:t>
            </a:r>
            <a:r>
              <a:rPr lang="en-US" dirty="0" smtClean="0"/>
              <a:t> life:</a:t>
            </a:r>
          </a:p>
          <a:p>
            <a:pPr marL="177977" indent="-177977" defTabSz="949199">
              <a:spcBef>
                <a:spcPct val="20000"/>
              </a:spcBef>
              <a:buFont typeface="Arial" pitchFamily="34" charset="0"/>
              <a:buChar char="•"/>
              <a:defRPr/>
            </a:pPr>
            <a:r>
              <a:rPr lang="en-US" dirty="0" smtClean="0"/>
              <a:t>Promotes lifelong learning</a:t>
            </a:r>
          </a:p>
          <a:p>
            <a:pPr marL="177977" indent="-177977" defTabSz="949199">
              <a:spcBef>
                <a:spcPct val="20000"/>
              </a:spcBef>
              <a:buFont typeface="Arial" pitchFamily="34" charset="0"/>
              <a:buChar char="•"/>
              <a:defRPr/>
            </a:pPr>
            <a:r>
              <a:rPr lang="en-US" dirty="0" smtClean="0"/>
              <a:t>Increases knowledge</a:t>
            </a:r>
          </a:p>
          <a:p>
            <a:pPr marL="177977" indent="-177977" defTabSz="949199">
              <a:spcBef>
                <a:spcPct val="20000"/>
              </a:spcBef>
              <a:buFont typeface="Arial" pitchFamily="34" charset="0"/>
              <a:buChar char="•"/>
              <a:defRPr/>
            </a:pPr>
            <a:r>
              <a:rPr lang="en-US" dirty="0" smtClean="0"/>
              <a:t>Enhances problem-solving &amp; decision making</a:t>
            </a:r>
          </a:p>
          <a:p>
            <a:pPr marL="177977" indent="-177977" defTabSz="949199">
              <a:spcBef>
                <a:spcPct val="20000"/>
              </a:spcBef>
              <a:buFont typeface="Arial" pitchFamily="34" charset="0"/>
              <a:buChar char="•"/>
              <a:defRPr/>
            </a:pPr>
            <a:r>
              <a:rPr lang="en-US" dirty="0" smtClean="0"/>
              <a:t>Exercises the brain</a:t>
            </a:r>
          </a:p>
          <a:p>
            <a:pPr marL="177977" indent="-177977" defTabSz="949199">
              <a:spcBef>
                <a:spcPct val="20000"/>
              </a:spcBef>
              <a:buFont typeface="Arial" pitchFamily="34" charset="0"/>
              <a:buChar char="•"/>
              <a:defRPr/>
            </a:pPr>
            <a:r>
              <a:rPr lang="en-US" dirty="0" smtClean="0"/>
              <a:t>Broadens social opportunities</a:t>
            </a:r>
          </a:p>
          <a:p>
            <a:endParaRPr lang="en-US" dirty="0"/>
          </a:p>
        </p:txBody>
      </p:sp>
    </p:spTree>
    <p:extLst>
      <p:ext uri="{BB962C8B-B14F-4D97-AF65-F5344CB8AC3E}">
        <p14:creationId xmlns:p14="http://schemas.microsoft.com/office/powerpoint/2010/main" val="2528810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Let’s Discuss! </a:t>
            </a:r>
          </a:p>
          <a:p>
            <a:endParaRPr lang="en-US" i="1" dirty="0" smtClean="0"/>
          </a:p>
          <a:p>
            <a:r>
              <a:rPr lang="en-US" i="0" dirty="0" smtClean="0"/>
              <a:t>When should</a:t>
            </a:r>
            <a:r>
              <a:rPr lang="en-US" i="0" baseline="0" dirty="0" smtClean="0"/>
              <a:t> you stop trying – NEVER!!</a:t>
            </a:r>
            <a:endParaRPr lang="en-US" i="0" dirty="0"/>
          </a:p>
        </p:txBody>
      </p:sp>
      <p:sp>
        <p:nvSpPr>
          <p:cNvPr id="4" name="Slide Number Placeholder 3"/>
          <p:cNvSpPr>
            <a:spLocks noGrp="1"/>
          </p:cNvSpPr>
          <p:nvPr>
            <p:ph type="sldNum" sz="quarter" idx="10"/>
          </p:nvPr>
        </p:nvSpPr>
        <p:spPr/>
        <p:txBody>
          <a:bodyPr/>
          <a:lstStyle/>
          <a:p>
            <a:fld id="{3D07CCFA-0532-40D4-B444-2D3C49B83DCA}" type="slidenum">
              <a:rPr lang="en-US" smtClean="0"/>
              <a:t>4</a:t>
            </a:fld>
            <a:endParaRPr lang="en-US"/>
          </a:p>
        </p:txBody>
      </p:sp>
    </p:spTree>
    <p:extLst>
      <p:ext uri="{BB962C8B-B14F-4D97-AF65-F5344CB8AC3E}">
        <p14:creationId xmlns:p14="http://schemas.microsoft.com/office/powerpoint/2010/main" val="2862112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199">
              <a:defRPr/>
            </a:pPr>
            <a:r>
              <a:rPr lang="en-US" dirty="0" smtClean="0"/>
              <a:t>Old dogs CAN learn new tricks!!  </a:t>
            </a:r>
          </a:p>
          <a:p>
            <a:pPr defTabSz="949199">
              <a:defRPr/>
            </a:pPr>
            <a:endParaRPr lang="en-US" dirty="0" smtClean="0"/>
          </a:p>
          <a:p>
            <a:pPr defTabSz="949199">
              <a:defRPr/>
            </a:pPr>
            <a:r>
              <a:rPr lang="en-US" dirty="0" smtClean="0"/>
              <a:t>Tuning in to today’s world will likely include:    </a:t>
            </a:r>
          </a:p>
          <a:p>
            <a:pPr marL="237300" indent="-237300" defTabSz="949199">
              <a:buFont typeface="+mj-lt"/>
              <a:buAutoNum type="arabicPeriod"/>
              <a:defRPr/>
            </a:pPr>
            <a:r>
              <a:rPr lang="en-US" dirty="0" smtClean="0"/>
              <a:t>Cell phones and Smart phones</a:t>
            </a:r>
          </a:p>
          <a:p>
            <a:pPr marL="652574" lvl="1" indent="-177977" defTabSz="949199">
              <a:buFont typeface="Arial" pitchFamily="34" charset="0"/>
              <a:buChar char="•"/>
              <a:defRPr/>
            </a:pPr>
            <a:r>
              <a:rPr lang="en-US" dirty="0" smtClean="0"/>
              <a:t>A cell or mobile phone is a hand-held, cordless device that can make and receive calls.  </a:t>
            </a:r>
          </a:p>
          <a:p>
            <a:pPr marL="652574" lvl="1" indent="-177977" defTabSz="949199">
              <a:buFont typeface="Arial" pitchFamily="34" charset="0"/>
              <a:buChar char="•"/>
              <a:defRPr/>
            </a:pPr>
            <a:r>
              <a:rPr lang="en-US" dirty="0" smtClean="0"/>
              <a:t>A smartphone is a high-end mobile phone that incorporates computing abilities.  Smartphones have an “app” or application for almost everything.   An application is a computer program that can be downloaded to a smartphone allowing it to take photos, play music and videos, and access internet sites.  </a:t>
            </a:r>
          </a:p>
          <a:p>
            <a:pPr marL="652574" lvl="1" indent="-177977" defTabSz="949199">
              <a:buFont typeface="Arial" pitchFamily="34" charset="0"/>
              <a:buChar char="•"/>
              <a:defRPr/>
            </a:pPr>
            <a:r>
              <a:rPr lang="en-US" dirty="0" smtClean="0"/>
              <a:t>Charged on batteries, a mobile phone fits in your pocket and can be ready in hand to call a friend or call for help.  </a:t>
            </a:r>
          </a:p>
          <a:p>
            <a:pPr defTabSz="949199">
              <a:buFont typeface="Arial" pitchFamily="34" charset="0"/>
              <a:buChar char="•"/>
              <a:defRPr/>
            </a:pPr>
            <a:endParaRPr lang="en-US" dirty="0" smtClean="0"/>
          </a:p>
          <a:p>
            <a:pPr marL="237300" indent="-237300" defTabSz="949199">
              <a:buFont typeface="+mj-lt"/>
              <a:buAutoNum type="arabicPeriod" startAt="2"/>
              <a:defRPr/>
            </a:pPr>
            <a:r>
              <a:rPr lang="en-US" dirty="0" smtClean="0"/>
              <a:t>Computers and the Internet</a:t>
            </a:r>
          </a:p>
          <a:p>
            <a:pPr marL="652574" lvl="1" indent="-177977" defTabSz="949199">
              <a:buFont typeface="Arial" pitchFamily="34" charset="0"/>
              <a:buChar char="•"/>
              <a:defRPr/>
            </a:pPr>
            <a:r>
              <a:rPr lang="en-US" dirty="0" smtClean="0"/>
              <a:t>Computers are used to type and print documents, calculate, sort, search and store data.  They are also used for entertainment as they play and store games, music, movies and photos. </a:t>
            </a:r>
          </a:p>
          <a:p>
            <a:pPr marL="652574" lvl="1" indent="-177977" defTabSz="949199">
              <a:buFont typeface="Arial" pitchFamily="34" charset="0"/>
              <a:buChar char="•"/>
              <a:defRPr/>
            </a:pPr>
            <a:r>
              <a:rPr lang="en-US" dirty="0" smtClean="0"/>
              <a:t>The majority of today’s computers are linked to the internet.  The Internet is a worldwide collection of computer networks that connect users through satellite and telephone. Many people consider the internet to be the world’s largest encyclopedia. </a:t>
            </a:r>
          </a:p>
          <a:p>
            <a:pPr marL="652574" lvl="1" indent="-177977" defTabSz="949199">
              <a:buFont typeface="Arial" pitchFamily="34" charset="0"/>
              <a:buChar char="•"/>
              <a:defRPr/>
            </a:pPr>
            <a:r>
              <a:rPr lang="en-US" dirty="0" smtClean="0"/>
              <a:t>The internet allows you to:     </a:t>
            </a:r>
          </a:p>
          <a:p>
            <a:pPr marL="1186499" lvl="2" indent="-237300">
              <a:buFont typeface="Calibri" pitchFamily="34" charset="0"/>
              <a:buChar char="-"/>
            </a:pPr>
            <a:r>
              <a:rPr lang="en-US" dirty="0" smtClean="0"/>
              <a:t>Surf the Net.  Surfing the net means spending time on the internet to see what you find.  </a:t>
            </a:r>
          </a:p>
          <a:p>
            <a:pPr marL="1186499" lvl="2" indent="-237300">
              <a:buFont typeface="Calibri" pitchFamily="34" charset="0"/>
              <a:buChar char="-"/>
            </a:pPr>
            <a:r>
              <a:rPr lang="en-US" dirty="0" smtClean="0"/>
              <a:t>Social net-work.  Social networking services, such as Facebook, allow you to register and create a personal profile, exchange messages, and join common-interest groups. </a:t>
            </a:r>
          </a:p>
          <a:p>
            <a:pPr marL="1186499" lvl="2" indent="-237300">
              <a:buFont typeface="Calibri" pitchFamily="34" charset="0"/>
              <a:buChar char="-"/>
            </a:pPr>
            <a:r>
              <a:rPr lang="en-US" dirty="0" smtClean="0"/>
              <a:t>Email.  Electronic mail, known as email, is a method of sending digital messages to or exchanging digital messages with one or more persons with accounts on the Internet.  There is not post office or paper needed for this instant, modern-day letter writing.   </a:t>
            </a:r>
          </a:p>
          <a:p>
            <a:pPr marL="1186499" lvl="2" indent="-237300">
              <a:buFont typeface="Calibri" pitchFamily="34" charset="0"/>
              <a:buChar char="-"/>
            </a:pPr>
            <a:r>
              <a:rPr lang="en-US" dirty="0" smtClean="0"/>
              <a:t>Video Call.  Through the use of webcams and microphones, various computer and social media programs allow you to communicate while both seeing and hearing the person you called.    </a:t>
            </a:r>
          </a:p>
          <a:p>
            <a:pPr marL="1186499" lvl="2" indent="-237300">
              <a:buFont typeface="Calibri" pitchFamily="34" charset="0"/>
              <a:buChar char="-"/>
            </a:pPr>
            <a:r>
              <a:rPr lang="en-US" dirty="0" smtClean="0"/>
              <a:t>Share, post and update information for others to see  </a:t>
            </a:r>
          </a:p>
          <a:p>
            <a:pPr marL="1186499" lvl="2" indent="-237300">
              <a:buFont typeface="Calibri" pitchFamily="34" charset="0"/>
              <a:buChar char="-"/>
            </a:pPr>
            <a:r>
              <a:rPr lang="en-US" dirty="0" smtClean="0"/>
              <a:t>Request and provide assistance with problems and questions </a:t>
            </a:r>
          </a:p>
          <a:p>
            <a:pPr marL="1186499" lvl="2" indent="-237300">
              <a:buFont typeface="Calibri" pitchFamily="34" charset="0"/>
              <a:buChar char="-"/>
            </a:pPr>
            <a:r>
              <a:rPr lang="en-US" dirty="0" smtClean="0"/>
              <a:t>Market and publicize products and services </a:t>
            </a:r>
          </a:p>
          <a:p>
            <a:pPr marL="1186499" lvl="2" indent="-237300">
              <a:buFont typeface="Calibri" pitchFamily="34" charset="0"/>
              <a:buChar char="-"/>
            </a:pPr>
            <a:r>
              <a:rPr lang="en-US" dirty="0" smtClean="0"/>
              <a:t>Read newspapers and other current events</a:t>
            </a:r>
          </a:p>
          <a:p>
            <a:pPr marL="1186499" lvl="2" indent="-237300">
              <a:buFont typeface="Calibri" pitchFamily="34" charset="0"/>
              <a:buChar char="-"/>
            </a:pPr>
            <a:r>
              <a:rPr lang="en-US" dirty="0" smtClean="0"/>
              <a:t>Research your family tree</a:t>
            </a:r>
          </a:p>
          <a:p>
            <a:pPr marL="1186499" lvl="2" indent="-237300">
              <a:buFont typeface="Calibri" pitchFamily="34" charset="0"/>
              <a:buChar char="-"/>
            </a:pPr>
            <a:r>
              <a:rPr lang="en-US" dirty="0" smtClean="0"/>
              <a:t>Plan and book a vacation</a:t>
            </a:r>
          </a:p>
          <a:p>
            <a:pPr marL="1186499" lvl="2" indent="-237300">
              <a:buFont typeface="Calibri" pitchFamily="34" charset="0"/>
              <a:buChar char="-"/>
            </a:pPr>
            <a:r>
              <a:rPr lang="en-US" dirty="0" smtClean="0"/>
              <a:t>On-line date </a:t>
            </a:r>
          </a:p>
          <a:p>
            <a:pPr defTabSz="949199">
              <a:buFont typeface="Arial" pitchFamily="34" charset="0"/>
              <a:buChar char="•"/>
              <a:defRPr/>
            </a:pPr>
            <a:endParaRPr lang="en-US" dirty="0" smtClean="0"/>
          </a:p>
          <a:p>
            <a:pPr defTabSz="949199">
              <a:defRPr/>
            </a:pPr>
            <a:r>
              <a:rPr lang="en-US" dirty="0" smtClean="0"/>
              <a:t>3.  Video games</a:t>
            </a:r>
          </a:p>
          <a:p>
            <a:pPr marL="652574" lvl="1" indent="-177977">
              <a:buFont typeface="Arial" pitchFamily="34" charset="0"/>
              <a:buChar char="•"/>
            </a:pPr>
            <a:r>
              <a:rPr lang="en-US" dirty="0" smtClean="0"/>
              <a:t>The benefits of playing today’s video games include improved: </a:t>
            </a:r>
          </a:p>
          <a:p>
            <a:pPr marL="1127174" lvl="2" indent="-177977">
              <a:buFont typeface="Calibri" pitchFamily="34" charset="0"/>
              <a:buChar char="-"/>
            </a:pPr>
            <a:r>
              <a:rPr lang="en-US" dirty="0" smtClean="0"/>
              <a:t>Reflexes</a:t>
            </a:r>
          </a:p>
          <a:p>
            <a:pPr marL="1127174" lvl="2" indent="-177977">
              <a:buFont typeface="Calibri" pitchFamily="34" charset="0"/>
              <a:buChar char="-"/>
            </a:pPr>
            <a:r>
              <a:rPr lang="en-US" dirty="0" smtClean="0"/>
              <a:t>Processing speed</a:t>
            </a:r>
          </a:p>
          <a:p>
            <a:pPr marL="1127174" lvl="2" indent="-177977">
              <a:buFont typeface="Calibri" pitchFamily="34" charset="0"/>
              <a:buChar char="-"/>
            </a:pPr>
            <a:r>
              <a:rPr lang="en-US" dirty="0" smtClean="0"/>
              <a:t>Memory</a:t>
            </a:r>
          </a:p>
          <a:p>
            <a:pPr marL="1127174" lvl="2" indent="-177977">
              <a:buFont typeface="Calibri" pitchFamily="34" charset="0"/>
              <a:buChar char="-"/>
            </a:pPr>
            <a:r>
              <a:rPr lang="en-US" dirty="0" smtClean="0"/>
              <a:t>Attention skills</a:t>
            </a:r>
          </a:p>
          <a:p>
            <a:pPr marL="1127174" lvl="2" indent="-177977">
              <a:buFont typeface="Calibri" pitchFamily="34" charset="0"/>
              <a:buChar char="-"/>
            </a:pPr>
            <a:r>
              <a:rPr lang="en-US" dirty="0" smtClean="0"/>
              <a:t>Spatial abilities</a:t>
            </a:r>
          </a:p>
          <a:p>
            <a:pPr marL="1127174" lvl="2" indent="-177977">
              <a:buFont typeface="Calibri" pitchFamily="34" charset="0"/>
              <a:buChar char="-"/>
            </a:pPr>
            <a:r>
              <a:rPr lang="en-US" dirty="0" smtClean="0"/>
              <a:t>Reasoning and cognition </a:t>
            </a:r>
          </a:p>
          <a:p>
            <a:pPr marL="1127174" lvl="2" indent="-177977">
              <a:buFont typeface="Calibri" pitchFamily="34" charset="0"/>
              <a:buChar char="-"/>
            </a:pPr>
            <a:r>
              <a:rPr lang="en-US" dirty="0" smtClean="0"/>
              <a:t>Physical activity  </a:t>
            </a:r>
          </a:p>
          <a:p>
            <a:pPr marL="474600" lvl="1" defTabSz="949199">
              <a:buFont typeface="Arial" pitchFamily="34" charset="0"/>
              <a:buChar char="•"/>
              <a:defRPr/>
            </a:pPr>
            <a:r>
              <a:rPr lang="en-US" dirty="0" smtClean="0"/>
              <a:t>Video games may even contribute to slowing the progression of Alzheimer’s disease and other dementias </a:t>
            </a:r>
          </a:p>
          <a:p>
            <a:pPr defTabSz="949199">
              <a:buFont typeface="Arial" pitchFamily="34" charset="0"/>
              <a:buChar char="•"/>
              <a:defRPr/>
            </a:pPr>
            <a:endParaRPr lang="en-US" dirty="0" smtClean="0"/>
          </a:p>
          <a:p>
            <a:pPr marL="237300" indent="-237300" defTabSz="949199">
              <a:buFont typeface="Arial" pitchFamily="34" charset="0"/>
              <a:buAutoNum type="arabicPeriod" startAt="4"/>
              <a:defRPr/>
            </a:pPr>
            <a:r>
              <a:rPr lang="en-US" dirty="0" smtClean="0"/>
              <a:t>Music</a:t>
            </a:r>
          </a:p>
          <a:p>
            <a:pPr marL="652574" lvl="1" indent="-177977" defTabSz="949199">
              <a:buFont typeface="Arial" pitchFamily="34" charset="0"/>
              <a:buChar char="•"/>
              <a:defRPr/>
            </a:pPr>
            <a:r>
              <a:rPr lang="en-US" dirty="0" smtClean="0"/>
              <a:t>Music releases dopamine, the feel-good chemical in the brain involved in motivation and addiction.  As a result, music that moves you provides a sense of emotional arousal and pleasure.   </a:t>
            </a:r>
          </a:p>
          <a:p>
            <a:pPr marL="652574" lvl="1" indent="-177977" defTabSz="949199">
              <a:buFont typeface="Arial" pitchFamily="34" charset="0"/>
              <a:buChar char="•"/>
              <a:defRPr/>
            </a:pPr>
            <a:r>
              <a:rPr lang="en-US" dirty="0" smtClean="0"/>
              <a:t>Today it is simple to take music with you wherever you go.  Portable music players such as an MP3 player or </a:t>
            </a:r>
            <a:r>
              <a:rPr lang="en-US" dirty="0" err="1" smtClean="0"/>
              <a:t>iPod</a:t>
            </a:r>
            <a:r>
              <a:rPr lang="en-US" baseline="30000" dirty="0" err="1" smtClean="0"/>
              <a:t>TM</a:t>
            </a:r>
            <a:r>
              <a:rPr lang="en-US" dirty="0" smtClean="0"/>
              <a:t>, are electronic devices that allow you to download and save digital music and audio books. </a:t>
            </a:r>
          </a:p>
          <a:p>
            <a:pPr defTabSz="949199">
              <a:buFont typeface="Arial" pitchFamily="34" charset="0"/>
              <a:buChar char="•"/>
              <a:defRPr/>
            </a:pPr>
            <a:endParaRPr lang="en-US" dirty="0" smtClean="0"/>
          </a:p>
          <a:p>
            <a:pPr marL="237300" indent="-237300" defTabSz="949199">
              <a:buFont typeface="Arial" pitchFamily="34" charset="0"/>
              <a:buAutoNum type="arabicPeriod" startAt="5"/>
              <a:defRPr/>
            </a:pPr>
            <a:r>
              <a:rPr lang="en-US" dirty="0" smtClean="0"/>
              <a:t>Current events</a:t>
            </a:r>
          </a:p>
          <a:p>
            <a:pPr marL="652574" lvl="1" indent="-177977" defTabSz="949199">
              <a:buFont typeface="Arial" pitchFamily="34" charset="0"/>
              <a:buChar char="•"/>
              <a:defRPr/>
            </a:pPr>
            <a:r>
              <a:rPr lang="en-US" dirty="0" smtClean="0"/>
              <a:t>Staying connected with the world influences longevity.  </a:t>
            </a:r>
          </a:p>
          <a:p>
            <a:pPr marL="652574" lvl="1" indent="-177977" defTabSz="949199">
              <a:buFont typeface="Arial" pitchFamily="34" charset="0"/>
              <a:buChar char="•"/>
              <a:defRPr/>
            </a:pPr>
            <a:r>
              <a:rPr lang="en-US" dirty="0" smtClean="0"/>
              <a:t>Whether it is the television, newspaper, internet, or radio, current events have a positive effect on long life because they encourage social interactions. For example, it is easier and more fun to engage in conversation when there are interesting topics to discuss or debate.  </a:t>
            </a:r>
          </a:p>
          <a:p>
            <a:pPr marL="652574" lvl="1" indent="-177977" defTabSz="949199">
              <a:buFont typeface="Arial" pitchFamily="34" charset="0"/>
              <a:buChar char="•"/>
              <a:defRPr/>
            </a:pPr>
            <a:r>
              <a:rPr lang="en-US" dirty="0" smtClean="0"/>
              <a:t>Staying in tune to your community and the world also exercises the brain and can keep you more mentally active as you read or listen and process the news.</a:t>
            </a:r>
          </a:p>
          <a:p>
            <a:endParaRPr lang="en-US" i="1" dirty="0" smtClean="0"/>
          </a:p>
          <a:p>
            <a:r>
              <a:rPr lang="en-US" i="1" dirty="0"/>
              <a:t> </a:t>
            </a:r>
          </a:p>
          <a:p>
            <a:r>
              <a:rPr lang="en-US" b="1" i="1" dirty="0" smtClean="0"/>
              <a:t>Optional Activity:</a:t>
            </a:r>
            <a:r>
              <a:rPr lang="en-US" b="1" i="1" baseline="0" dirty="0" smtClean="0"/>
              <a:t> </a:t>
            </a:r>
            <a:r>
              <a:rPr lang="en-US" b="1" i="1" dirty="0" smtClean="0"/>
              <a:t>Electronics </a:t>
            </a:r>
            <a:r>
              <a:rPr lang="en-US" b="1" i="1" dirty="0"/>
              <a:t>Presentation</a:t>
            </a:r>
            <a:endParaRPr lang="en-US" i="1" dirty="0"/>
          </a:p>
          <a:p>
            <a:r>
              <a:rPr lang="en-US" b="1" i="1" dirty="0"/>
              <a:t>Supplies needed: none (unless you do the presentation yourself)</a:t>
            </a:r>
            <a:endParaRPr lang="en-US" i="1" dirty="0"/>
          </a:p>
          <a:p>
            <a:r>
              <a:rPr lang="en-US" i="1" dirty="0"/>
              <a:t>If you have a local electronics store, or even a big-box store, call to ask if they would send a representative out to show off some of the latest gadgets and do a presentation for you. Or, if you feel inclined, do a presentation yourself – or ask someone you know that is technologically savvy to present to your group.</a:t>
            </a:r>
          </a:p>
          <a:p>
            <a:r>
              <a:rPr lang="en-US" i="1" dirty="0"/>
              <a:t> </a:t>
            </a:r>
          </a:p>
          <a:p>
            <a:r>
              <a:rPr lang="en-US" b="1" i="1" dirty="0" smtClean="0"/>
              <a:t>Optional</a:t>
            </a:r>
            <a:r>
              <a:rPr lang="en-US" b="1" i="1" baseline="0" dirty="0" smtClean="0"/>
              <a:t> </a:t>
            </a:r>
            <a:r>
              <a:rPr lang="en-US" b="1" i="1" dirty="0" smtClean="0"/>
              <a:t>Activity: </a:t>
            </a:r>
            <a:r>
              <a:rPr lang="en-US" b="1" i="1" dirty="0"/>
              <a:t>Social Media</a:t>
            </a:r>
            <a:endParaRPr lang="en-US" i="1" dirty="0"/>
          </a:p>
          <a:p>
            <a:r>
              <a:rPr lang="en-US" b="1" i="1" dirty="0"/>
              <a:t>Supplies needed: computer and internet access</a:t>
            </a:r>
            <a:endParaRPr lang="en-US" i="1" dirty="0"/>
          </a:p>
          <a:p>
            <a:r>
              <a:rPr lang="en-US" i="1" dirty="0"/>
              <a:t>Do a short presentation on the latest social media. Snapchat, twitter, </a:t>
            </a:r>
            <a:r>
              <a:rPr lang="en-US" i="1" dirty="0" err="1"/>
              <a:t>pinterest</a:t>
            </a:r>
            <a:r>
              <a:rPr lang="en-US" i="1" dirty="0"/>
              <a:t>, and more! Ask one or two of your 4-H teen leaders to come do the presentation for you – they’ll certainly know what ‘all the rage’ is!</a:t>
            </a:r>
          </a:p>
          <a:p>
            <a:r>
              <a:rPr lang="en-US" i="1" dirty="0"/>
              <a:t> </a:t>
            </a:r>
          </a:p>
        </p:txBody>
      </p:sp>
    </p:spTree>
    <p:extLst>
      <p:ext uri="{BB962C8B-B14F-4D97-AF65-F5344CB8AC3E}">
        <p14:creationId xmlns:p14="http://schemas.microsoft.com/office/powerpoint/2010/main" val="776593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49199" rtl="0" eaLnBrk="1" fontAlgn="auto" latinLnBrk="0" hangingPunct="1">
              <a:lnSpc>
                <a:spcPct val="100000"/>
              </a:lnSpc>
              <a:spcBef>
                <a:spcPts val="0"/>
              </a:spcBef>
              <a:spcAft>
                <a:spcPts val="0"/>
              </a:spcAft>
              <a:buClrTx/>
              <a:buSzTx/>
              <a:buFontTx/>
              <a:buNone/>
              <a:tabLst/>
              <a:defRPr/>
            </a:pPr>
            <a:r>
              <a:rPr lang="en-US" i="1" baseline="0" dirty="0" smtClean="0"/>
              <a:t>For an interesting discussion, download and discuss The Beloit College Mindset List for the Class of 2020  </a:t>
            </a:r>
            <a:r>
              <a:rPr lang="en-US" i="1" dirty="0" smtClean="0"/>
              <a:t>https://www.beloit.edu/mindset/2020/ </a:t>
            </a:r>
            <a:r>
              <a:rPr lang="en-US" i="0" dirty="0" smtClean="0"/>
              <a:t>(There</a:t>
            </a:r>
            <a:r>
              <a:rPr lang="en-US" i="0" baseline="0" dirty="0" smtClean="0"/>
              <a:t> is a slideshow version you can download on the link as well).</a:t>
            </a:r>
          </a:p>
          <a:p>
            <a:pPr marL="0" marR="0" lvl="0" indent="0" algn="l" defTabSz="949199"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49199" rtl="0" eaLnBrk="1" fontAlgn="auto" latinLnBrk="0" hangingPunct="1">
              <a:lnSpc>
                <a:spcPct val="100000"/>
              </a:lnSpc>
              <a:spcBef>
                <a:spcPts val="0"/>
              </a:spcBef>
              <a:spcAft>
                <a:spcPts val="0"/>
              </a:spcAft>
              <a:buClrTx/>
              <a:buSzTx/>
              <a:buFontTx/>
              <a:buNone/>
              <a:tabLst/>
              <a:defRPr/>
            </a:pPr>
            <a:r>
              <a:rPr lang="en-US" i="0" baseline="0" dirty="0" smtClean="0"/>
              <a:t>When you think about the current generation of young people, particularly the Class of 2020, life is very different for them than it was for many of us growing up. You can see here that:</a:t>
            </a:r>
          </a:p>
          <a:p>
            <a:pPr marL="171450" indent="-171450">
              <a:buFont typeface="Arial" panose="020B0604020202020204" pitchFamily="34" charset="0"/>
              <a:buChar char="•"/>
            </a:pPr>
            <a:r>
              <a:rPr lang="en-US" dirty="0" smtClean="0"/>
              <a:t>They have never had to watch or listen to programs at a scheduled time</a:t>
            </a:r>
          </a:p>
          <a:p>
            <a:pPr marL="171450" indent="-171450">
              <a:buFont typeface="Arial" panose="020B0604020202020204" pitchFamily="34" charset="0"/>
              <a:buChar char="•"/>
            </a:pPr>
            <a:r>
              <a:rPr lang="en-US" dirty="0" smtClean="0"/>
              <a:t>Books have always been read to you on audible.com</a:t>
            </a:r>
          </a:p>
          <a:p>
            <a:pPr marL="171450" indent="-171450">
              <a:buFont typeface="Arial" panose="020B0604020202020204" pitchFamily="34" charset="0"/>
              <a:buChar char="•"/>
            </a:pPr>
            <a:r>
              <a:rPr lang="en-US" dirty="0" smtClean="0"/>
              <a:t>While chads were hanging in Florida, they were </a:t>
            </a:r>
            <a:r>
              <a:rPr lang="en-US" dirty="0" err="1" smtClean="0"/>
              <a:t>potty</a:t>
            </a:r>
            <a:r>
              <a:rPr lang="en-US" dirty="0" smtClean="0"/>
              <a:t> training in all 50 states</a:t>
            </a:r>
          </a:p>
          <a:p>
            <a:pPr marL="171450" indent="-171450">
              <a:buFont typeface="Arial" panose="020B0604020202020204" pitchFamily="34" charset="0"/>
              <a:buChar char="•"/>
            </a:pPr>
            <a:r>
              <a:rPr lang="en-US" dirty="0" smtClean="0"/>
              <a:t>Instant tray-less ice cubes have never been a novelty</a:t>
            </a:r>
          </a:p>
          <a:p>
            <a:pPr marL="0" marR="0" lvl="0" indent="0" algn="l" defTabSz="949199"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49199" rtl="0" eaLnBrk="1" fontAlgn="auto" latinLnBrk="0" hangingPunct="1">
              <a:lnSpc>
                <a:spcPct val="100000"/>
              </a:lnSpc>
              <a:spcBef>
                <a:spcPts val="0"/>
              </a:spcBef>
              <a:spcAft>
                <a:spcPts val="0"/>
              </a:spcAft>
              <a:buClrTx/>
              <a:buSzTx/>
              <a:buFontTx/>
              <a:buNone/>
              <a:tabLst/>
              <a:defRPr/>
            </a:pPr>
            <a:r>
              <a:rPr lang="en-US" b="1" i="1" baseline="0" dirty="0" smtClean="0"/>
              <a:t>So, what trends do you remember from when you were growing up? What trends do you want to know more about now? Discuss things you embraced as a teenager, and talk about the latest trends that you would like to embrace or learn more about.</a:t>
            </a:r>
          </a:p>
          <a:p>
            <a:pPr marL="0" marR="0" lvl="0" indent="0" algn="l" defTabSz="949199"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49199"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49199" rtl="0" eaLnBrk="1" fontAlgn="auto" latinLnBrk="0" hangingPunct="1">
              <a:lnSpc>
                <a:spcPct val="100000"/>
              </a:lnSpc>
              <a:spcBef>
                <a:spcPts val="0"/>
              </a:spcBef>
              <a:spcAft>
                <a:spcPts val="0"/>
              </a:spcAft>
              <a:buClrTx/>
              <a:buSzTx/>
              <a:buFontTx/>
              <a:buNone/>
              <a:tabLst/>
              <a:defRPr/>
            </a:pPr>
            <a:endParaRPr lang="en-US" i="1" dirty="0" smtClean="0"/>
          </a:p>
          <a:p>
            <a:pPr defTabSz="949199">
              <a:defRPr/>
            </a:pPr>
            <a:endParaRPr lang="en-US" i="1" dirty="0"/>
          </a:p>
        </p:txBody>
      </p:sp>
    </p:spTree>
    <p:extLst>
      <p:ext uri="{BB962C8B-B14F-4D97-AF65-F5344CB8AC3E}">
        <p14:creationId xmlns:p14="http://schemas.microsoft.com/office/powerpoint/2010/main" val="2164988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Let’s end</a:t>
            </a:r>
            <a:r>
              <a:rPr lang="en-US" sz="1200" b="0" i="0" kern="1200" baseline="0" dirty="0" smtClean="0">
                <a:solidFill>
                  <a:schemeClr val="tx1"/>
                </a:solidFill>
                <a:effectLst/>
                <a:latin typeface="+mn-lt"/>
                <a:ea typeface="+mn-ea"/>
                <a:cs typeface="+mn-cs"/>
              </a:rPr>
              <a:t> today by embracing a current trend! </a:t>
            </a:r>
          </a:p>
          <a:p>
            <a:endParaRPr lang="en-US" sz="1200" b="0" i="0" kern="1200" baseline="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Activity: Get Up and Dance!</a:t>
            </a:r>
            <a:r>
              <a:rPr lang="en-US" sz="1200" b="1" i="1"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Supplies needed: Internet</a:t>
            </a:r>
            <a:r>
              <a:rPr lang="en-US" sz="1200" b="1" i="1" kern="1200" baseline="0" dirty="0" smtClean="0">
                <a:solidFill>
                  <a:schemeClr val="tx1"/>
                </a:solidFill>
                <a:effectLst/>
                <a:latin typeface="+mn-lt"/>
                <a:ea typeface="+mn-ea"/>
                <a:cs typeface="+mn-cs"/>
              </a:rPr>
              <a:t> Access, Speakers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Teach your group the latest dance moves! Whether it’s the ‘whip/</a:t>
            </a:r>
            <a:r>
              <a:rPr lang="en-US" sz="1200" i="1" kern="1200" dirty="0" err="1" smtClean="0">
                <a:solidFill>
                  <a:schemeClr val="tx1"/>
                </a:solidFill>
                <a:effectLst/>
                <a:latin typeface="+mn-lt"/>
                <a:ea typeface="+mn-ea"/>
                <a:cs typeface="+mn-cs"/>
              </a:rPr>
              <a:t>nae</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nae</a:t>
            </a:r>
            <a:r>
              <a:rPr lang="en-US" sz="1200" i="1" kern="1200" dirty="0" smtClean="0">
                <a:solidFill>
                  <a:schemeClr val="tx1"/>
                </a:solidFill>
                <a:effectLst/>
                <a:latin typeface="+mn-lt"/>
                <a:ea typeface="+mn-ea"/>
                <a:cs typeface="+mn-cs"/>
              </a:rPr>
              <a:t>’ or the ‘wobble baby’ – they’re sure to have a good time.  If</a:t>
            </a:r>
            <a:r>
              <a:rPr lang="en-US" sz="1200" i="1" kern="1200" baseline="0" dirty="0" smtClean="0">
                <a:solidFill>
                  <a:schemeClr val="tx1"/>
                </a:solidFill>
                <a:effectLst/>
                <a:latin typeface="+mn-lt"/>
                <a:ea typeface="+mn-ea"/>
                <a:cs typeface="+mn-cs"/>
              </a:rPr>
              <a:t> you don’t know or can’t teach the moves and don’t have a volunteer to do so, then look up and show a You Tube video.  Try something new along with your participants and learn together.</a:t>
            </a:r>
          </a:p>
          <a:p>
            <a:endParaRPr lang="en-US" sz="1200" i="1" kern="1200" baseline="0" dirty="0" smtClean="0">
              <a:solidFill>
                <a:schemeClr val="tx1"/>
              </a:solidFill>
              <a:effectLst/>
              <a:latin typeface="+mn-lt"/>
              <a:ea typeface="+mn-ea"/>
              <a:cs typeface="+mn-cs"/>
            </a:endParaRPr>
          </a:p>
          <a:p>
            <a:r>
              <a:rPr lang="en-US" sz="1200" i="1" kern="1200" baseline="0" dirty="0" smtClean="0">
                <a:solidFill>
                  <a:schemeClr val="tx1"/>
                </a:solidFill>
                <a:effectLst/>
                <a:latin typeface="+mn-lt"/>
                <a:ea typeface="+mn-ea"/>
                <a:cs typeface="+mn-cs"/>
              </a:rPr>
              <a:t>Here is a link to whip </a:t>
            </a:r>
            <a:r>
              <a:rPr lang="en-US" sz="1200" i="1" kern="1200" baseline="0" dirty="0" err="1" smtClean="0">
                <a:solidFill>
                  <a:schemeClr val="tx1"/>
                </a:solidFill>
                <a:effectLst/>
                <a:latin typeface="+mn-lt"/>
                <a:ea typeface="+mn-ea"/>
                <a:cs typeface="+mn-cs"/>
              </a:rPr>
              <a:t>nae</a:t>
            </a:r>
            <a:r>
              <a:rPr lang="en-US" sz="1200" i="1" kern="1200" baseline="0" dirty="0" smtClean="0">
                <a:solidFill>
                  <a:schemeClr val="tx1"/>
                </a:solidFill>
                <a:effectLst/>
                <a:latin typeface="+mn-lt"/>
                <a:ea typeface="+mn-ea"/>
                <a:cs typeface="+mn-cs"/>
              </a:rPr>
              <a:t> </a:t>
            </a:r>
            <a:r>
              <a:rPr lang="en-US" sz="1200" i="1" kern="1200" baseline="0" dirty="0" err="1" smtClean="0">
                <a:solidFill>
                  <a:schemeClr val="tx1"/>
                </a:solidFill>
                <a:effectLst/>
                <a:latin typeface="+mn-lt"/>
                <a:ea typeface="+mn-ea"/>
                <a:cs typeface="+mn-cs"/>
              </a:rPr>
              <a:t>nae</a:t>
            </a:r>
            <a:r>
              <a:rPr lang="en-US" sz="1200" i="1" kern="1200" baseline="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3"/>
              </a:rPr>
              <a:t>https://www.youtube.com/watch?v=vjW8wmF5VWc</a:t>
            </a:r>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3D07CCFA-0532-40D4-B444-2D3C49B83DCA}" type="slidenum">
              <a:rPr lang="en-US" smtClean="0"/>
              <a:t>7</a:t>
            </a:fld>
            <a:endParaRPr lang="en-US"/>
          </a:p>
        </p:txBody>
      </p:sp>
    </p:spTree>
    <p:extLst>
      <p:ext uri="{BB962C8B-B14F-4D97-AF65-F5344CB8AC3E}">
        <p14:creationId xmlns:p14="http://schemas.microsoft.com/office/powerpoint/2010/main" val="343361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Aging in an inevitable and unavoidable process.  It is a process that brings on many changes as a person progresses from childhood to adulthood.  The way in which you take care of yourself through the years both physically and mentally will impact the ways in which you enter your later years.  Life does not diminish with aging.  In fact, the acceptance of aging can be something that is positive, joyful, and exciting.  With aging comes new experiences, knowledge, wisdom and a greater ability to engineer a positive approach to the aging process.  I hope today that the </a:t>
            </a:r>
            <a:r>
              <a:rPr lang="en-US" i="1" dirty="0" smtClean="0"/>
              <a:t>Keys to Embracing Aging </a:t>
            </a:r>
            <a:r>
              <a:rPr lang="en-US" dirty="0" smtClean="0"/>
              <a:t>program highlighted how and</a:t>
            </a:r>
            <a:r>
              <a:rPr lang="en-US" baseline="0" dirty="0" smtClean="0"/>
              <a:t> why you should tune into the times!</a:t>
            </a:r>
            <a:endParaRPr lang="en-US" i="0"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1649071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8865"/>
            <a:ext cx="7772400" cy="1470025"/>
          </a:xfrm>
          <a:prstGeom prst="rect">
            <a:avLst/>
          </a:prstGeom>
        </p:spPr>
        <p:txBody>
          <a:bodyPr/>
          <a:lstStyle>
            <a:lvl1pPr algn="ctr">
              <a:defRPr sz="44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438890"/>
            <a:ext cx="6400800" cy="1752600"/>
          </a:xfrm>
          <a:prstGeom prst="rect">
            <a:avLst/>
          </a:prstGeom>
        </p:spPr>
        <p:txBody>
          <a:bodyPr>
            <a:normAutofit/>
          </a:bodyPr>
          <a:lstStyle>
            <a:lvl1pPr marL="0" indent="0" algn="ctr">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728134"/>
            <a:ext cx="8229600" cy="539803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45067"/>
            <a:ext cx="2057400" cy="538109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45067"/>
            <a:ext cx="6019800" cy="538109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728134"/>
            <a:ext cx="8229600" cy="539803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41644"/>
            <a:ext cx="7772400" cy="1362075"/>
          </a:xfrm>
          <a:prstGeom prst="rect">
            <a:avLst/>
          </a:prstGeom>
        </p:spPr>
        <p:txBody>
          <a:bodyPr anchor="t"/>
          <a:lstStyle>
            <a:lvl1pPr algn="l">
              <a:defRPr sz="4000" b="1"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122541"/>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a:p>
        </p:txBody>
      </p:sp>
      <p:sp>
        <p:nvSpPr>
          <p:cNvPr id="8"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87400"/>
            <a:ext cx="4040188"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427161"/>
            <a:ext cx="4040188"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787400"/>
            <a:ext cx="4041775"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427161"/>
            <a:ext cx="4041775"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8E8068-BB4E-7B45-8E03-6619938B0FD6}" type="slidenum">
              <a:rPr lang="en-US" smtClean="0"/>
              <a:t>‹#›</a:t>
            </a:fld>
            <a:endParaRPr lang="en-US"/>
          </a:p>
        </p:txBody>
      </p:sp>
      <p:sp>
        <p:nvSpPr>
          <p:cNvPr id="10"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8E8068-BB4E-7B45-8E03-6619938B0FD6}" type="slidenum">
              <a:rPr lang="en-US" smtClean="0"/>
              <a:t>‹#›</a:t>
            </a:fld>
            <a:endParaRPr lang="en-US"/>
          </a:p>
        </p:txBody>
      </p:sp>
      <p:sp>
        <p:nvSpPr>
          <p:cNvPr id="6"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53533"/>
            <a:ext cx="3008313" cy="106665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53533"/>
            <a:ext cx="5111750" cy="5372630"/>
          </a:xfrm>
          <a:prstGeom prst="rect">
            <a:avLst/>
          </a:prstGeom>
        </p:spPr>
        <p:txBody>
          <a:bodyPr/>
          <a:lstStyle>
            <a:lvl1pPr>
              <a:defRPr sz="2400" b="1"/>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20190"/>
            <a:ext cx="3008313" cy="4305973"/>
          </a:xfrm>
          <a:prstGeom prst="rect">
            <a:avLst/>
          </a:prstGeo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73625"/>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85800"/>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440363"/>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E8068-BB4E-7B45-8E03-6619938B0FD6}" type="slidenum">
              <a:rPr lang="en-US" smtClean="0"/>
              <a:t>‹#›</a:t>
            </a:fld>
            <a:endParaRPr lang="en-US"/>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4460" y="6344295"/>
            <a:ext cx="882680" cy="37718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457200" rtl="0" eaLnBrk="1" latinLnBrk="0" hangingPunct="1">
        <a:spcBef>
          <a:spcPct val="0"/>
        </a:spcBef>
        <a:buNone/>
        <a:defRPr sz="4000" b="0" i="0" kern="1200">
          <a:solidFill>
            <a:schemeClr val="bg1"/>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1307" y="5994363"/>
            <a:ext cx="1323833" cy="743803"/>
          </a:xfrm>
          <a:prstGeom prst="rect">
            <a:avLst/>
          </a:prstGeom>
          <a:solidFill>
            <a:schemeClr val="bg1"/>
          </a:solidFill>
          <a:ln>
            <a:solidFill>
              <a:schemeClr val="bg1"/>
            </a:solidFill>
          </a:ln>
        </p:spPr>
        <p:txBody>
          <a:bodyPr wrap="square" rtlCol="0">
            <a:spAutoFit/>
          </a:bodyPr>
          <a:lstStyle/>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9278" y="368638"/>
            <a:ext cx="4964325" cy="4790939"/>
          </a:xfrm>
          <a:prstGeom prst="rect">
            <a:avLst/>
          </a:prstGeom>
        </p:spPr>
      </p:pic>
      <p:grpSp>
        <p:nvGrpSpPr>
          <p:cNvPr id="5" name="Group 4"/>
          <p:cNvGrpSpPr/>
          <p:nvPr/>
        </p:nvGrpSpPr>
        <p:grpSpPr>
          <a:xfrm>
            <a:off x="2089278" y="5806299"/>
            <a:ext cx="4608394" cy="931867"/>
            <a:chOff x="381002" y="4495800"/>
            <a:chExt cx="8382000" cy="1676400"/>
          </a:xfrm>
        </p:grpSpPr>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9770" y="4712704"/>
              <a:ext cx="2209800" cy="145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84741" y="4495800"/>
              <a:ext cx="2378261" cy="1568610"/>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1002" y="4741553"/>
              <a:ext cx="2507001" cy="1322859"/>
            </a:xfrm>
            <a:prstGeom prst="rect">
              <a:avLst/>
            </a:prstGeom>
          </p:spPr>
        </p:pic>
      </p:grpSp>
      <p:sp>
        <p:nvSpPr>
          <p:cNvPr id="2" name="TextBox 1"/>
          <p:cNvSpPr txBox="1"/>
          <p:nvPr/>
        </p:nvSpPr>
        <p:spPr>
          <a:xfrm>
            <a:off x="1245736" y="4724932"/>
            <a:ext cx="6474346" cy="707886"/>
          </a:xfrm>
          <a:prstGeom prst="rect">
            <a:avLst/>
          </a:prstGeom>
          <a:noFill/>
        </p:spPr>
        <p:txBody>
          <a:bodyPr wrap="square" rtlCol="0">
            <a:spAutoFit/>
          </a:bodyPr>
          <a:lstStyle/>
          <a:p>
            <a:pPr algn="ctr"/>
            <a:r>
              <a:rPr lang="en-US" sz="4000" dirty="0" smtClean="0">
                <a:latin typeface="Berlin Sans FB" panose="020E0602020502020306" pitchFamily="34" charset="0"/>
              </a:rPr>
              <a:t>Tuning Into the Times</a:t>
            </a:r>
            <a:endParaRPr lang="en-US" sz="4000" dirty="0">
              <a:latin typeface="Berlin Sans FB" panose="020E0602020502020306" pitchFamily="34" charset="0"/>
            </a:endParaRPr>
          </a:p>
        </p:txBody>
      </p:sp>
    </p:spTree>
    <p:extLst>
      <p:ext uri="{BB962C8B-B14F-4D97-AF65-F5344CB8AC3E}">
        <p14:creationId xmlns:p14="http://schemas.microsoft.com/office/powerpoint/2010/main" val="303455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6431"/>
            <a:ext cx="8229600" cy="1100666"/>
          </a:xfrm>
        </p:spPr>
        <p:txBody>
          <a:bodyPr/>
          <a:lstStyle/>
          <a:p>
            <a:pPr marL="0" indent="0" algn="ctr">
              <a:buNone/>
            </a:pPr>
            <a:r>
              <a:rPr lang="en-US" dirty="0"/>
              <a:t>Establishing healthy lifestyle behaviors throughout your life influences optimal aging</a:t>
            </a:r>
          </a:p>
        </p:txBody>
      </p:sp>
      <p:sp>
        <p:nvSpPr>
          <p:cNvPr id="4" name="Rectangle 3"/>
          <p:cNvSpPr/>
          <p:nvPr/>
        </p:nvSpPr>
        <p:spPr>
          <a:xfrm>
            <a:off x="4572000" y="2531169"/>
            <a:ext cx="4067032" cy="3416320"/>
          </a:xfrm>
          <a:prstGeom prst="rect">
            <a:avLst/>
          </a:prstGeom>
        </p:spPr>
        <p:txBody>
          <a:bodyPr wrap="square">
            <a:spAutoFit/>
          </a:bodyPr>
          <a:lstStyle/>
          <a:p>
            <a:pPr>
              <a:lnSpc>
                <a:spcPct val="150000"/>
              </a:lnSpc>
              <a:buFont typeface="Calibri" pitchFamily="34" charset="0"/>
              <a:buChar char="-"/>
            </a:pPr>
            <a:r>
              <a:rPr lang="en-US" sz="2400" dirty="0" smtClean="0"/>
              <a:t>Practice Being Safe</a:t>
            </a:r>
            <a:endParaRPr lang="en-US" sz="2400" dirty="0"/>
          </a:p>
          <a:p>
            <a:pPr>
              <a:lnSpc>
                <a:spcPct val="150000"/>
              </a:lnSpc>
              <a:buFont typeface="Calibri" pitchFamily="34" charset="0"/>
              <a:buChar char="-"/>
            </a:pPr>
            <a:r>
              <a:rPr lang="en-US" sz="2400" dirty="0"/>
              <a:t>Know Your Health Numbers</a:t>
            </a:r>
          </a:p>
          <a:p>
            <a:pPr>
              <a:lnSpc>
                <a:spcPct val="150000"/>
              </a:lnSpc>
              <a:buFont typeface="Calibri" pitchFamily="34" charset="0"/>
              <a:buChar char="-"/>
            </a:pPr>
            <a:r>
              <a:rPr lang="en-US" sz="2400" dirty="0"/>
              <a:t>Stress Management</a:t>
            </a:r>
          </a:p>
          <a:p>
            <a:pPr>
              <a:lnSpc>
                <a:spcPct val="150000"/>
              </a:lnSpc>
              <a:buFont typeface="Calibri" pitchFamily="34" charset="0"/>
              <a:buChar char="-"/>
            </a:pPr>
            <a:r>
              <a:rPr lang="en-US" sz="2400" dirty="0"/>
              <a:t>Financial Affairs</a:t>
            </a:r>
          </a:p>
          <a:p>
            <a:pPr>
              <a:lnSpc>
                <a:spcPct val="150000"/>
              </a:lnSpc>
              <a:buFont typeface="Calibri" pitchFamily="34" charset="0"/>
              <a:buChar char="-"/>
            </a:pPr>
            <a:r>
              <a:rPr lang="en-US" sz="2400" dirty="0"/>
              <a:t>Sleep</a:t>
            </a:r>
          </a:p>
          <a:p>
            <a:pPr>
              <a:lnSpc>
                <a:spcPct val="150000"/>
              </a:lnSpc>
              <a:buFont typeface="Calibri" pitchFamily="34" charset="0"/>
              <a:buChar char="-"/>
            </a:pPr>
            <a:r>
              <a:rPr lang="en-US" sz="2400" dirty="0"/>
              <a:t>Taking Time for You</a:t>
            </a:r>
          </a:p>
        </p:txBody>
      </p:sp>
      <p:sp>
        <p:nvSpPr>
          <p:cNvPr id="5" name="Rectangle 4"/>
          <p:cNvSpPr/>
          <p:nvPr/>
        </p:nvSpPr>
        <p:spPr>
          <a:xfrm>
            <a:off x="457200" y="2551837"/>
            <a:ext cx="4572000" cy="3416320"/>
          </a:xfrm>
          <a:prstGeom prst="rect">
            <a:avLst/>
          </a:prstGeom>
        </p:spPr>
        <p:txBody>
          <a:bodyPr>
            <a:spAutoFit/>
          </a:bodyPr>
          <a:lstStyle/>
          <a:p>
            <a:pPr>
              <a:lnSpc>
                <a:spcPct val="150000"/>
              </a:lnSpc>
              <a:buFont typeface="Calibri" pitchFamily="34" charset="0"/>
              <a:buChar char="-"/>
            </a:pPr>
            <a:r>
              <a:rPr lang="en-US" sz="2400" dirty="0"/>
              <a:t>Positive Attitude</a:t>
            </a:r>
          </a:p>
          <a:p>
            <a:pPr>
              <a:lnSpc>
                <a:spcPct val="150000"/>
              </a:lnSpc>
              <a:buFont typeface="Calibri" pitchFamily="34" charset="0"/>
              <a:buChar char="-"/>
            </a:pPr>
            <a:r>
              <a:rPr lang="en-US" sz="2400" dirty="0"/>
              <a:t>Eating </a:t>
            </a:r>
            <a:r>
              <a:rPr lang="en-US" sz="2400" dirty="0" smtClean="0"/>
              <a:t>Smart</a:t>
            </a:r>
          </a:p>
          <a:p>
            <a:pPr>
              <a:lnSpc>
                <a:spcPct val="150000"/>
              </a:lnSpc>
              <a:buFont typeface="Calibri" pitchFamily="34" charset="0"/>
              <a:buChar char="-"/>
            </a:pPr>
            <a:r>
              <a:rPr lang="en-US" sz="2400" dirty="0" smtClean="0"/>
              <a:t>Physical </a:t>
            </a:r>
            <a:r>
              <a:rPr lang="en-US" sz="2400" dirty="0"/>
              <a:t>Activity </a:t>
            </a:r>
          </a:p>
          <a:p>
            <a:pPr>
              <a:lnSpc>
                <a:spcPct val="150000"/>
              </a:lnSpc>
              <a:buFont typeface="Calibri" pitchFamily="34" charset="0"/>
              <a:buChar char="-"/>
            </a:pPr>
            <a:r>
              <a:rPr lang="en-US" sz="2400" dirty="0"/>
              <a:t>Brain Activity</a:t>
            </a:r>
          </a:p>
          <a:p>
            <a:pPr>
              <a:lnSpc>
                <a:spcPct val="150000"/>
              </a:lnSpc>
              <a:buFont typeface="Calibri" pitchFamily="34" charset="0"/>
              <a:buChar char="-"/>
            </a:pPr>
            <a:r>
              <a:rPr lang="en-US" sz="2400" dirty="0"/>
              <a:t>Social Activity</a:t>
            </a:r>
          </a:p>
          <a:p>
            <a:pPr>
              <a:lnSpc>
                <a:spcPct val="150000"/>
              </a:lnSpc>
              <a:buFont typeface="Calibri" pitchFamily="34" charset="0"/>
              <a:buChar char="-"/>
            </a:pPr>
            <a:r>
              <a:rPr lang="en-US" sz="2400" dirty="0" smtClean="0">
                <a:solidFill>
                  <a:srgbClr val="7030A0"/>
                </a:solidFill>
              </a:rPr>
              <a:t>Tuning Into </a:t>
            </a:r>
            <a:r>
              <a:rPr lang="en-US" sz="2400" dirty="0">
                <a:solidFill>
                  <a:srgbClr val="7030A0"/>
                </a:solidFill>
              </a:rPr>
              <a:t>the Times</a:t>
            </a:r>
          </a:p>
        </p:txBody>
      </p:sp>
    </p:spTree>
    <p:extLst>
      <p:ext uri="{BB962C8B-B14F-4D97-AF65-F5344CB8AC3E}">
        <p14:creationId xmlns:p14="http://schemas.microsoft.com/office/powerpoint/2010/main" val="1415054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Tuning Into the Times</a:t>
            </a:r>
            <a:endParaRPr lang="en-US" dirty="0"/>
          </a:p>
        </p:txBody>
      </p:sp>
      <p:sp>
        <p:nvSpPr>
          <p:cNvPr id="3" name="Content Placeholder 2"/>
          <p:cNvSpPr>
            <a:spLocks noGrp="1"/>
          </p:cNvSpPr>
          <p:nvPr>
            <p:ph idx="1"/>
          </p:nvPr>
        </p:nvSpPr>
        <p:spPr>
          <a:xfrm>
            <a:off x="364435" y="1788308"/>
            <a:ext cx="5121965" cy="3804109"/>
          </a:xfrm>
        </p:spPr>
        <p:txBody>
          <a:bodyPr/>
          <a:lstStyle/>
          <a:p>
            <a:pPr>
              <a:buFont typeface="Arial" pitchFamily="34" charset="0"/>
              <a:buChar char="•"/>
              <a:defRPr/>
            </a:pPr>
            <a:r>
              <a:rPr lang="en-US" dirty="0"/>
              <a:t>Promotes life-long learning</a:t>
            </a:r>
          </a:p>
          <a:p>
            <a:pPr>
              <a:buFont typeface="Arial" pitchFamily="34" charset="0"/>
              <a:buChar char="•"/>
              <a:defRPr/>
            </a:pPr>
            <a:r>
              <a:rPr lang="en-US" dirty="0"/>
              <a:t>Increases knowledge</a:t>
            </a:r>
          </a:p>
          <a:p>
            <a:pPr>
              <a:buFont typeface="Arial" pitchFamily="34" charset="0"/>
              <a:buChar char="•"/>
              <a:defRPr/>
            </a:pPr>
            <a:r>
              <a:rPr lang="en-US" dirty="0"/>
              <a:t>Enhances problem-solving &amp; decision making</a:t>
            </a:r>
          </a:p>
          <a:p>
            <a:pPr>
              <a:buFont typeface="Arial" pitchFamily="34" charset="0"/>
              <a:buChar char="•"/>
              <a:defRPr/>
            </a:pPr>
            <a:r>
              <a:rPr lang="en-US" dirty="0"/>
              <a:t>Exercises the brain</a:t>
            </a:r>
          </a:p>
          <a:p>
            <a:pPr>
              <a:buFont typeface="Arial" pitchFamily="34" charset="0"/>
              <a:buChar char="•"/>
              <a:defRPr/>
            </a:pPr>
            <a:r>
              <a:rPr lang="en-US" dirty="0"/>
              <a:t>Broadens social opportunities</a:t>
            </a:r>
          </a:p>
          <a:p>
            <a:endParaRPr lang="en-US" dirty="0"/>
          </a:p>
        </p:txBody>
      </p:sp>
      <p:pic>
        <p:nvPicPr>
          <p:cNvPr id="4" name="Picture 8" descr="http://2.bp.blogspot.com/-CJ7JcqLzons/TmuuR8B6_iI/AAAAAAAABIk/P5lDW1zfAgE/s1600/martin-cooper.jpeg"/>
          <p:cNvPicPr>
            <a:picLocks noChangeAspect="1" noChangeArrowheads="1"/>
          </p:cNvPicPr>
          <p:nvPr/>
        </p:nvPicPr>
        <p:blipFill>
          <a:blip r:embed="rId3" cstate="print"/>
          <a:srcRect l="14063" r="12500"/>
          <a:stretch>
            <a:fillRect/>
          </a:stretch>
        </p:blipFill>
        <p:spPr bwMode="auto">
          <a:xfrm>
            <a:off x="5658796" y="2398643"/>
            <a:ext cx="3174892" cy="2862469"/>
          </a:xfrm>
          <a:prstGeom prst="rect">
            <a:avLst/>
          </a:prstGeom>
          <a:noFill/>
        </p:spPr>
      </p:pic>
    </p:spTree>
    <p:extLst>
      <p:ext uri="{BB962C8B-B14F-4D97-AF65-F5344CB8AC3E}">
        <p14:creationId xmlns:p14="http://schemas.microsoft.com/office/powerpoint/2010/main" val="2943958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78001"/>
            <a:ext cx="8229600" cy="3124200"/>
          </a:xfrm>
        </p:spPr>
        <p:txBody>
          <a:bodyPr/>
          <a:lstStyle/>
          <a:p>
            <a:pPr marL="0" indent="0" algn="ctr">
              <a:buNone/>
            </a:pPr>
            <a:r>
              <a:rPr lang="en-US" b="1" dirty="0" smtClean="0"/>
              <a:t>How do you tune-in to the times?</a:t>
            </a:r>
          </a:p>
          <a:p>
            <a:pPr marL="0" indent="0" algn="ctr">
              <a:buNone/>
            </a:pPr>
            <a:endParaRPr lang="en-US" b="1" dirty="0" smtClean="0"/>
          </a:p>
          <a:p>
            <a:pPr marL="0" indent="0" algn="ctr">
              <a:buNone/>
            </a:pPr>
            <a:r>
              <a:rPr lang="en-US" b="1" dirty="0" smtClean="0"/>
              <a:t>Do you feel discouraged or overwhelmed with new technology?</a:t>
            </a:r>
          </a:p>
          <a:p>
            <a:pPr marL="0" indent="0" algn="ctr">
              <a:buNone/>
            </a:pPr>
            <a:endParaRPr lang="en-US" b="1" dirty="0" smtClean="0"/>
          </a:p>
          <a:p>
            <a:pPr marL="0" indent="0" algn="ctr">
              <a:buNone/>
            </a:pPr>
            <a:r>
              <a:rPr lang="en-US" b="1" dirty="0" smtClean="0"/>
              <a:t>When should you stop trying to tune-in to the times?</a:t>
            </a:r>
            <a:endParaRPr lang="en-US" dirty="0"/>
          </a:p>
        </p:txBody>
      </p:sp>
      <p:sp>
        <p:nvSpPr>
          <p:cNvPr id="4" name="Title 1"/>
          <p:cNvSpPr>
            <a:spLocks noGrp="1"/>
          </p:cNvSpPr>
          <p:nvPr>
            <p:ph type="title"/>
          </p:nvPr>
        </p:nvSpPr>
        <p:spPr>
          <a:xfrm>
            <a:off x="2563771" y="34196"/>
            <a:ext cx="6466154" cy="535151"/>
          </a:xfrm>
        </p:spPr>
        <p:txBody>
          <a:bodyPr/>
          <a:lstStyle/>
          <a:p>
            <a:r>
              <a:rPr lang="en-US" dirty="0" smtClean="0"/>
              <a:t>Let’s Discuss</a:t>
            </a:r>
            <a:endParaRPr lang="en-US" dirty="0"/>
          </a:p>
        </p:txBody>
      </p:sp>
    </p:spTree>
    <p:extLst>
      <p:ext uri="{BB962C8B-B14F-4D97-AF65-F5344CB8AC3E}">
        <p14:creationId xmlns:p14="http://schemas.microsoft.com/office/powerpoint/2010/main" val="920514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Tuning Into the Times</a:t>
            </a:r>
            <a:endParaRPr lang="en-US" dirty="0"/>
          </a:p>
        </p:txBody>
      </p:sp>
      <p:sp>
        <p:nvSpPr>
          <p:cNvPr id="3" name="Content Placeholder 2"/>
          <p:cNvSpPr>
            <a:spLocks noGrp="1"/>
          </p:cNvSpPr>
          <p:nvPr>
            <p:ph idx="1"/>
          </p:nvPr>
        </p:nvSpPr>
        <p:spPr>
          <a:xfrm>
            <a:off x="337931" y="2181458"/>
            <a:ext cx="5599043" cy="3128249"/>
          </a:xfrm>
        </p:spPr>
        <p:txBody>
          <a:bodyPr/>
          <a:lstStyle/>
          <a:p>
            <a:r>
              <a:rPr lang="en-US" dirty="0"/>
              <a:t>Cell Phones and Smart Phones</a:t>
            </a:r>
          </a:p>
          <a:p>
            <a:r>
              <a:rPr lang="en-US" dirty="0"/>
              <a:t>Computers and the Internet</a:t>
            </a:r>
          </a:p>
          <a:p>
            <a:r>
              <a:rPr lang="en-US" dirty="0"/>
              <a:t>Video Games</a:t>
            </a:r>
          </a:p>
          <a:p>
            <a:r>
              <a:rPr lang="en-US" dirty="0"/>
              <a:t>Music</a:t>
            </a:r>
          </a:p>
          <a:p>
            <a:r>
              <a:rPr lang="en-US" dirty="0"/>
              <a:t>Current Events</a:t>
            </a:r>
          </a:p>
        </p:txBody>
      </p:sp>
      <p:pic>
        <p:nvPicPr>
          <p:cNvPr id="4" name="Picture 5" descr="http://1.bp.blogspot.com/_dpEpvKnc5Ks/TTJOW6zpCpI/AAAAAAAAABM/t2Yf1fKySkA/S310/old%2Bdog.jpg"/>
          <p:cNvPicPr>
            <a:picLocks noChangeAspect="1" noChangeArrowheads="1"/>
          </p:cNvPicPr>
          <p:nvPr/>
        </p:nvPicPr>
        <p:blipFill>
          <a:blip r:embed="rId3" cstate="print"/>
          <a:srcRect/>
          <a:stretch>
            <a:fillRect/>
          </a:stretch>
        </p:blipFill>
        <p:spPr bwMode="auto">
          <a:xfrm>
            <a:off x="6109253" y="1773214"/>
            <a:ext cx="2667000" cy="3556002"/>
          </a:xfrm>
          <a:prstGeom prst="rect">
            <a:avLst/>
          </a:prstGeom>
          <a:noFill/>
        </p:spPr>
      </p:pic>
      <p:sp>
        <p:nvSpPr>
          <p:cNvPr id="5" name="Content Placeholder 2"/>
          <p:cNvSpPr txBox="1">
            <a:spLocks/>
          </p:cNvSpPr>
          <p:nvPr/>
        </p:nvSpPr>
        <p:spPr>
          <a:xfrm>
            <a:off x="5880653" y="5569226"/>
            <a:ext cx="3124200" cy="838200"/>
          </a:xfrm>
          <a:prstGeom prst="rect">
            <a:avLst/>
          </a:prstGeom>
        </p:spPr>
        <p:txBody>
          <a:bodyPr vert="horz" lIns="91440" tIns="45720" rIns="91440" bIns="45720" rtlCol="0">
            <a:normAutofit fontScale="85000" lnSpcReduction="20000"/>
          </a:bodyPr>
          <a:lstStyle/>
          <a:p>
            <a:pPr marL="342900" indent="-342900" algn="ctr">
              <a:spcBef>
                <a:spcPct val="20000"/>
              </a:spcBef>
              <a:defRPr/>
            </a:pPr>
            <a:r>
              <a:rPr lang="en-US" sz="3200" b="1" dirty="0"/>
              <a:t>Old dogs CAN </a:t>
            </a:r>
          </a:p>
          <a:p>
            <a:pPr marL="342900" indent="-342900" algn="ctr">
              <a:spcBef>
                <a:spcPct val="20000"/>
              </a:spcBef>
              <a:defRPr/>
            </a:pPr>
            <a:r>
              <a:rPr lang="en-US" sz="3200" b="1" dirty="0"/>
              <a:t>learn new tricks!</a:t>
            </a:r>
          </a:p>
          <a:p>
            <a:pPr>
              <a:spcBef>
                <a:spcPct val="20000"/>
              </a:spcBef>
              <a:defRPr/>
            </a:pPr>
            <a:endParaRPr lang="en-US" sz="3200" dirty="0"/>
          </a:p>
        </p:txBody>
      </p:sp>
    </p:spTree>
    <p:extLst>
      <p:ext uri="{BB962C8B-B14F-4D97-AF65-F5344CB8AC3E}">
        <p14:creationId xmlns:p14="http://schemas.microsoft.com/office/powerpoint/2010/main" val="63010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Peek into the Class of 2020</a:t>
            </a:r>
            <a:endParaRPr lang="en-US" dirty="0"/>
          </a:p>
        </p:txBody>
      </p:sp>
      <p:sp>
        <p:nvSpPr>
          <p:cNvPr id="3" name="Content Placeholder 2"/>
          <p:cNvSpPr>
            <a:spLocks noGrp="1"/>
          </p:cNvSpPr>
          <p:nvPr>
            <p:ph idx="1"/>
          </p:nvPr>
        </p:nvSpPr>
        <p:spPr>
          <a:xfrm>
            <a:off x="541131" y="1787758"/>
            <a:ext cx="8323469" cy="3128249"/>
          </a:xfrm>
        </p:spPr>
        <p:txBody>
          <a:bodyPr/>
          <a:lstStyle/>
          <a:p>
            <a:r>
              <a:rPr lang="en-US" dirty="0"/>
              <a:t>They have never had to watch or listen to programs at a scheduled </a:t>
            </a:r>
            <a:r>
              <a:rPr lang="en-US" dirty="0" smtClean="0"/>
              <a:t>time</a:t>
            </a:r>
            <a:endParaRPr lang="en-US" dirty="0"/>
          </a:p>
          <a:p>
            <a:r>
              <a:rPr lang="en-US" dirty="0" smtClean="0"/>
              <a:t>Books have always been read to you on audible.com</a:t>
            </a:r>
          </a:p>
          <a:p>
            <a:r>
              <a:rPr lang="en-US" dirty="0" smtClean="0"/>
              <a:t>While chads were hanging in Florida, they were </a:t>
            </a:r>
            <a:r>
              <a:rPr lang="en-US" dirty="0" err="1" smtClean="0"/>
              <a:t>potty</a:t>
            </a:r>
            <a:r>
              <a:rPr lang="en-US" dirty="0" smtClean="0"/>
              <a:t> training in all 50 states</a:t>
            </a:r>
          </a:p>
          <a:p>
            <a:r>
              <a:rPr lang="en-US" dirty="0" smtClean="0"/>
              <a:t>Instant tray-less ice cubes have never been a novelty</a:t>
            </a:r>
            <a:endParaRPr lang="en-US" dirty="0"/>
          </a:p>
        </p:txBody>
      </p:sp>
    </p:spTree>
    <p:extLst>
      <p:ext uri="{BB962C8B-B14F-4D97-AF65-F5344CB8AC3E}">
        <p14:creationId xmlns:p14="http://schemas.microsoft.com/office/powerpoint/2010/main" val="768132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878016"/>
            <a:ext cx="5829300" cy="1143000"/>
          </a:xfrm>
        </p:spPr>
        <p:txBody>
          <a:bodyPr>
            <a:normAutofit/>
          </a:bodyPr>
          <a:lstStyle/>
          <a:p>
            <a:pPr algn="ctr"/>
            <a:r>
              <a:rPr lang="en-US" dirty="0" smtClean="0">
                <a:solidFill>
                  <a:schemeClr val="tx1"/>
                </a:solidFill>
              </a:rPr>
              <a:t>Get Up and Dance!</a:t>
            </a:r>
            <a:endParaRPr lang="en-US" dirty="0">
              <a:solidFill>
                <a:schemeClr val="tx1"/>
              </a:solidFill>
            </a:endParaRPr>
          </a:p>
        </p:txBody>
      </p:sp>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8599" y="2021016"/>
            <a:ext cx="6304901" cy="4203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396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4238"/>
            <a:ext cx="8229600" cy="835623"/>
          </a:xfrm>
        </p:spPr>
        <p:txBody>
          <a:bodyPr/>
          <a:lstStyle/>
          <a:p>
            <a:pPr marL="0" indent="0" algn="ctr">
              <a:buNone/>
            </a:pPr>
            <a:r>
              <a:rPr lang="en-US" dirty="0" smtClean="0">
                <a:effectLst>
                  <a:outerShdw blurRad="38100" dist="38100" dir="2700000" algn="tl">
                    <a:srgbClr val="000000">
                      <a:alpha val="43137"/>
                    </a:srgbClr>
                  </a:outerShdw>
                </a:effectLst>
              </a:rPr>
              <a:t>Aging is inevitable…</a:t>
            </a:r>
            <a:endParaRPr lang="en-US" dirty="0">
              <a:effectLst>
                <a:outerShdw blurRad="38100" dist="38100" dir="2700000" algn="tl">
                  <a:srgbClr val="000000">
                    <a:alpha val="43137"/>
                  </a:srgbClr>
                </a:outerShdw>
              </a:effectLst>
            </a:endParaRPr>
          </a:p>
        </p:txBody>
      </p:sp>
      <p:sp>
        <p:nvSpPr>
          <p:cNvPr id="4" name="Rectangle 3"/>
          <p:cNvSpPr/>
          <p:nvPr/>
        </p:nvSpPr>
        <p:spPr>
          <a:xfrm>
            <a:off x="-16991" y="2537433"/>
            <a:ext cx="4705815" cy="2677656"/>
          </a:xfrm>
          <a:prstGeom prst="rect">
            <a:avLst/>
          </a:prstGeom>
        </p:spPr>
        <p:txBody>
          <a:bodyPr wrap="square">
            <a:spAutoFit/>
          </a:bodyPr>
          <a:lstStyle/>
          <a:p>
            <a:pPr algn="ctr"/>
            <a:r>
              <a:rPr lang="en-US" sz="2800" dirty="0"/>
              <a:t>By embracing a healthy lifestyle </a:t>
            </a:r>
            <a:r>
              <a:rPr lang="en-US" sz="2800" dirty="0" smtClean="0"/>
              <a:t>throughout your life, </a:t>
            </a:r>
            <a:r>
              <a:rPr lang="en-US" sz="2800" dirty="0"/>
              <a:t>you will have a greater ability to engineer a positive approach to the aging process.</a:t>
            </a:r>
          </a:p>
        </p:txBody>
      </p:sp>
      <p:pic>
        <p:nvPicPr>
          <p:cNvPr id="5" name="Picture 2" descr="C:\Users\afhosi2\AppData\Local\Microsoft\Windows\Temporary Internet Files\Content.IE5\Y7ZQ0K4N\6171976504_2d58c7cacf.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8824" y="2199861"/>
            <a:ext cx="3997976"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051169"/>
      </p:ext>
    </p:extLst>
  </p:cSld>
  <p:clrMapOvr>
    <a:masterClrMapping/>
  </p:clrMapOvr>
</p:sld>
</file>

<file path=ppt/theme/theme1.xml><?xml version="1.0" encoding="utf-8"?>
<a:theme xmlns:a="http://schemas.openxmlformats.org/drawingml/2006/main" name="KSREPPT_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KSREpurple_band</Template>
  <TotalTime>313</TotalTime>
  <Words>1357</Words>
  <Application>Microsoft Office PowerPoint</Application>
  <PresentationFormat>On-screen Show (4:3)</PresentationFormat>
  <Paragraphs>145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Berlin Sans FB</vt:lpstr>
      <vt:lpstr>Calibri</vt:lpstr>
      <vt:lpstr>Trebuchet MS</vt:lpstr>
      <vt:lpstr>KSREPPT_Template1</vt:lpstr>
      <vt:lpstr>PowerPoint Presentation</vt:lpstr>
      <vt:lpstr>PowerPoint Presentation</vt:lpstr>
      <vt:lpstr>Tuning Into the Times</vt:lpstr>
      <vt:lpstr>Let’s Discuss</vt:lpstr>
      <vt:lpstr>Tuning Into the Times</vt:lpstr>
      <vt:lpstr>A Peek into the Class of 2020</vt:lpstr>
      <vt:lpstr>Get Up and Dance!</vt:lpstr>
      <vt:lpstr>PowerPoint Presentation</vt:lpstr>
    </vt:vector>
  </TitlesOfParts>
  <Company>College of Human Ecology, Kansas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Yelland</dc:creator>
  <cp:lastModifiedBy>Erin Yelland</cp:lastModifiedBy>
  <cp:revision>38</cp:revision>
  <cp:lastPrinted>2016-03-01T22:04:03Z</cp:lastPrinted>
  <dcterms:created xsi:type="dcterms:W3CDTF">2015-08-12T18:29:43Z</dcterms:created>
  <dcterms:modified xsi:type="dcterms:W3CDTF">2017-02-21T21:19:38Z</dcterms:modified>
</cp:coreProperties>
</file>