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87" r:id="rId2"/>
    <p:sldId id="258" r:id="rId3"/>
    <p:sldId id="277" r:id="rId4"/>
    <p:sldId id="278" r:id="rId5"/>
    <p:sldId id="279" r:id="rId6"/>
    <p:sldId id="280" r:id="rId7"/>
    <p:sldId id="281" r:id="rId8"/>
    <p:sldId id="282" r:id="rId9"/>
    <p:sldId id="283" r:id="rId10"/>
    <p:sldId id="284" r:id="rId11"/>
    <p:sldId id="285" r:id="rId12"/>
    <p:sldId id="288"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593" autoAdjust="0"/>
  </p:normalViewPr>
  <p:slideViewPr>
    <p:cSldViewPr snapToGrid="0" snapToObjects="1">
      <p:cViewPr varScale="1">
        <p:scale>
          <a:sx n="75" d="100"/>
          <a:sy n="75" d="100"/>
        </p:scale>
        <p:origin x="2634"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4" d="100"/>
          <a:sy n="84" d="100"/>
        </p:scale>
        <p:origin x="379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FBA5C16-A1C1-4CB0-838C-12205FA00415}" type="datetimeFigureOut">
              <a:rPr lang="en-US" smtClean="0"/>
              <a:t>2/21/2017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434E2C5-C9B0-4220-8783-5F3647F901DE}" type="slidenum">
              <a:rPr lang="en-US" smtClean="0"/>
              <a:t>‹#›</a:t>
            </a:fld>
            <a:endParaRPr lang="en-US"/>
          </a:p>
        </p:txBody>
      </p:sp>
    </p:spTree>
    <p:extLst>
      <p:ext uri="{BB962C8B-B14F-4D97-AF65-F5344CB8AC3E}">
        <p14:creationId xmlns:p14="http://schemas.microsoft.com/office/powerpoint/2010/main" val="10482915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2875" y="152400"/>
            <a:ext cx="4184650" cy="31384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48188" y="3423797"/>
            <a:ext cx="6634232" cy="5725222"/>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32209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0985" y="3383280"/>
            <a:ext cx="6691227" cy="5777074"/>
          </a:xfrm>
        </p:spPr>
        <p:txBody>
          <a:bodyPr/>
          <a:lstStyle/>
          <a:p>
            <a:r>
              <a:rPr lang="en-US" dirty="0" smtClean="0"/>
              <a:t/>
            </a:r>
            <a:br>
              <a:rPr lang="en-US" dirty="0" smtClean="0"/>
            </a:br>
            <a:endParaRPr lang="en-US" dirty="0" smtClean="0"/>
          </a:p>
          <a:p>
            <a:endParaRPr lang="en-US" dirty="0" smtClean="0"/>
          </a:p>
          <a:p>
            <a:endParaRPr lang="en-US" i="1" baseline="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67696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Adult Internet safety. </a:t>
            </a:r>
            <a:r>
              <a:rPr lang="en-US" sz="1200" kern="1200" dirty="0" smtClean="0">
                <a:solidFill>
                  <a:schemeClr val="tx1"/>
                </a:solidFill>
                <a:effectLst/>
                <a:latin typeface="+mn-lt"/>
                <a:ea typeface="+mn-ea"/>
                <a:cs typeface="+mn-cs"/>
              </a:rPr>
              <a:t>The Internet is used for many things, including searching for information or entertainment, communicating with family and friends, referencing educational materials, banking and e-commerce. Online activities make our lives easier but it is also a place for fraud, identity theft, invasion of privacy and other cybercrimes. Some things to consider include: </a:t>
            </a:r>
            <a:endParaRPr lang="en-US"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Use passwords wisely. </a:t>
            </a:r>
            <a:r>
              <a:rPr lang="en-US" sz="1200" kern="1200" dirty="0" smtClean="0">
                <a:solidFill>
                  <a:schemeClr val="tx1"/>
                </a:solidFill>
                <a:effectLst/>
                <a:latin typeface="+mn-lt"/>
                <a:ea typeface="+mn-ea"/>
                <a:cs typeface="+mn-cs"/>
              </a:rPr>
              <a:t>Ideal passwords should have a combination of at least eight upper and lower case letters and numbers. Passwords should not use personal information such as a birth date or social security number. They should not include names of children or pets either. Passwords should be changed every 60 to 90 days and varied for different accounts. Passwords should never by stored online or in mobile devices.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Protect your privacy. </a:t>
            </a:r>
            <a:r>
              <a:rPr lang="en-US" sz="1200" kern="1200" dirty="0" smtClean="0">
                <a:solidFill>
                  <a:schemeClr val="tx1"/>
                </a:solidFill>
                <a:effectLst/>
                <a:latin typeface="+mn-lt"/>
                <a:ea typeface="+mn-ea"/>
                <a:cs typeface="+mn-cs"/>
              </a:rPr>
              <a:t>Do not post information that identifies you or your family (names, addresses) or information that can be used to identify you, such as a nicknames, workplace or school, clubs or organizations to which you belong or favorite hangouts.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Document storage. </a:t>
            </a:r>
            <a:r>
              <a:rPr lang="en-US" sz="1200" kern="1200" dirty="0" smtClean="0">
                <a:solidFill>
                  <a:schemeClr val="tx1"/>
                </a:solidFill>
                <a:effectLst/>
                <a:latin typeface="+mn-lt"/>
                <a:ea typeface="+mn-ea"/>
                <a:cs typeface="+mn-cs"/>
              </a:rPr>
              <a:t>Consider storing your username, personal identification numbers (PINs) and passwords in a secure location away from your residence, such as a safe deposit box at a bank or a safe in your attorney’s office. A key consideration is whether your executor will have convenient access to the documents in the event of your death.</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Protect your computer. </a:t>
            </a:r>
            <a:r>
              <a:rPr lang="en-US" sz="1200" kern="1200" dirty="0" smtClean="0">
                <a:solidFill>
                  <a:schemeClr val="tx1"/>
                </a:solidFill>
                <a:effectLst/>
                <a:latin typeface="+mn-lt"/>
                <a:ea typeface="+mn-ea"/>
                <a:cs typeface="+mn-cs"/>
              </a:rPr>
              <a:t>Shut down your computer when it’s not in use. Keep antivirus and antispyware programs updated. Use firewalls to protect against hackers. Use encryption to protect personal information.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Smart social networking. </a:t>
            </a:r>
            <a:r>
              <a:rPr lang="en-US" sz="1200" kern="1200" dirty="0" smtClean="0">
                <a:solidFill>
                  <a:schemeClr val="tx1"/>
                </a:solidFill>
                <a:effectLst/>
                <a:latin typeface="+mn-lt"/>
                <a:ea typeface="+mn-ea"/>
                <a:cs typeface="+mn-cs"/>
              </a:rPr>
              <a:t>Don’t reveal too much about your private life due to the anonymity of the Internet. Consider how your email message could be read by others. Never post anything that would cause you embarrassment or shame. The information can be seen by anyone with a computer and an Internet connection once posted, including family and friends, employers or potential employers, admissions officers at schools you might attend – even police and other law enforcement authorities.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Meeting someone online. </a:t>
            </a:r>
            <a:r>
              <a:rPr lang="en-US" sz="1200" kern="1200" dirty="0" smtClean="0">
                <a:solidFill>
                  <a:schemeClr val="tx1"/>
                </a:solidFill>
                <a:effectLst/>
                <a:latin typeface="+mn-lt"/>
                <a:ea typeface="+mn-ea"/>
                <a:cs typeface="+mn-cs"/>
              </a:rPr>
              <a:t>Learn as much as you can about an individual and verify that information. Don’t share your address but meet instead in a public place where you will arrive separately, and terminate all conversation if this is met with objections. Tell a trusted family member or friend of your plans and who you are meeting. Watch your alcohol intake and never leave a drink unattended. If you suspect you are being followed after your meeting, drive to the nearest police station or a public location for help.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Close unused accounts. </a:t>
            </a:r>
            <a:r>
              <a:rPr lang="en-US" sz="1200" kern="1200" dirty="0" smtClean="0">
                <a:solidFill>
                  <a:schemeClr val="tx1"/>
                </a:solidFill>
                <a:effectLst/>
                <a:latin typeface="+mn-lt"/>
                <a:ea typeface="+mn-ea"/>
                <a:cs typeface="+mn-cs"/>
              </a:rPr>
              <a:t>Permanently close any unused account, including social media networking accounts. If a loved one has died, follow the policies for survivors to delete, update, transfer or preserve the account. </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E75710-43B6-475B-A273-D0A3D420E53D}" type="slidenum">
              <a:rPr lang="en-US" smtClean="0"/>
              <a:t>10</a:t>
            </a:fld>
            <a:endParaRPr lang="en-US"/>
          </a:p>
        </p:txBody>
      </p:sp>
    </p:spTree>
    <p:extLst>
      <p:ext uri="{BB962C8B-B14F-4D97-AF65-F5344CB8AC3E}">
        <p14:creationId xmlns:p14="http://schemas.microsoft.com/office/powerpoint/2010/main" val="844867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Scams </a:t>
            </a:r>
            <a:r>
              <a:rPr lang="en-US" b="1" dirty="0"/>
              <a:t>and </a:t>
            </a:r>
            <a:r>
              <a:rPr lang="en-US" b="1" dirty="0" smtClean="0"/>
              <a:t>Cons. </a:t>
            </a:r>
            <a:r>
              <a:rPr lang="en-US" dirty="0" smtClean="0"/>
              <a:t>Fraudulent </a:t>
            </a:r>
            <a:r>
              <a:rPr lang="en-US" dirty="0"/>
              <a:t>activity can happen to anyone, regardless of age or means.  Scams and cons are common occur via telephone, mail, in person, or, increasingly the Internet. </a:t>
            </a:r>
            <a:endParaRPr lang="en-US" dirty="0" smtClean="0"/>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Never give personal information (social security number or bank information) to anyone who shows up at your door or calls on the phone. </a:t>
            </a:r>
            <a:r>
              <a:rPr lang="en-US" sz="1200" kern="1200" dirty="0" smtClean="0">
                <a:solidFill>
                  <a:schemeClr val="tx1"/>
                </a:solidFill>
                <a:effectLst/>
                <a:latin typeface="+mn-lt"/>
                <a:ea typeface="+mn-ea"/>
                <a:cs typeface="+mn-cs"/>
              </a:rPr>
              <a:t>If they say they are from the bank, they should have your numbers already. The only exception is if you have called an agency and you are sure you reached the right one.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Be cautious of “free” deals where you must pay for taxes or shipping and handling.</a:t>
            </a:r>
            <a:r>
              <a:rPr lang="en-US" sz="1200" kern="1200" dirty="0" smtClean="0">
                <a:solidFill>
                  <a:schemeClr val="tx1"/>
                </a:solidFill>
                <a:effectLst/>
                <a:latin typeface="+mn-lt"/>
                <a:ea typeface="+mn-ea"/>
                <a:cs typeface="+mn-cs"/>
              </a:rPr>
              <a:t> As a general rule, if you are receiving something for free, the company sponsoring the gift will pay the taxes/shipping.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Don’t get pressured into “limited time offers.” </a:t>
            </a:r>
            <a:r>
              <a:rPr lang="en-US" sz="1200" kern="1200" dirty="0" smtClean="0">
                <a:solidFill>
                  <a:schemeClr val="tx1"/>
                </a:solidFill>
                <a:effectLst/>
                <a:latin typeface="+mn-lt"/>
                <a:ea typeface="+mn-ea"/>
                <a:cs typeface="+mn-cs"/>
              </a:rPr>
              <a:t>These so-called deals usually have a catch, such as balloon interest rate, where there is zero or a low interest rate for a limited time. If the debt is not paid off by a set date, the interest rate is extremely high. It is best to think about the deal, call or go back for more information. It is also good to talk about it with family and friends if you are not sure.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If</a:t>
            </a:r>
            <a:r>
              <a:rPr lang="en-US" sz="1200" b="1" kern="1200" baseline="0" dirty="0" smtClean="0">
                <a:solidFill>
                  <a:schemeClr val="tx1"/>
                </a:solidFill>
                <a:effectLst/>
                <a:latin typeface="+mn-lt"/>
                <a:ea typeface="+mn-ea"/>
                <a:cs typeface="+mn-cs"/>
              </a:rPr>
              <a:t> you feel uncomfortable, hang up the phone. </a:t>
            </a:r>
            <a:r>
              <a:rPr lang="en-US" sz="1200" b="0" kern="1200" baseline="0" dirty="0" smtClean="0">
                <a:solidFill>
                  <a:schemeClr val="tx1"/>
                </a:solidFill>
                <a:effectLst/>
                <a:latin typeface="+mn-lt"/>
                <a:ea typeface="+mn-ea"/>
                <a:cs typeface="+mn-cs"/>
              </a:rPr>
              <a:t>Many scammers may target you via telephone asking for money, wire transfers, or personal information. If something seems unusual or you have a bad feeling, just hang up.</a:t>
            </a:r>
            <a:endParaRPr lang="en-US" b="1" dirty="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231183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Aging in an inevitable and unavoidable process.  It is a process that brings on many changes as a person progresses from childhood to adulthood.  The way in which you take care of yourself through the years both physically and mentally will impact the ways in which you enter your later years.  Life does not diminish with aging.  In fact, the acceptance of aging can be something that is positive, joyful, and exciting.  With aging comes new experiences, knowledge, wisdom and a greater ability to engineer a positive approach to the aging process.  I hope today that the </a:t>
            </a:r>
            <a:r>
              <a:rPr lang="en-US" i="1" dirty="0" smtClean="0"/>
              <a:t>Keys to Embracing Aging </a:t>
            </a:r>
            <a:r>
              <a:rPr lang="en-US" dirty="0" smtClean="0"/>
              <a:t>program highlighted the importance of safety and helped you think about ways you can</a:t>
            </a:r>
            <a:r>
              <a:rPr lang="en-US" baseline="0" dirty="0" smtClean="0"/>
              <a:t> be safe in all aspects of your life!</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298527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i="0" baseline="0" dirty="0" smtClean="0"/>
              <a:t>Today we will be concentrating on the power of safety. I wanted to remind you what all of the keys to embracing include.  Remember—these keys represent lifestyle behaviors.  Practiced through the lifespan (although it is never to late to start), these lifestyles contribute to health, well-being, life quality and even longevity.  </a:t>
            </a:r>
          </a:p>
          <a:p>
            <a:endParaRPr lang="en-US" i="0" baseline="0" dirty="0" smtClean="0"/>
          </a:p>
          <a:p>
            <a:pPr marL="237127" indent="-237127">
              <a:buFont typeface="+mj-lt"/>
              <a:buAutoNum type="arabicPeriod"/>
            </a:pPr>
            <a:r>
              <a:rPr lang="en-US" dirty="0" smtClean="0"/>
              <a:t>Attitude is Everything</a:t>
            </a:r>
          </a:p>
          <a:p>
            <a:pPr marL="237127" indent="-237127">
              <a:buFont typeface="+mj-lt"/>
              <a:buAutoNum type="arabicPeriod"/>
            </a:pPr>
            <a:r>
              <a:rPr lang="en-US" dirty="0" smtClean="0"/>
              <a:t>Eating Healthy</a:t>
            </a:r>
          </a:p>
          <a:p>
            <a:pPr marL="237127" indent="-237127">
              <a:buFont typeface="+mj-lt"/>
              <a:buAutoNum type="arabicPeriod"/>
            </a:pPr>
            <a:r>
              <a:rPr lang="en-US" dirty="0" smtClean="0"/>
              <a:t>Get Fit</a:t>
            </a:r>
          </a:p>
          <a:p>
            <a:pPr marL="237127" indent="-237127">
              <a:buFont typeface="+mj-lt"/>
              <a:buAutoNum type="arabicPeriod"/>
            </a:pPr>
            <a:r>
              <a:rPr lang="en-US" dirty="0" smtClean="0"/>
              <a:t>Brain Health</a:t>
            </a:r>
          </a:p>
          <a:p>
            <a:pPr marL="237127" indent="-237127">
              <a:buFont typeface="+mj-lt"/>
              <a:buAutoNum type="arabicPeriod"/>
            </a:pPr>
            <a:r>
              <a:rPr lang="en-US" dirty="0" smtClean="0"/>
              <a:t>Be Social</a:t>
            </a:r>
          </a:p>
          <a:p>
            <a:pPr marL="237127" indent="-237127">
              <a:buFont typeface="+mj-lt"/>
              <a:buAutoNum type="arabicPeriod"/>
            </a:pPr>
            <a:r>
              <a:rPr lang="en-US" dirty="0" smtClean="0"/>
              <a:t>Tune-in to the Times</a:t>
            </a:r>
          </a:p>
          <a:p>
            <a:pPr marL="237127" indent="-237127">
              <a:buFont typeface="+mj-lt"/>
              <a:buAutoNum type="arabicPeriod"/>
            </a:pPr>
            <a:r>
              <a:rPr lang="en-US" dirty="0" smtClean="0"/>
              <a:t>Stay Safe</a:t>
            </a:r>
          </a:p>
          <a:p>
            <a:pPr marL="237127" indent="-237127">
              <a:buFont typeface="+mj-lt"/>
              <a:buAutoNum type="arabicPeriod"/>
            </a:pPr>
            <a:r>
              <a:rPr lang="en-US" dirty="0" smtClean="0"/>
              <a:t>Know Your Numbers</a:t>
            </a:r>
          </a:p>
          <a:p>
            <a:pPr marL="237127" indent="-237127">
              <a:buFont typeface="+mj-lt"/>
              <a:buAutoNum type="arabicPeriod"/>
            </a:pPr>
            <a:r>
              <a:rPr lang="en-US" dirty="0" smtClean="0"/>
              <a:t>Manage Your Stress</a:t>
            </a:r>
          </a:p>
          <a:p>
            <a:pPr marL="237127" indent="-237127">
              <a:buFont typeface="+mj-lt"/>
              <a:buAutoNum type="arabicPeriod"/>
            </a:pPr>
            <a:r>
              <a:rPr lang="en-US" dirty="0" smtClean="0"/>
              <a:t>Financial Affairs</a:t>
            </a:r>
          </a:p>
          <a:p>
            <a:pPr marL="237127" indent="-237127">
              <a:buFont typeface="+mj-lt"/>
              <a:buAutoNum type="arabicPeriod"/>
            </a:pPr>
            <a:r>
              <a:rPr lang="en-US" dirty="0" smtClean="0"/>
              <a:t>Sleep Tight</a:t>
            </a:r>
          </a:p>
          <a:p>
            <a:pPr marL="237127" indent="-237127">
              <a:buFont typeface="+mj-lt"/>
              <a:buAutoNum type="arabicPeriod"/>
            </a:pPr>
            <a:r>
              <a:rPr lang="en-US" dirty="0" smtClean="0"/>
              <a:t>Take Time for You</a:t>
            </a:r>
          </a:p>
          <a:p>
            <a:pPr>
              <a:buFont typeface="Calibri" pitchFamily="34" charset="0"/>
              <a:buChar char="-"/>
            </a:pPr>
            <a:endParaRPr lang="en-US" dirty="0" smtClean="0"/>
          </a:p>
          <a:p>
            <a:endParaRPr lang="en-US" dirty="0"/>
          </a:p>
        </p:txBody>
      </p:sp>
    </p:spTree>
    <p:extLst>
      <p:ext uri="{BB962C8B-B14F-4D97-AF65-F5344CB8AC3E}">
        <p14:creationId xmlns:p14="http://schemas.microsoft.com/office/powerpoint/2010/main" val="1355396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“According to </a:t>
            </a:r>
            <a:r>
              <a:rPr lang="en-US" i="1" dirty="0" smtClean="0">
                <a:effectLst/>
              </a:rPr>
              <a:t>Injury</a:t>
            </a:r>
            <a:r>
              <a:rPr lang="en-US" i="1" baseline="0" dirty="0" smtClean="0">
                <a:effectLst/>
              </a:rPr>
              <a:t> Facts 2016</a:t>
            </a:r>
            <a:r>
              <a:rPr lang="en-US" dirty="0" smtClean="0">
                <a:effectLst/>
              </a:rPr>
              <a:t>, about 136,053 people died from unintentional-injury-related deaths in 2014. That's 136,053 times someone's ordinary day turned tragic. Often, these tragedies happen when least expected – during a vacation, while doing chores at home or while driving across town. NSC encourages everyone to be aware of hazards related to leisure and recreational activities and take proper safety precautions”</a:t>
            </a:r>
            <a:r>
              <a:rPr lang="en-US" baseline="0" dirty="0" smtClean="0">
                <a:effectLst/>
              </a:rPr>
              <a:t>.  </a:t>
            </a:r>
            <a:r>
              <a:rPr lang="en-US" dirty="0" smtClean="0">
                <a:effectLst/>
              </a:rPr>
              <a:t> </a:t>
            </a:r>
          </a:p>
          <a:p>
            <a:endParaRPr lang="en-US" dirty="0" smtClean="0"/>
          </a:p>
          <a:p>
            <a:r>
              <a:rPr lang="en-US" dirty="0" smtClean="0"/>
              <a:t>Practicing </a:t>
            </a:r>
            <a:r>
              <a:rPr lang="en-US" dirty="0"/>
              <a:t>safety is important because it helps keep you out of harm’s way. Over the course of our life we learn and practice safety, such as looking both ways before crossing the street, wearing a seatbelt or locking our doors when away or at night.  Simple lifestyle changes and recognizing where most hazards are and how danger or injuries can occur when participating in different activities are key to safe living.   </a:t>
            </a:r>
          </a:p>
          <a:p>
            <a:endParaRPr lang="en-US" dirty="0" smtClean="0"/>
          </a:p>
          <a:p>
            <a:r>
              <a:rPr lang="en-US" dirty="0" smtClean="0"/>
              <a:t>While safety </a:t>
            </a:r>
            <a:r>
              <a:rPr lang="en-US" dirty="0"/>
              <a:t>across the lifespan includes a multitude of </a:t>
            </a:r>
            <a:r>
              <a:rPr lang="en-US" dirty="0" smtClean="0"/>
              <a:t>realms, the safety </a:t>
            </a:r>
            <a:r>
              <a:rPr lang="en-US" dirty="0"/>
              <a:t>tips </a:t>
            </a:r>
            <a:r>
              <a:rPr lang="en-US" dirty="0" smtClean="0"/>
              <a:t>in this lesson are </a:t>
            </a:r>
            <a:r>
              <a:rPr lang="en-US" dirty="0"/>
              <a:t>just a few that reflect various life domains: home, transportation, health, recreation, and emergency preparedness.  </a:t>
            </a:r>
          </a:p>
          <a:p>
            <a:endParaRPr lang="en-US" b="1" dirty="0"/>
          </a:p>
          <a:p>
            <a:r>
              <a:rPr lang="en-US" b="1" i="1" dirty="0"/>
              <a:t>For a full list of safety tips, refer participants to the </a:t>
            </a:r>
            <a:r>
              <a:rPr lang="en-US" b="1" i="1" dirty="0" smtClean="0"/>
              <a:t>National Safety</a:t>
            </a:r>
            <a:r>
              <a:rPr lang="en-US" b="1" i="1" baseline="0" dirty="0" smtClean="0"/>
              <a:t> Council Website.  Here you can find information regarding the “top causes of unintentional injury and death in homes and communities,” including poisoning (#1), Car accidents, falls, choking and suffocation, drowning, fires and natural and environmental disasters.  </a:t>
            </a:r>
          </a:p>
          <a:p>
            <a:r>
              <a:rPr lang="en-US" b="1" i="1" baseline="0" dirty="0" smtClean="0"/>
              <a:t>Website: http://www.nsc.org/learn/safety-knowledge/Pages/safety-at-home.aspx</a:t>
            </a:r>
            <a:endParaRPr lang="en-US" b="1" i="1" dirty="0"/>
          </a:p>
          <a:p>
            <a:endParaRPr lang="en-US" dirty="0" smtClean="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9534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Home </a:t>
            </a:r>
            <a:r>
              <a:rPr lang="en-US" b="1" dirty="0"/>
              <a:t>Security</a:t>
            </a:r>
            <a:endParaRPr lang="en-US" dirty="0"/>
          </a:p>
          <a:p>
            <a:pPr defTabSz="914350">
              <a:defRPr/>
            </a:pPr>
            <a:r>
              <a:rPr lang="en-US" dirty="0"/>
              <a:t>Home is often a place that represents security and comfort.  There is no place more important to keep safe than your </a:t>
            </a:r>
            <a:r>
              <a:rPr lang="en-US" dirty="0" smtClean="0"/>
              <a:t>home, yet the majority</a:t>
            </a:r>
            <a:r>
              <a:rPr lang="en-US" baseline="0" dirty="0" smtClean="0"/>
              <a:t> of accidents happen at home</a:t>
            </a:r>
            <a:r>
              <a:rPr lang="en-US" dirty="0" smtClean="0"/>
              <a:t>.  </a:t>
            </a:r>
          </a:p>
          <a:p>
            <a:pPr defTabSz="914350">
              <a:defRPr/>
            </a:pPr>
            <a:endParaRPr lang="en-US" dirty="0" smtClean="0"/>
          </a:p>
          <a:p>
            <a:pPr defTabSz="914350">
              <a:defRPr/>
            </a:pPr>
            <a:r>
              <a:rPr lang="en-US" dirty="0" smtClean="0"/>
              <a:t>Some </a:t>
            </a:r>
            <a:r>
              <a:rPr lang="en-US" dirty="0"/>
              <a:t>home safety tips include: visible house numbers, locked doors and windows, childproofing,  knowing your escape route, working fire extinguishers, avoid overloading plugs and extension cords.</a:t>
            </a:r>
            <a:endParaRPr lang="en-US" b="1" dirty="0"/>
          </a:p>
          <a:p>
            <a:endParaRPr lang="en-US" b="1" dirty="0" smtClean="0"/>
          </a:p>
          <a:p>
            <a:r>
              <a:rPr lang="en-US" b="1" dirty="0" smtClean="0"/>
              <a:t>For a more elaborate list/discussion about Home Safety, The</a:t>
            </a:r>
            <a:r>
              <a:rPr lang="en-US" b="1" baseline="0" dirty="0" smtClean="0"/>
              <a:t> Underwriters Laboratories (UL) recommend the following home safety tips: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Make your house number visible. </a:t>
            </a:r>
            <a:r>
              <a:rPr lang="en-US" sz="1200" kern="1200" dirty="0" smtClean="0">
                <a:solidFill>
                  <a:schemeClr val="tx1"/>
                </a:solidFill>
                <a:effectLst/>
                <a:latin typeface="+mn-lt"/>
                <a:ea typeface="+mn-ea"/>
                <a:cs typeface="+mn-cs"/>
              </a:rPr>
              <a:t>In case of an emergency, a house number that is easy to find and read</a:t>
            </a:r>
          </a:p>
          <a:p>
            <a:r>
              <a:rPr lang="en-US" sz="1200" kern="1200" dirty="0" smtClean="0">
                <a:solidFill>
                  <a:schemeClr val="tx1"/>
                </a:solidFill>
                <a:effectLst/>
                <a:latin typeface="+mn-lt"/>
                <a:ea typeface="+mn-ea"/>
                <a:cs typeface="+mn-cs"/>
              </a:rPr>
              <a:t>from the street helps emergency personnel find the correct home.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Lock doors and windows</a:t>
            </a:r>
            <a:r>
              <a:rPr lang="en-US" sz="1200" kern="1200" dirty="0" smtClean="0">
                <a:solidFill>
                  <a:schemeClr val="tx1"/>
                </a:solidFill>
                <a:effectLst/>
                <a:latin typeface="+mn-lt"/>
                <a:ea typeface="+mn-ea"/>
                <a:cs typeface="+mn-cs"/>
              </a:rPr>
              <a:t>. Be sure to have high-quality locks on both your doors and windows.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Sound the alarm. </a:t>
            </a:r>
            <a:r>
              <a:rPr lang="en-US" sz="1200" kern="1200" dirty="0" smtClean="0">
                <a:solidFill>
                  <a:schemeClr val="tx1"/>
                </a:solidFill>
                <a:effectLst/>
                <a:latin typeface="+mn-lt"/>
                <a:ea typeface="+mn-ea"/>
                <a:cs typeface="+mn-cs"/>
              </a:rPr>
              <a:t>Install smoke detectors on every floor of your home and carbon monoxide detectors near sleeping areas. If already installed, test them! Replace the batteries every daylight-saving time change.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Avoid overload. </a:t>
            </a:r>
            <a:r>
              <a:rPr lang="en-US" sz="1200" kern="1200" dirty="0" smtClean="0">
                <a:solidFill>
                  <a:schemeClr val="tx1"/>
                </a:solidFill>
                <a:effectLst/>
                <a:latin typeface="+mn-lt"/>
                <a:ea typeface="+mn-ea"/>
                <a:cs typeface="+mn-cs"/>
              </a:rPr>
              <a:t>Check for overloaded extension cords – usage should not exceed the recommended wattage.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Watch cord placement. </a:t>
            </a:r>
            <a:r>
              <a:rPr lang="en-US" sz="1200" kern="1200" dirty="0" smtClean="0">
                <a:solidFill>
                  <a:schemeClr val="tx1"/>
                </a:solidFill>
                <a:effectLst/>
                <a:latin typeface="+mn-lt"/>
                <a:ea typeface="+mn-ea"/>
                <a:cs typeface="+mn-cs"/>
              </a:rPr>
              <a:t>Extension cords should not be placed under rugs or heavy furniture, tacked up or coiled while in use.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Don’t get tippy. </a:t>
            </a:r>
            <a:r>
              <a:rPr lang="en-US" sz="1200" kern="1200" dirty="0" smtClean="0">
                <a:solidFill>
                  <a:schemeClr val="tx1"/>
                </a:solidFill>
                <a:effectLst/>
                <a:latin typeface="+mn-lt"/>
                <a:ea typeface="+mn-ea"/>
                <a:cs typeface="+mn-cs"/>
              </a:rPr>
              <a:t>If young children are in the home, bookshelves and other furniture should be firmly </a:t>
            </a:r>
          </a:p>
          <a:p>
            <a:r>
              <a:rPr lang="en-US" sz="1200" kern="1200" dirty="0" smtClean="0">
                <a:solidFill>
                  <a:schemeClr val="tx1"/>
                </a:solidFill>
                <a:effectLst/>
                <a:latin typeface="+mn-lt"/>
                <a:ea typeface="+mn-ea"/>
                <a:cs typeface="+mn-cs"/>
              </a:rPr>
              <a:t>secured with wall brackets to prevent tipping.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Paint safe. </a:t>
            </a:r>
            <a:r>
              <a:rPr lang="en-US" sz="1200" kern="1200" dirty="0" smtClean="0">
                <a:solidFill>
                  <a:schemeClr val="tx1"/>
                </a:solidFill>
                <a:effectLst/>
                <a:latin typeface="+mn-lt"/>
                <a:ea typeface="+mn-ea"/>
                <a:cs typeface="+mn-cs"/>
              </a:rPr>
              <a:t>Check walls for loose paint. If repainting, do so in a well-ventilated area and consider volatile organic compounds (VOC)-free paint.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Childproof. </a:t>
            </a:r>
            <a:r>
              <a:rPr lang="en-US" sz="1200" kern="1200" dirty="0" smtClean="0">
                <a:solidFill>
                  <a:schemeClr val="tx1"/>
                </a:solidFill>
                <a:effectLst/>
                <a:latin typeface="+mn-lt"/>
                <a:ea typeface="+mn-ea"/>
                <a:cs typeface="+mn-cs"/>
              </a:rPr>
              <a:t>There are many things to think about when childproofing a home. Areas of particular danger include outlets, appliances, electronics, stairs and windows.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Get grounded. </a:t>
            </a:r>
            <a:r>
              <a:rPr lang="en-US" sz="1200" kern="1200" dirty="0" smtClean="0">
                <a:solidFill>
                  <a:schemeClr val="tx1"/>
                </a:solidFill>
                <a:effectLst/>
                <a:latin typeface="+mn-lt"/>
                <a:ea typeface="+mn-ea"/>
                <a:cs typeface="+mn-cs"/>
              </a:rPr>
              <a:t>All major appliances should be grounded. Be sure to check your ground fault circuit </a:t>
            </a:r>
          </a:p>
          <a:p>
            <a:r>
              <a:rPr lang="en-US" sz="1200" kern="1200" dirty="0" smtClean="0">
                <a:solidFill>
                  <a:schemeClr val="tx1"/>
                </a:solidFill>
                <a:effectLst/>
                <a:latin typeface="+mn-lt"/>
                <a:ea typeface="+mn-ea"/>
                <a:cs typeface="+mn-cs"/>
              </a:rPr>
              <a:t>interrupters regularly.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Plan your escape. </a:t>
            </a:r>
            <a:r>
              <a:rPr lang="en-US" sz="1200" kern="1200" dirty="0" smtClean="0">
                <a:solidFill>
                  <a:schemeClr val="tx1"/>
                </a:solidFill>
                <a:effectLst/>
                <a:latin typeface="+mn-lt"/>
                <a:ea typeface="+mn-ea"/>
                <a:cs typeface="+mn-cs"/>
              </a:rPr>
              <a:t>Practice a fire escape plan with your family where you identify two exits for every </a:t>
            </a:r>
          </a:p>
          <a:p>
            <a:r>
              <a:rPr lang="en-US" sz="1200" kern="1200" dirty="0" smtClean="0">
                <a:solidFill>
                  <a:schemeClr val="tx1"/>
                </a:solidFill>
                <a:effectLst/>
                <a:latin typeface="+mn-lt"/>
                <a:ea typeface="+mn-ea"/>
                <a:cs typeface="+mn-cs"/>
              </a:rPr>
              <a:t>room and what to do with young children. Also,</a:t>
            </a:r>
            <a:r>
              <a:rPr lang="en-US" sz="1200" kern="1200" baseline="0" dirty="0" smtClean="0">
                <a:solidFill>
                  <a:schemeClr val="tx1"/>
                </a:solidFill>
                <a:effectLst/>
                <a:latin typeface="+mn-lt"/>
                <a:ea typeface="+mn-ea"/>
                <a:cs typeface="+mn-cs"/>
              </a:rPr>
              <a:t> designate a safe meeting area in case of an emergency – such as the mailbox or a neighbor’s house.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Keep extinguishers handy. </a:t>
            </a:r>
            <a:r>
              <a:rPr lang="en-US" sz="1200" kern="1200" dirty="0" smtClean="0">
                <a:solidFill>
                  <a:schemeClr val="tx1"/>
                </a:solidFill>
                <a:effectLst/>
                <a:latin typeface="+mn-lt"/>
                <a:ea typeface="+mn-ea"/>
                <a:cs typeface="+mn-cs"/>
              </a:rPr>
              <a:t>Place all-purpose fire extinguishers in key locations in your home – the kitchen, bedroom and basement. Be sure to check expiration dates regularly and know how to use them safely.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Create a safe exit. </a:t>
            </a:r>
            <a:r>
              <a:rPr lang="en-US" sz="1200" kern="1200" dirty="0" smtClean="0">
                <a:solidFill>
                  <a:schemeClr val="tx1"/>
                </a:solidFill>
                <a:effectLst/>
                <a:latin typeface="+mn-lt"/>
                <a:ea typeface="+mn-ea"/>
                <a:cs typeface="+mn-cs"/>
              </a:rPr>
              <a:t>In addition to alarms and extinguishers, consider an escape ladder if your home has two</a:t>
            </a:r>
          </a:p>
          <a:p>
            <a:r>
              <a:rPr lang="en-US" sz="1200" kern="1200" dirty="0" smtClean="0">
                <a:solidFill>
                  <a:schemeClr val="tx1"/>
                </a:solidFill>
                <a:effectLst/>
                <a:latin typeface="+mn-lt"/>
                <a:ea typeface="+mn-ea"/>
                <a:cs typeface="+mn-cs"/>
              </a:rPr>
              <a:t>floors. Keep emergency numbers and contacts readily available by the phone.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Unplug appliances. </a:t>
            </a:r>
            <a:r>
              <a:rPr lang="en-US" sz="1200" kern="1200" dirty="0" smtClean="0">
                <a:solidFill>
                  <a:schemeClr val="tx1"/>
                </a:solidFill>
                <a:effectLst/>
                <a:latin typeface="+mn-lt"/>
                <a:ea typeface="+mn-ea"/>
                <a:cs typeface="+mn-cs"/>
              </a:rPr>
              <a:t>Unplug appliances and electronics when not in use, and store them out of reach.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Give your air heater some space. </a:t>
            </a:r>
            <a:r>
              <a:rPr lang="en-US" sz="1200" kern="1200" dirty="0" smtClean="0">
                <a:solidFill>
                  <a:schemeClr val="tx1"/>
                </a:solidFill>
                <a:effectLst/>
                <a:latin typeface="+mn-lt"/>
                <a:ea typeface="+mn-ea"/>
                <a:cs typeface="+mn-cs"/>
              </a:rPr>
              <a:t>All air heaters should be placed at least 3 feet from beds, curtains or anything flammable.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Go new in the nursery. </a:t>
            </a:r>
            <a:r>
              <a:rPr lang="en-US" sz="1200" kern="1200" dirty="0" smtClean="0">
                <a:solidFill>
                  <a:schemeClr val="tx1"/>
                </a:solidFill>
                <a:effectLst/>
                <a:latin typeface="+mn-lt"/>
                <a:ea typeface="+mn-ea"/>
                <a:cs typeface="+mn-cs"/>
              </a:rPr>
              <a:t>Check that all painted cribs, bassinettes and high chairs were made after 1978 to avoid potential lead paint poisoning. Follow all safety recommendations on furniture, furnishing covers and blankets.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Cool your jets. </a:t>
            </a:r>
            <a:r>
              <a:rPr lang="en-US" sz="1200" kern="1200" dirty="0" smtClean="0">
                <a:solidFill>
                  <a:schemeClr val="tx1"/>
                </a:solidFill>
                <a:effectLst/>
                <a:latin typeface="+mn-lt"/>
                <a:ea typeface="+mn-ea"/>
                <a:cs typeface="+mn-cs"/>
              </a:rPr>
              <a:t>Set your water heater below 120 degrees Fahrenheit to avoid potential burns and to save energy.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Put away medications. </a:t>
            </a:r>
            <a:r>
              <a:rPr lang="en-US" sz="1200" kern="1200" dirty="0" smtClean="0">
                <a:solidFill>
                  <a:schemeClr val="tx1"/>
                </a:solidFill>
                <a:effectLst/>
                <a:latin typeface="+mn-lt"/>
                <a:ea typeface="+mn-ea"/>
                <a:cs typeface="+mn-cs"/>
              </a:rPr>
              <a:t>Take medications and medical supplies out of your purse, pockets and drawers and put them in a cabinet with a child safety lock.</a:t>
            </a: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49888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Motor </a:t>
            </a:r>
            <a:r>
              <a:rPr lang="en-US" b="1" dirty="0"/>
              <a:t>Vehicle Safety</a:t>
            </a:r>
            <a:endParaRPr lang="en-US" dirty="0"/>
          </a:p>
          <a:p>
            <a:pPr defTabSz="914350">
              <a:defRPr/>
            </a:pPr>
            <a:r>
              <a:rPr lang="en-US" dirty="0"/>
              <a:t>Vehicle crashes are the leading cause of unintentional injuries and death for people between the ages of 1 and 33.  The National Safety Council </a:t>
            </a:r>
            <a:r>
              <a:rPr lang="en-US" dirty="0" smtClean="0"/>
              <a:t>recommends </a:t>
            </a:r>
            <a:r>
              <a:rPr lang="en-US" dirty="0"/>
              <a:t>several ways to reduce your likelihood of getting into an accident: wear seatbelts, avoid distractions, keep infants and </a:t>
            </a:r>
            <a:r>
              <a:rPr lang="en-US" dirty="0" smtClean="0"/>
              <a:t>children safe, </a:t>
            </a:r>
            <a:r>
              <a:rPr lang="en-US" dirty="0"/>
              <a:t>be aware of your surroundings, be a defensive driver, don’t drive impaired.</a:t>
            </a:r>
          </a:p>
          <a:p>
            <a:pPr defTabSz="914350">
              <a:defRPr/>
            </a:pPr>
            <a:endParaRPr lang="en-US" dirty="0" smtClean="0"/>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Wear safety belts. </a:t>
            </a:r>
            <a:r>
              <a:rPr lang="en-US" sz="1200" kern="1200" dirty="0" smtClean="0">
                <a:solidFill>
                  <a:schemeClr val="tx1"/>
                </a:solidFill>
                <a:effectLst/>
                <a:latin typeface="+mn-lt"/>
                <a:ea typeface="+mn-ea"/>
                <a:cs typeface="+mn-cs"/>
              </a:rPr>
              <a:t>Keep yourself and family safe by always buckling up.</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Avoid distractions. </a:t>
            </a:r>
            <a:r>
              <a:rPr lang="en-US" sz="1200" kern="1200" dirty="0" smtClean="0">
                <a:solidFill>
                  <a:schemeClr val="tx1"/>
                </a:solidFill>
                <a:effectLst/>
                <a:latin typeface="+mn-lt"/>
                <a:ea typeface="+mn-ea"/>
                <a:cs typeface="+mn-cs"/>
              </a:rPr>
              <a:t>Distracted driving is a problem on the roadways. Eating, putting on makeup, getting dressed and fidgeting with children or pets are examples of various distractions that take our eyes and minds off the road.</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Stay off cell phones. </a:t>
            </a:r>
            <a:r>
              <a:rPr lang="en-US" sz="1200" kern="1200" dirty="0" smtClean="0">
                <a:solidFill>
                  <a:schemeClr val="tx1"/>
                </a:solidFill>
                <a:effectLst/>
                <a:latin typeface="+mn-lt"/>
                <a:ea typeface="+mn-ea"/>
                <a:cs typeface="+mn-cs"/>
              </a:rPr>
              <a:t>An increasing number of accidents involve cell phone use. Talking on a cell phone while driving makes you four times more likely to crash and texting while driving increases your chance of crashing by up to 8 to 23 times.</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Keep infants and children safe. </a:t>
            </a:r>
            <a:r>
              <a:rPr lang="en-US" sz="1200" kern="1200" dirty="0" smtClean="0">
                <a:solidFill>
                  <a:schemeClr val="tx1"/>
                </a:solidFill>
                <a:effectLst/>
                <a:latin typeface="+mn-lt"/>
                <a:ea typeface="+mn-ea"/>
                <a:cs typeface="+mn-cs"/>
              </a:rPr>
              <a:t>Motor vehicle accidents are the number one cause of death for children age 1 to 12. The best way to protect them is to place all children in age- and size-appropriate car and booster seats and to know how to properly use the seat to reduce serious and fatal injuries. Car and booster seats should be used every time a child is in a car. Children should sit in the back seat at least through the age of 12.</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Keep teens safe. </a:t>
            </a:r>
            <a:r>
              <a:rPr lang="en-US" sz="1200" kern="1200" dirty="0" smtClean="0">
                <a:solidFill>
                  <a:schemeClr val="tx1"/>
                </a:solidFill>
                <a:effectLst/>
                <a:latin typeface="+mn-lt"/>
                <a:ea typeface="+mn-ea"/>
                <a:cs typeface="+mn-cs"/>
              </a:rPr>
              <a:t>Motor vehicle crashes are the number one cause of death for teens. Proper parental or guardian guidance in the learning-to-drive process is influential in a teen’s ability to become a safe and responsible driver. This includes modeling non-distracted driving and safety belt use.</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Keep seniors safe. </a:t>
            </a:r>
            <a:r>
              <a:rPr lang="en-US" sz="1200" kern="1200" dirty="0" smtClean="0">
                <a:solidFill>
                  <a:schemeClr val="tx1"/>
                </a:solidFill>
                <a:effectLst/>
                <a:latin typeface="+mn-lt"/>
                <a:ea typeface="+mn-ea"/>
                <a:cs typeface="+mn-cs"/>
              </a:rPr>
              <a:t>Over the next 20 years, the number of senior drivers will increase 70 percent. The crash rates for drivers age 65+ are higher than any age group, except teens. Resources are available to help keep drivers safe, including self-assessment tools, education, driver refresher courses and public transporta­tion. Seat belt safety, being aware of medication side effects and interactions, planning trips during low traffic times, driving a car that best fits you and learning the newest highway laws and vehicle changes are also helpful tips for senior drivers.</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Be aware of your surroundings. </a:t>
            </a:r>
            <a:r>
              <a:rPr lang="en-US" sz="1200" kern="1200" dirty="0" smtClean="0">
                <a:solidFill>
                  <a:schemeClr val="tx1"/>
                </a:solidFill>
                <a:effectLst/>
                <a:latin typeface="+mn-lt"/>
                <a:ea typeface="+mn-ea"/>
                <a:cs typeface="+mn-cs"/>
              </a:rPr>
              <a:t>Children are killed in and around vehicles each year. All are preventable.</a:t>
            </a:r>
          </a:p>
          <a:p>
            <a:r>
              <a:rPr lang="en-US" sz="1200" kern="1200" dirty="0" smtClean="0">
                <a:solidFill>
                  <a:schemeClr val="tx1"/>
                </a:solidFill>
                <a:effectLst/>
                <a:latin typeface="+mn-lt"/>
                <a:ea typeface="+mn-ea"/>
                <a:cs typeface="+mn-cs"/>
              </a:rPr>
              <a:t>Driveway </a:t>
            </a:r>
            <a:r>
              <a:rPr lang="en-US" sz="1200" kern="1200" dirty="0" err="1" smtClean="0">
                <a:solidFill>
                  <a:schemeClr val="tx1"/>
                </a:solidFill>
                <a:effectLst/>
                <a:latin typeface="+mn-lt"/>
                <a:ea typeface="+mn-ea"/>
                <a:cs typeface="+mn-cs"/>
              </a:rPr>
              <a:t>backovers</a:t>
            </a:r>
            <a:r>
              <a:rPr lang="en-US" sz="1200" kern="1200" dirty="0" smtClean="0">
                <a:solidFill>
                  <a:schemeClr val="tx1"/>
                </a:solidFill>
                <a:effectLst/>
                <a:latin typeface="+mn-lt"/>
                <a:ea typeface="+mn-ea"/>
                <a:cs typeface="+mn-cs"/>
              </a:rPr>
              <a:t> and hot car deaths can be prevented by never leaving a child in or around a vehicle unattended. Be especially vigilant during hectic times, schedule changes and holidays, as these busy times can often result in tragedy. It is also important to know where you parked your car, have your keys ready before walking to your car and checking in and around a car before getting in. Once in a car, lock the doors.</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Don’t drive impaired. </a:t>
            </a:r>
            <a:r>
              <a:rPr lang="en-US" sz="1200" kern="1200" dirty="0" smtClean="0">
                <a:solidFill>
                  <a:schemeClr val="tx1"/>
                </a:solidFill>
                <a:effectLst/>
                <a:latin typeface="+mn-lt"/>
                <a:ea typeface="+mn-ea"/>
                <a:cs typeface="+mn-cs"/>
              </a:rPr>
              <a:t>Impaired driving from drinking and/or drugs puts everyone on the road in danger and is a serious threat to communities throughout the nation. To prevent impaired driving, call a friend or taxi, designate someone in the group to drive who has not been drinking and don’t let your friends drive drunk.</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Be a defensive driver. </a:t>
            </a:r>
            <a:r>
              <a:rPr lang="en-US" sz="1200" kern="1200" dirty="0" smtClean="0">
                <a:solidFill>
                  <a:schemeClr val="tx1"/>
                </a:solidFill>
                <a:effectLst/>
                <a:latin typeface="+mn-lt"/>
                <a:ea typeface="+mn-ea"/>
                <a:cs typeface="+mn-cs"/>
              </a:rPr>
              <a:t>Speeding, frequent and unnecessary lane changes, tailgating and running red or yellow lights are examples of aggressive driving that result in putting yourself, your family and other drivers in danger. Instead, practice defensive driving techniques to save lives, time and money.</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Keep the vehicle well maintained. </a:t>
            </a:r>
            <a:r>
              <a:rPr lang="en-US" sz="1200" kern="1200" dirty="0" smtClean="0">
                <a:solidFill>
                  <a:schemeClr val="tx1"/>
                </a:solidFill>
                <a:effectLst/>
                <a:latin typeface="+mn-lt"/>
                <a:ea typeface="+mn-ea"/>
                <a:cs typeface="+mn-cs"/>
              </a:rPr>
              <a:t>Having your vehicle serviced regularly reduces mechanical problems and breakdowns. Along with regular oil changes, be sure to check that windshield wipers are in good working order and the spare tire has air in it.</a:t>
            </a: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84673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1" dirty="0" smtClean="0"/>
              <a:t>Health </a:t>
            </a:r>
            <a:r>
              <a:rPr lang="en-US" b="1" dirty="0"/>
              <a:t>Safety</a:t>
            </a:r>
          </a:p>
          <a:p>
            <a:pPr defTabSz="914350">
              <a:defRPr/>
            </a:pPr>
            <a:r>
              <a:rPr lang="en-US" dirty="0"/>
              <a:t>Good health leads to happiness, independence, satisfaction and fulfillment in life.  The following are just a few tips that promote health safety according to the National Council on Safety (2012</a:t>
            </a:r>
            <a:r>
              <a:rPr lang="en-US" dirty="0" smtClean="0"/>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Get trained in first aid, cardiopulmonary resuscitation (CPR) and automated external defibrillator (AED). </a:t>
            </a:r>
            <a:r>
              <a:rPr lang="en-US" sz="1200" kern="1200" dirty="0" smtClean="0">
                <a:solidFill>
                  <a:schemeClr val="tx1"/>
                </a:solidFill>
                <a:effectLst/>
                <a:latin typeface="+mn-lt"/>
                <a:ea typeface="+mn-ea"/>
                <a:cs typeface="+mn-cs"/>
              </a:rPr>
              <a:t>Ideally, at least one person in each household should have these lifesaving skills. Seventy-five percent of out-of-hospital cardiac arrests occur at home, and 25 percent of hospital emergency room visits could be eliminated if someone knew first aid.</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Visit the doctor. </a:t>
            </a:r>
            <a:r>
              <a:rPr lang="en-US" sz="1200" kern="1200" dirty="0" smtClean="0">
                <a:solidFill>
                  <a:schemeClr val="tx1"/>
                </a:solidFill>
                <a:effectLst/>
                <a:latin typeface="+mn-lt"/>
                <a:ea typeface="+mn-ea"/>
                <a:cs typeface="+mn-cs"/>
              </a:rPr>
              <a:t>Annual exams and check-ups help keep children healthy and make it easier for you to stay on top of your health. During children’s visits, health care providers will give any vaccines that are due, check your child’s growth and development and test vision and hearing. It is important for children to get all of the recommended doses of vaccines to be completely immunized against a disease. Teens are able to start taking some responsibility for their own health. Teens should feel comfortable talking to their health care provider about health and emotional concerns, such as physical development or sexual health. As adults, regular checkups are important to help with health maintenance. With age, more frequent checkups and pro­cedures are common for preventative measures, such as mammograms, prostate exams and colonoscopies.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Visit the dentist. </a:t>
            </a:r>
            <a:r>
              <a:rPr lang="en-US" sz="1200" kern="1200" dirty="0" smtClean="0">
                <a:solidFill>
                  <a:schemeClr val="tx1"/>
                </a:solidFill>
                <a:effectLst/>
                <a:latin typeface="+mn-lt"/>
                <a:ea typeface="+mn-ea"/>
                <a:cs typeface="+mn-cs"/>
              </a:rPr>
              <a:t>By adopting lifelong healthy oral habits at home, making smart choices about diet and lifestyle and seeking regular dental care, you help your teeth last a lifetime and you contribute to overall health, as there is a connection between a healthy body and a healthy mouth. Cavities are still the most prevalent chronic disease of childhood.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Understand how to use and dispose of your meds. </a:t>
            </a:r>
            <a:r>
              <a:rPr lang="en-US" sz="1200" kern="1200" dirty="0" smtClean="0">
                <a:solidFill>
                  <a:schemeClr val="tx1"/>
                </a:solidFill>
                <a:effectLst/>
                <a:latin typeface="+mn-lt"/>
                <a:ea typeface="+mn-ea"/>
                <a:cs typeface="+mn-cs"/>
              </a:rPr>
              <a:t>Talk to your health care provider(s) about all the medications you take, including over-the-counter and herbal medicines and discuss side effects and possi­ble medication interactions. Before taking a pill or giving medication to children, read the label and take it exactly as prescribed in terms of dosage, timing and whether or not it should be taken with food/drink. Don’t use medicines after their expiration date and properly dispose of any unused or expired medications.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Prevent unintentional medication overdose. </a:t>
            </a:r>
            <a:r>
              <a:rPr lang="en-US" sz="1200" kern="1200" dirty="0" smtClean="0">
                <a:solidFill>
                  <a:schemeClr val="tx1"/>
                </a:solidFill>
                <a:effectLst/>
                <a:latin typeface="+mn-lt"/>
                <a:ea typeface="+mn-ea"/>
                <a:cs typeface="+mn-cs"/>
              </a:rPr>
              <a:t>Never take more than is prescribed. If you still have pain, call your physician to discuss your options. Refill pain medication only if you really need it and not until your current prescription is almost empty. Don’t mix medications without consulting a health care provider and don’t mix medication with alcohol or sedatives.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Protect against poisoning. </a:t>
            </a:r>
            <a:r>
              <a:rPr lang="en-US" sz="1200" kern="1200" dirty="0" smtClean="0">
                <a:solidFill>
                  <a:schemeClr val="tx1"/>
                </a:solidFill>
                <a:effectLst/>
                <a:latin typeface="+mn-lt"/>
                <a:ea typeface="+mn-ea"/>
                <a:cs typeface="+mn-cs"/>
              </a:rPr>
              <a:t>Unintentional poisoning includes the unsupervised ingestion of drugs or chemicals, “overdoses” or the excessive use of a drug and exposure to environmental substances. The most common poisons include prescription and over-the-counter medications, cleaning products and personal care products. Children are at the greatest risk of poisoning due to eating or swallowing over-the-counter and prescription medicines when an adult is not watching. Avoid leaving medication unattended on countertops and tables, loose in purses or on the floor. Put the poison control number (1-800-222-1222) on or near every home telephone and save it on your cell phone.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Prevent falls. </a:t>
            </a:r>
            <a:r>
              <a:rPr lang="en-US" sz="1200" kern="1200" dirty="0" smtClean="0">
                <a:solidFill>
                  <a:schemeClr val="tx1"/>
                </a:solidFill>
                <a:effectLst/>
                <a:latin typeface="+mn-lt"/>
                <a:ea typeface="+mn-ea"/>
                <a:cs typeface="+mn-cs"/>
              </a:rPr>
              <a:t>Falls are one of the leading causes of unintentional injuries in the United States. Falls cause injury, diminish independence and can even lead to death. Older adults age 65 years and older are more susceptible to falling. But, having vision and medication checked regularly, maintaining a clutter-free and safe home environment and physical activity can lower the risk of falling and the fear of falling. Supervise young children at all times around fall hazards, such as stairs and playground equipment. Whether you’re at home or out to play, keep them safe and help them prevent falls.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Practice food safety. </a:t>
            </a:r>
            <a:r>
              <a:rPr lang="en-US" sz="1200" kern="1200" dirty="0" smtClean="0">
                <a:solidFill>
                  <a:schemeClr val="tx1"/>
                </a:solidFill>
                <a:effectLst/>
                <a:latin typeface="+mn-lt"/>
                <a:ea typeface="+mn-ea"/>
                <a:cs typeface="+mn-cs"/>
              </a:rPr>
              <a:t>Wash your hands. Know the safe minimum cooking temperatures for meat, fish and poultry. Properly use and wash cutting boards. Wash all fruits and vegetables. Know how to properly store leftovers.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Practice safe sex. </a:t>
            </a:r>
            <a:r>
              <a:rPr lang="en-US" sz="1200" kern="1200" dirty="0" smtClean="0">
                <a:solidFill>
                  <a:schemeClr val="tx1"/>
                </a:solidFill>
                <a:effectLst/>
                <a:latin typeface="+mn-lt"/>
                <a:ea typeface="+mn-ea"/>
                <a:cs typeface="+mn-cs"/>
              </a:rPr>
              <a:t>Sexual health is a state of physical, emotional, mental and social well-being in relation to sexuality– it is important no matter how old you are. As part of their education, children – once they reach an appropriate age – need to learn about sex and sexuality from reliable sources so they better under­ stand male and female bodies and how they work. Adolescence education, from the reliable source (prefer­ ably their parent or guardian), should teach about human sexual development, reproduction, types of relationships, healthy versus unhealthy relationships, sexual behavior and how to prevent pregnancy and STIs (sexually transmitted infections). Moral behavior or family standards regarding premarital sex have to be taught. Adults, even those past the age of bearing children, also need to be aware of sexual health and STIs so they practice healthy behaviors.</a:t>
            </a: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62604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1" dirty="0" smtClean="0"/>
              <a:t>Recreational </a:t>
            </a:r>
            <a:r>
              <a:rPr lang="en-US" b="1" dirty="0"/>
              <a:t>Safety</a:t>
            </a:r>
          </a:p>
          <a:p>
            <a:pPr defTabSz="914350">
              <a:defRPr/>
            </a:pPr>
            <a:r>
              <a:rPr lang="en-US" dirty="0"/>
              <a:t>The National Council on </a:t>
            </a:r>
            <a:r>
              <a:rPr lang="en-US" dirty="0" smtClean="0"/>
              <a:t>Safety </a:t>
            </a:r>
            <a:r>
              <a:rPr lang="en-US" dirty="0"/>
              <a:t>reports that recreation-related injuries affect people of all ages and account for many injury-related emergency department visits.  To have good recreational </a:t>
            </a:r>
            <a:r>
              <a:rPr lang="en-US" dirty="0" smtClean="0"/>
              <a:t>experiences, the National Council on </a:t>
            </a:r>
            <a:r>
              <a:rPr lang="en-US" dirty="0" smtClean="0"/>
              <a:t>Safety</a:t>
            </a:r>
            <a:r>
              <a:rPr lang="en-US" baseline="0" dirty="0" smtClean="0"/>
              <a:t> </a:t>
            </a:r>
            <a:r>
              <a:rPr lang="en-US" baseline="0" dirty="0" smtClean="0"/>
              <a:t>suggests</a:t>
            </a:r>
            <a:r>
              <a:rPr lang="en-US" dirty="0" smtClean="0"/>
              <a:t>:</a:t>
            </a:r>
            <a:endParaRPr lang="en-US" dirty="0"/>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Avoid injury while exercising. </a:t>
            </a:r>
            <a:r>
              <a:rPr lang="en-US" sz="1200" kern="1200" dirty="0" smtClean="0">
                <a:solidFill>
                  <a:schemeClr val="tx1"/>
                </a:solidFill>
                <a:effectLst/>
                <a:latin typeface="+mn-lt"/>
                <a:ea typeface="+mn-ea"/>
                <a:cs typeface="+mn-cs"/>
              </a:rPr>
              <a:t>When first starting an exercise program, begin slowly with low-intensity exercises. Stretch and warm up with low-intensity exercises at the beginning of each exercise session. Drink water before, during and after you exercise. Wait at least 2 hours after eating a large meal before</a:t>
            </a:r>
          </a:p>
          <a:p>
            <a:r>
              <a:rPr lang="en-US" sz="1200" kern="1200" dirty="0" smtClean="0">
                <a:solidFill>
                  <a:schemeClr val="tx1"/>
                </a:solidFill>
                <a:effectLst/>
                <a:latin typeface="+mn-lt"/>
                <a:ea typeface="+mn-ea"/>
                <a:cs typeface="+mn-cs"/>
              </a:rPr>
              <a:t>doing strenuous exercise. Wear appropriate shoes for your activity and comfortable clothing that allows you to move freely but won’t catch on objects. When outdoors, pay attention to your surroundings – consider possible traffic hazards, the weather, uneven walking surfaces and strangers.</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Children and exercise. </a:t>
            </a:r>
            <a:r>
              <a:rPr lang="en-US" sz="1200" kern="1200" dirty="0" smtClean="0">
                <a:solidFill>
                  <a:schemeClr val="tx1"/>
                </a:solidFill>
                <a:effectLst/>
                <a:latin typeface="+mn-lt"/>
                <a:ea typeface="+mn-ea"/>
                <a:cs typeface="+mn-cs"/>
              </a:rPr>
              <a:t>Children should wear protective gear during sports and recreation. For example, when in-line skating, use wrist guards, knee and elbow pads and a helmet.</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Older adults and exercise. </a:t>
            </a:r>
            <a:r>
              <a:rPr lang="en-US" sz="1200" kern="1200" dirty="0" smtClean="0">
                <a:solidFill>
                  <a:schemeClr val="tx1"/>
                </a:solidFill>
                <a:effectLst/>
                <a:latin typeface="+mn-lt"/>
                <a:ea typeface="+mn-ea"/>
                <a:cs typeface="+mn-cs"/>
              </a:rPr>
              <a:t>It is important to check with a health care provider before beginning an exercise program. Start out slowly. Be cautious of surgeries, such as hip replacements and follow precautions for any health issue that you may have. Perform the exercise safely and within the limits of your abilities.</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Prevent playground injuries. </a:t>
            </a:r>
            <a:r>
              <a:rPr lang="en-US" sz="1200" kern="1200" dirty="0" smtClean="0">
                <a:solidFill>
                  <a:schemeClr val="tx1"/>
                </a:solidFill>
                <a:effectLst/>
                <a:latin typeface="+mn-lt"/>
                <a:ea typeface="+mn-ea"/>
                <a:cs typeface="+mn-cs"/>
              </a:rPr>
              <a:t>Falls on the playground are a common cause of injury. Check to make sure the surfaces under playground equipment are safe, soft and well-maintained (such as wood chips or sand, not dirt or grass).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Learn how to swim. </a:t>
            </a:r>
            <a:r>
              <a:rPr lang="en-US" sz="1200" kern="1200" dirty="0" smtClean="0">
                <a:solidFill>
                  <a:schemeClr val="tx1"/>
                </a:solidFill>
                <a:effectLst/>
                <a:latin typeface="+mn-lt"/>
                <a:ea typeface="+mn-ea"/>
                <a:cs typeface="+mn-cs"/>
              </a:rPr>
              <a:t>While swimming does not make drowning impossible, it can make it less likely to happen.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Prevent dog bites. </a:t>
            </a:r>
            <a:r>
              <a:rPr lang="en-US" sz="1200" kern="1200" dirty="0" smtClean="0">
                <a:solidFill>
                  <a:schemeClr val="tx1"/>
                </a:solidFill>
                <a:effectLst/>
                <a:latin typeface="+mn-lt"/>
                <a:ea typeface="+mn-ea"/>
                <a:cs typeface="+mn-cs"/>
              </a:rPr>
              <a:t>Teach children basic safety around dogs and help them be comfortable versus afraid of dogs. Do not approach an unfamiliar dog and, if approached yourself, stand still versus running and screaming. If you are knocked over by a dog, roll into a ball and lie still. Avoid eye contact. Do not disturb a dog who is sleeping, eating or caring for puppies. Do not pet or approach a dog without allowing it to see or sniff you first. If a dog is with his/her owner, ask before you pet the dog. Report stray dogs or dogs displaying unusual behavior. Immediately report any bite to a medical health provider.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Travel safely. </a:t>
            </a:r>
            <a:r>
              <a:rPr lang="en-US" sz="1200" kern="1200" dirty="0" smtClean="0">
                <a:solidFill>
                  <a:schemeClr val="tx1"/>
                </a:solidFill>
                <a:effectLst/>
                <a:latin typeface="+mn-lt"/>
                <a:ea typeface="+mn-ea"/>
                <a:cs typeface="+mn-cs"/>
              </a:rPr>
              <a:t>Traveling can be fun and exciting, but unwary tourists can make for easy targets. General safety suggestions include: Don’t share your travel plans on social media or with people you don’t know well. Highlighting that you are going to be gone can increase the risk of break-ins and robberies. Do let a trusted neighbor know so that an eye can be kept on the house. If you’re driving, know your route. Pack a map or GPS and be familiar with places to stop for food, drink and gas. At the airport, keep your ticket, identification and passport (if needed) with you at all times. Watch for your suitcase as it appears on the carousel upon landing.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Hotel safety. </a:t>
            </a:r>
            <a:r>
              <a:rPr lang="en-US" sz="1200" kern="1200" dirty="0" smtClean="0">
                <a:solidFill>
                  <a:schemeClr val="tx1"/>
                </a:solidFill>
                <a:effectLst/>
                <a:latin typeface="+mn-lt"/>
                <a:ea typeface="+mn-ea"/>
                <a:cs typeface="+mn-cs"/>
              </a:rPr>
              <a:t>If possible, choose accommodation that has unmarked ‘swipe cards’ rather than numbered keys for each room. If you lose your swipe card or if it is stolen, the thief won’t know which room to rob. Take note of emergency exits, stairwells, fire escapes and emergency plans. Always lock your hotel door, including the deadbolt or chain. If arranging to meet people you’ve never met before (such as business associates), wait for them in the lobby. Don’t ask them to come up to your room. Ask a hotel concierge about safe versus unsafe local areas.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Street smarts. </a:t>
            </a:r>
            <a:r>
              <a:rPr lang="en-US" sz="1200" kern="1200" dirty="0" smtClean="0">
                <a:solidFill>
                  <a:schemeClr val="tx1"/>
                </a:solidFill>
                <a:effectLst/>
                <a:latin typeface="+mn-lt"/>
                <a:ea typeface="+mn-ea"/>
                <a:cs typeface="+mn-cs"/>
              </a:rPr>
              <a:t>Limit your night travel, especially if the territory is unfamiliar and known to be dangerous.</a:t>
            </a:r>
          </a:p>
          <a:p>
            <a:r>
              <a:rPr lang="en-US" sz="1200" kern="1200" dirty="0" smtClean="0">
                <a:solidFill>
                  <a:schemeClr val="tx1"/>
                </a:solidFill>
                <a:effectLst/>
                <a:latin typeface="+mn-lt"/>
                <a:ea typeface="+mn-ea"/>
                <a:cs typeface="+mn-cs"/>
              </a:rPr>
              <a:t>If you are overseas, always keep your passport with you (on a safety belt, under your clothes) and make a photocopy of your passport and all other documents; keep those copies in a safe place. Use ATMs during the day, when there are people around. Try to rely more on credit cards than cash. Even if you’re not sure where you’re going, walk like you’ve got a purpose. Be discreet when map reading, and pay attention to your surroundings and the people around you.</a:t>
            </a: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923474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Emergency </a:t>
            </a:r>
            <a:r>
              <a:rPr lang="en-US" b="1" dirty="0"/>
              <a:t>Preparedness</a:t>
            </a:r>
          </a:p>
          <a:p>
            <a:pPr defTabSz="914350">
              <a:defRPr/>
            </a:pPr>
            <a:r>
              <a:rPr lang="en-US" dirty="0"/>
              <a:t>Natural disasters, fires, and other catastrophic events can disrupt your home, work and community with little to no warning.  It is important to identify and learn about potential hazards common to your area.  It is also important to make and share a plan to help prevent confusion and worry in the face of an emergency.  Depending on the disaster, help may not always be there or be able to get to you due to multiple calls, blocked roads or other barriers.  According to the National Safety </a:t>
            </a:r>
            <a:r>
              <a:rPr lang="en-US" dirty="0" smtClean="0"/>
              <a:t>Council:</a:t>
            </a:r>
            <a:endParaRPr lang="en-US" dirty="0"/>
          </a:p>
          <a:p>
            <a:endParaRPr lang="en-US"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Determine the safest course of action for you and your family for each hazard. </a:t>
            </a:r>
            <a:r>
              <a:rPr lang="en-US" sz="1200" b="0" i="0" u="none" strike="noStrike" kern="1200" baseline="0" dirty="0" smtClean="0">
                <a:solidFill>
                  <a:schemeClr val="tx1"/>
                </a:solidFill>
                <a:latin typeface="+mn-lt"/>
                <a:ea typeface="+mn-ea"/>
                <a:cs typeface="+mn-cs"/>
              </a:rPr>
              <a:t>In some situations, it may be better to stay where you are, also called sheltering in place. For example, this would be necessary during a tornado or hazardous chemical release. Sometimes, leaving an area to escape danger or evacuation is the safer course of action in situations such as a fire or hurricane. </a:t>
            </a:r>
          </a:p>
          <a:p>
            <a:pPr marL="171450" indent="-171450">
              <a:buFont typeface="Arial" panose="020B0604020202020204" pitchFamily="34" charset="0"/>
              <a:buChar char="•"/>
            </a:pPr>
            <a:endParaRPr lang="en-US"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Stay informed. </a:t>
            </a:r>
            <a:r>
              <a:rPr lang="en-US" sz="1200" b="0" i="0" u="none" strike="noStrike" kern="1200" baseline="0" dirty="0" smtClean="0">
                <a:solidFill>
                  <a:schemeClr val="tx1"/>
                </a:solidFill>
                <a:latin typeface="+mn-lt"/>
                <a:ea typeface="+mn-ea"/>
                <a:cs typeface="+mn-cs"/>
              </a:rPr>
              <a:t>Know how your community alerts citizens in an emergency. It may be an emergency broadcast on the radio or television. You might hear a special siren, get a telephone call or emergency workers may go door to door. If available, sign up for your community’s emergency text or email alert system. </a:t>
            </a:r>
          </a:p>
          <a:p>
            <a:pPr marL="171450" indent="-171450">
              <a:buFont typeface="Arial" panose="020B0604020202020204" pitchFamily="34" charset="0"/>
              <a:buChar char="•"/>
            </a:pPr>
            <a:endParaRPr lang="en-US"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Plan for your family’s comfort during disasters. </a:t>
            </a:r>
            <a:r>
              <a:rPr lang="en-US" sz="1200" b="0" i="0" u="none" strike="noStrike" kern="1200" baseline="0" dirty="0" smtClean="0">
                <a:solidFill>
                  <a:schemeClr val="tx1"/>
                </a:solidFill>
                <a:latin typeface="+mn-lt"/>
                <a:ea typeface="+mn-ea"/>
                <a:cs typeface="+mn-cs"/>
              </a:rPr>
              <a:t>Utility outages are common during severe weather and other emergencies. It is important to prepare a kit that can meet your household’s basic needs (food, water, etc.) for 72 hours. You should also have a kit that is kept in the car. </a:t>
            </a:r>
          </a:p>
          <a:p>
            <a:pPr marL="171450" indent="-171450">
              <a:buFont typeface="Arial" panose="020B0604020202020204" pitchFamily="34" charset="0"/>
              <a:buChar char="•"/>
            </a:pPr>
            <a:endParaRPr lang="en-US"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Practice what to do in an emergency. </a:t>
            </a:r>
            <a:r>
              <a:rPr lang="en-US" sz="1200" b="0" i="0" u="none" strike="noStrike" kern="1200" baseline="0" dirty="0" smtClean="0">
                <a:solidFill>
                  <a:schemeClr val="tx1"/>
                </a:solidFill>
                <a:latin typeface="+mn-lt"/>
                <a:ea typeface="+mn-ea"/>
                <a:cs typeface="+mn-cs"/>
              </a:rPr>
              <a:t>Conduct regular drills by yourself and with your family for the most common hazards such as a fire, tornado or earthquake. </a:t>
            </a:r>
          </a:p>
          <a:p>
            <a:pPr marL="171450" indent="-171450">
              <a:buFont typeface="Arial" panose="020B0604020202020204" pitchFamily="34" charset="0"/>
              <a:buChar char="•"/>
            </a:pPr>
            <a:endParaRPr lang="en-US"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Know how to keep in touch. </a:t>
            </a:r>
            <a:r>
              <a:rPr lang="en-US" sz="1200" b="0" i="0" u="none" strike="noStrike" kern="1200" baseline="0" dirty="0" smtClean="0">
                <a:solidFill>
                  <a:schemeClr val="tx1"/>
                </a:solidFill>
                <a:latin typeface="+mn-lt"/>
                <a:ea typeface="+mn-ea"/>
                <a:cs typeface="+mn-cs"/>
              </a:rPr>
              <a:t>Local telephone service may be interrupted. Sometimes, it is easier to send a text message or contact a family member in another state. Each family member should know how to make contact so it can be known that they are safe. </a:t>
            </a:r>
          </a:p>
          <a:p>
            <a:pPr marL="171450" indent="-171450" defTabSz="914350">
              <a:buFont typeface="Arial" panose="020B0604020202020204" pitchFamily="34" charset="0"/>
              <a:buChar char="•"/>
              <a:defRPr/>
            </a:pPr>
            <a:endParaRPr lang="en-US" dirty="0" smtClean="0"/>
          </a:p>
          <a:p>
            <a:r>
              <a:rPr lang="en-US" b="1" dirty="0" smtClean="0"/>
              <a:t>Optional Activity (Emergency Preparedness</a:t>
            </a:r>
            <a:r>
              <a:rPr lang="en-US" b="1" baseline="0" dirty="0" smtClean="0"/>
              <a:t> </a:t>
            </a:r>
            <a:r>
              <a:rPr lang="en-US" b="1" dirty="0" smtClean="0"/>
              <a:t>group activity/discussion):</a:t>
            </a:r>
          </a:p>
          <a:p>
            <a:r>
              <a:rPr lang="en-US" b="1" dirty="0" smtClean="0"/>
              <a:t>Supplies Needed: Pen/pencil and handouts: 1) “What are you doing to prepare?” 2) “Ready on a budget” and 3) “FEMA Family Emergency Plan” </a:t>
            </a:r>
            <a:endParaRPr lang="en-US" dirty="0" smtClean="0"/>
          </a:p>
          <a:p>
            <a:r>
              <a:rPr lang="en-US" dirty="0" smtClean="0"/>
              <a:t>According to the Red Cross, a basic action plan includes: (1) an emergency supply kit, (2) a plan for evacuation (including where to meet, and what to do if family is separated), and (3) being informed of potential disasters or emergencies that may occur in your area.  Before an action plan can be take place, people need to discern what they know, what they think they know that is not accurate, and what they don’t know.    </a:t>
            </a:r>
          </a:p>
          <a:p>
            <a:endParaRPr lang="en-US" dirty="0" smtClean="0"/>
          </a:p>
          <a:p>
            <a:r>
              <a:rPr lang="en-US" dirty="0" smtClean="0"/>
              <a:t>Pass out the handout, “What are you doing to prepare?” and have the participants take a few minutes to check the boxes.  Next discuss a few of the responses.  (All counties are different so be sure to check with your local county government for some of the answers.  For example, do you have an official local evacuation route or does your county have a Citizen Corps Council?) </a:t>
            </a:r>
          </a:p>
          <a:p>
            <a:endParaRPr lang="en-US" dirty="0" smtClean="0"/>
          </a:p>
          <a:p>
            <a:r>
              <a:rPr lang="en-US" dirty="0" smtClean="0"/>
              <a:t>Finally, pass out the handouts “Ready on a budget” and “Family Emergency Plan” and encourage your participants to go home and follow the suggestions.  </a:t>
            </a:r>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19478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1" dirty="0" smtClean="0"/>
              <a:t>Internet </a:t>
            </a:r>
            <a:r>
              <a:rPr lang="en-US" b="1" dirty="0"/>
              <a:t>Safety </a:t>
            </a:r>
          </a:p>
          <a:p>
            <a:pPr defTabSz="914350">
              <a:defRPr/>
            </a:pPr>
            <a:r>
              <a:rPr lang="en-US" dirty="0"/>
              <a:t>Adults and kids alike face several risks when they go online.  Crimes and scams such as sexual predation and identify theft are everywhere.   To stay safe on the internet, the National Council on </a:t>
            </a:r>
            <a:r>
              <a:rPr lang="en-US" dirty="0" smtClean="0"/>
              <a:t>Safety </a:t>
            </a:r>
            <a:r>
              <a:rPr lang="en-US" dirty="0"/>
              <a:t>recommends: protect your kids (help your children understand internet safety , set limits on the computer, keep computers in common areas, share email and social media accounts, and look for signs of predators or cyber-bullying), and protect yourself (use passwords wisely, protect your identity and computer’s safety, be smart with social media and on-line dating sites</a:t>
            </a:r>
            <a:r>
              <a:rPr lang="en-US" dirty="0" smtClean="0"/>
              <a:t>).</a:t>
            </a:r>
          </a:p>
          <a:p>
            <a:pPr defTabSz="914350">
              <a:defRPr/>
            </a:pPr>
            <a:endParaRPr lang="en-US" dirty="0" smtClean="0"/>
          </a:p>
          <a:p>
            <a:r>
              <a:rPr lang="en-US" sz="1200" kern="1200" dirty="0" smtClean="0">
                <a:solidFill>
                  <a:schemeClr val="tx1"/>
                </a:solidFill>
                <a:effectLst/>
                <a:latin typeface="+mn-lt"/>
                <a:ea typeface="+mn-ea"/>
                <a:cs typeface="+mn-cs"/>
              </a:rPr>
              <a:t>Adults and kids face several risks when they go online. Crimes and scams, such as sexual predation and identity theft, are everywhere. </a:t>
            </a:r>
            <a:endParaRPr lang="en-US" sz="1200" kern="1200" dirty="0" smtClean="0">
              <a:solidFill>
                <a:schemeClr val="tx1"/>
              </a:solidFill>
              <a:effectLst/>
              <a:latin typeface="+mn-lt"/>
              <a:ea typeface="+mn-ea"/>
              <a:cs typeface="+mn-cs"/>
            </a:endParaRPr>
          </a:p>
          <a:p>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Children and Internet safety. </a:t>
            </a:r>
            <a:r>
              <a:rPr lang="en-US" sz="1200" kern="1200" dirty="0" smtClean="0">
                <a:solidFill>
                  <a:schemeClr val="tx1"/>
                </a:solidFill>
                <a:effectLst/>
                <a:latin typeface="+mn-lt"/>
                <a:ea typeface="+mn-ea"/>
                <a:cs typeface="+mn-cs"/>
              </a:rPr>
              <a:t>It is important to take an active role in protecting kids from Internet predators and sexually explicit material. You can start by making yourself aware of your kids’ computer activities and by educating them about online risks. You can also block or monitor material with various options made available by many Internet service providers. Other ways to keep your kids safe include: </a:t>
            </a:r>
            <a:endParaRPr lang="en-US"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Set and enforce rules regarding amount of time spent online, appropriate sites to visit and games to play.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Make sure your kids create a screen name to protect their real identity.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Keep the computer in a common area, not in individual bedrooms, where you can watch and monitor its use.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Share an email account with your child so you can monitor messages.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Bookmark kids’ favorite sites for easy access.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Spend time online together to teach your kids appropriate online behavior.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Monitor your credit card and phone bills for unfamiliar account charges.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Find out what, if any, online protection is offered by your child’s school, after-school center, friends’ homes or anyplace where kids could use a computer without your supervision.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Look for signs your child might have been targeted by an online predator or a cyberbully. If your child is secretive, unusually quiet or spending too much time online, ask questions and be supportive.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Take your child seriously if he or she reports an uncomfortable online exchange.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Forward copies of obscene or threatening messages you or your child gets to your Internet service provider.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Call the National Center for Missing and Exploited Children at 800-843-5678 if you are aware of the transmission, use or viewing of child pornography online. Contact your local law enforcement agency or the FBI if your child has received child pornography via the Internet. </a:t>
            </a:r>
            <a:endParaRPr lang="en-US" sz="1400" kern="1200" dirty="0" smtClean="0">
              <a:solidFill>
                <a:schemeClr val="tx1"/>
              </a:solidFill>
              <a:effectLst/>
              <a:latin typeface="+mn-lt"/>
              <a:ea typeface="+mn-ea"/>
              <a:cs typeface="+mn-cs"/>
            </a:endParaRPr>
          </a:p>
          <a:p>
            <a:pPr defTabSz="914350">
              <a:defRPr/>
            </a:pPr>
            <a:endParaRPr lang="en-US" dirty="0"/>
          </a:p>
        </p:txBody>
      </p:sp>
      <p:sp>
        <p:nvSpPr>
          <p:cNvPr id="4" name="Slide Number Placeholder 3"/>
          <p:cNvSpPr>
            <a:spLocks noGrp="1"/>
          </p:cNvSpPr>
          <p:nvPr>
            <p:ph type="sldNum" sz="quarter" idx="10"/>
          </p:nvPr>
        </p:nvSpPr>
        <p:spPr/>
        <p:txBody>
          <a:bodyPr/>
          <a:lstStyle/>
          <a:p>
            <a:fld id="{6F97B18C-B5ED-4B6B-9105-9A7ED55522D7}"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86163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
        <p:nvSpPr>
          <p:cNvPr id="8"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E8068-BB4E-7B45-8E03-6619938B0FD6}" type="slidenum">
              <a:rPr lang="en-US" smtClean="0"/>
              <a:t>‹#›</a:t>
            </a:fld>
            <a:endParaRPr lang="en-US"/>
          </a:p>
        </p:txBody>
      </p:sp>
      <p:sp>
        <p:nvSpPr>
          <p:cNvPr id="10"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E8068-BB4E-7B45-8E03-6619938B0FD6}" type="slidenum">
              <a:rPr lang="en-US" smtClean="0"/>
              <a:t>‹#›</a:t>
            </a:fld>
            <a:endParaRPr lang="en-US"/>
          </a:p>
        </p:txBody>
      </p:sp>
      <p:sp>
        <p:nvSpPr>
          <p:cNvPr id="6"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8068-BB4E-7B45-8E03-6619938B0FD6}"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4460" y="6344295"/>
            <a:ext cx="882680" cy="3771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307" y="5994363"/>
            <a:ext cx="1323833" cy="743803"/>
          </a:xfrm>
          <a:prstGeom prst="rect">
            <a:avLst/>
          </a:prstGeom>
          <a:solidFill>
            <a:schemeClr val="bg1"/>
          </a:solidFill>
          <a:ln>
            <a:solidFill>
              <a:schemeClr val="bg1"/>
            </a:solidFill>
          </a:ln>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9278" y="368638"/>
            <a:ext cx="4964325" cy="4790939"/>
          </a:xfrm>
          <a:prstGeom prst="rect">
            <a:avLst/>
          </a:prstGeom>
        </p:spPr>
      </p:pic>
      <p:grpSp>
        <p:nvGrpSpPr>
          <p:cNvPr id="5" name="Group 4"/>
          <p:cNvGrpSpPr/>
          <p:nvPr/>
        </p:nvGrpSpPr>
        <p:grpSpPr>
          <a:xfrm>
            <a:off x="2089278" y="5806299"/>
            <a:ext cx="4608394" cy="931867"/>
            <a:chOff x="381002" y="4495800"/>
            <a:chExt cx="8382000" cy="1676400"/>
          </a:xfrm>
        </p:grpSpPr>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770" y="4712704"/>
              <a:ext cx="2209800" cy="14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741" y="4495800"/>
              <a:ext cx="2378261" cy="15686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2" y="4741553"/>
              <a:ext cx="2507001" cy="1322859"/>
            </a:xfrm>
            <a:prstGeom prst="rect">
              <a:avLst/>
            </a:prstGeom>
          </p:spPr>
        </p:pic>
      </p:grpSp>
      <p:sp>
        <p:nvSpPr>
          <p:cNvPr id="2" name="TextBox 1"/>
          <p:cNvSpPr txBox="1"/>
          <p:nvPr/>
        </p:nvSpPr>
        <p:spPr>
          <a:xfrm>
            <a:off x="1245736" y="4724932"/>
            <a:ext cx="6474346" cy="707886"/>
          </a:xfrm>
          <a:prstGeom prst="rect">
            <a:avLst/>
          </a:prstGeom>
          <a:noFill/>
        </p:spPr>
        <p:txBody>
          <a:bodyPr wrap="square" rtlCol="0">
            <a:spAutoFit/>
          </a:bodyPr>
          <a:lstStyle/>
          <a:p>
            <a:pPr algn="ctr"/>
            <a:r>
              <a:rPr lang="en-US" sz="4000" smtClean="0">
                <a:latin typeface="Berlin Sans FB" panose="020E0602020502020306" pitchFamily="34" charset="0"/>
              </a:rPr>
              <a:t>Practice Being Safe</a:t>
            </a:r>
            <a:endParaRPr lang="en-US" sz="4000" dirty="0">
              <a:latin typeface="Berlin Sans FB" panose="020E0602020502020306" pitchFamily="34" charset="0"/>
            </a:endParaRPr>
          </a:p>
        </p:txBody>
      </p:sp>
    </p:spTree>
    <p:extLst>
      <p:ext uri="{BB962C8B-B14F-4D97-AF65-F5344CB8AC3E}">
        <p14:creationId xmlns:p14="http://schemas.microsoft.com/office/powerpoint/2010/main" val="1903830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23180"/>
            <a:ext cx="4495800" cy="3763963"/>
          </a:xfrm>
        </p:spPr>
        <p:txBody>
          <a:bodyPr/>
          <a:lstStyle/>
          <a:p>
            <a:pPr marL="0" lvl="1" indent="0">
              <a:buNone/>
            </a:pPr>
            <a:r>
              <a:rPr lang="en-US" sz="3200" b="1" dirty="0" smtClean="0"/>
              <a:t>Protect yourself:</a:t>
            </a:r>
          </a:p>
          <a:p>
            <a:pPr marL="742950" lvl="2" indent="-342900">
              <a:buFont typeface="Calibri" panose="020F0502020204030204" pitchFamily="34" charset="0"/>
              <a:buChar char="‒"/>
            </a:pPr>
            <a:r>
              <a:rPr lang="en-US" sz="2800" dirty="0" smtClean="0"/>
              <a:t>use </a:t>
            </a:r>
            <a:r>
              <a:rPr lang="en-US" sz="2800" dirty="0"/>
              <a:t>passwords </a:t>
            </a:r>
            <a:r>
              <a:rPr lang="en-US" sz="2800" dirty="0" smtClean="0"/>
              <a:t>wisely</a:t>
            </a:r>
          </a:p>
          <a:p>
            <a:pPr marL="742950" lvl="2" indent="-342900">
              <a:buFont typeface="Calibri" panose="020F0502020204030204" pitchFamily="34" charset="0"/>
              <a:buChar char="‒"/>
            </a:pPr>
            <a:r>
              <a:rPr lang="en-US" sz="2800" dirty="0" smtClean="0"/>
              <a:t> </a:t>
            </a:r>
            <a:r>
              <a:rPr lang="en-US" sz="2800" dirty="0"/>
              <a:t>protect your </a:t>
            </a:r>
            <a:r>
              <a:rPr lang="en-US" sz="2800" dirty="0" smtClean="0"/>
              <a:t>identity</a:t>
            </a:r>
          </a:p>
          <a:p>
            <a:pPr marL="742950" lvl="2" indent="-342900">
              <a:buFont typeface="Calibri" panose="020F0502020204030204" pitchFamily="34" charset="0"/>
              <a:buChar char="‒"/>
            </a:pPr>
            <a:r>
              <a:rPr lang="en-US" sz="2800" dirty="0" smtClean="0"/>
              <a:t>be </a:t>
            </a:r>
            <a:r>
              <a:rPr lang="en-US" sz="2800" dirty="0"/>
              <a:t>smart with social media and </a:t>
            </a:r>
            <a:r>
              <a:rPr lang="en-US" sz="2800" dirty="0" smtClean="0"/>
              <a:t>online </a:t>
            </a:r>
            <a:r>
              <a:rPr lang="en-US" sz="2800" dirty="0"/>
              <a:t>dating </a:t>
            </a:r>
            <a:r>
              <a:rPr lang="en-US" sz="2800" dirty="0" smtClean="0"/>
              <a:t>sites</a:t>
            </a:r>
          </a:p>
          <a:p>
            <a:pPr marL="742950" lvl="2" indent="-342900">
              <a:buFont typeface="Calibri" panose="020F0502020204030204" pitchFamily="34" charset="0"/>
              <a:buChar char="‒"/>
            </a:pPr>
            <a:r>
              <a:rPr lang="en-US" sz="2800" dirty="0" smtClean="0"/>
              <a:t>Close unused accounts</a:t>
            </a:r>
            <a:endParaRPr lang="en-US" sz="2800" dirty="0"/>
          </a:p>
          <a:p>
            <a:endParaRPr lang="en-US" sz="2600" dirty="0"/>
          </a:p>
        </p:txBody>
      </p:sp>
      <p:sp>
        <p:nvSpPr>
          <p:cNvPr id="6" name="Title 3"/>
          <p:cNvSpPr>
            <a:spLocks noGrp="1"/>
          </p:cNvSpPr>
          <p:nvPr>
            <p:ph type="title"/>
          </p:nvPr>
        </p:nvSpPr>
        <p:spPr>
          <a:xfrm>
            <a:off x="2563771" y="34196"/>
            <a:ext cx="6466154" cy="535151"/>
          </a:xfrm>
        </p:spPr>
        <p:txBody>
          <a:bodyPr/>
          <a:lstStyle/>
          <a:p>
            <a:r>
              <a:rPr lang="en-US" dirty="0" smtClean="0"/>
              <a:t>Internet Safety</a:t>
            </a:r>
            <a:endParaRPr lang="en-US" dirty="0"/>
          </a:p>
        </p:txBody>
      </p:sp>
      <p:pic>
        <p:nvPicPr>
          <p:cNvPr id="4098" name="Picture 2" descr="Image result for internet saf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419" y="2540442"/>
            <a:ext cx="3129438" cy="312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535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93" y="2057400"/>
            <a:ext cx="5054600" cy="3824514"/>
          </a:xfrm>
        </p:spPr>
        <p:txBody>
          <a:bodyPr/>
          <a:lstStyle/>
          <a:p>
            <a:r>
              <a:rPr lang="en-US" dirty="0" smtClean="0"/>
              <a:t>Never </a:t>
            </a:r>
            <a:r>
              <a:rPr lang="en-US" dirty="0"/>
              <a:t>give </a:t>
            </a:r>
            <a:r>
              <a:rPr lang="en-US" dirty="0" smtClean="0"/>
              <a:t>out your personal information</a:t>
            </a:r>
          </a:p>
          <a:p>
            <a:r>
              <a:rPr lang="en-US" dirty="0" smtClean="0"/>
              <a:t>Be </a:t>
            </a:r>
            <a:r>
              <a:rPr lang="en-US" dirty="0"/>
              <a:t>cautious of “free” </a:t>
            </a:r>
            <a:r>
              <a:rPr lang="en-US" dirty="0" smtClean="0"/>
              <a:t>deals </a:t>
            </a:r>
          </a:p>
          <a:p>
            <a:r>
              <a:rPr lang="en-US" dirty="0" smtClean="0"/>
              <a:t>Don’t </a:t>
            </a:r>
            <a:r>
              <a:rPr lang="en-US" dirty="0"/>
              <a:t>get pressured into “limited time </a:t>
            </a:r>
            <a:r>
              <a:rPr lang="en-US" dirty="0" smtClean="0"/>
              <a:t>offers”</a:t>
            </a:r>
          </a:p>
          <a:p>
            <a:r>
              <a:rPr lang="en-US" dirty="0" smtClean="0"/>
              <a:t>If you feel uncomfortable, hang up!</a:t>
            </a:r>
            <a:endParaRPr lang="en-US" dirty="0"/>
          </a:p>
          <a:p>
            <a:pPr marL="0" indent="0">
              <a:buNone/>
            </a:pPr>
            <a:endParaRPr lang="en-US" dirty="0"/>
          </a:p>
        </p:txBody>
      </p:sp>
      <p:sp>
        <p:nvSpPr>
          <p:cNvPr id="6" name="Content Placeholder 2"/>
          <p:cNvSpPr txBox="1">
            <a:spLocks/>
          </p:cNvSpPr>
          <p:nvPr/>
        </p:nvSpPr>
        <p:spPr>
          <a:xfrm>
            <a:off x="419986" y="2057400"/>
            <a:ext cx="4648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7593" y="2771031"/>
            <a:ext cx="3592296" cy="2397252"/>
          </a:xfrm>
          <a:prstGeom prst="rect">
            <a:avLst/>
          </a:prstGeom>
        </p:spPr>
      </p:pic>
      <p:sp>
        <p:nvSpPr>
          <p:cNvPr id="5" name="Title 4"/>
          <p:cNvSpPr>
            <a:spLocks noGrp="1"/>
          </p:cNvSpPr>
          <p:nvPr>
            <p:ph type="title"/>
          </p:nvPr>
        </p:nvSpPr>
        <p:spPr/>
        <p:txBody>
          <a:bodyPr/>
          <a:lstStyle/>
          <a:p>
            <a:r>
              <a:rPr lang="en-US" dirty="0" smtClean="0"/>
              <a:t>Scams and Cons</a:t>
            </a:r>
            <a:endParaRPr lang="en-US" dirty="0"/>
          </a:p>
        </p:txBody>
      </p:sp>
    </p:spTree>
    <p:extLst>
      <p:ext uri="{BB962C8B-B14F-4D97-AF65-F5344CB8AC3E}">
        <p14:creationId xmlns:p14="http://schemas.microsoft.com/office/powerpoint/2010/main" val="234930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4238"/>
            <a:ext cx="8229600" cy="835623"/>
          </a:xfrm>
        </p:spPr>
        <p:txBody>
          <a:bodyPr/>
          <a:lstStyle/>
          <a:p>
            <a:pPr marL="0" indent="0" algn="ctr">
              <a:buNone/>
            </a:pPr>
            <a:r>
              <a:rPr lang="en-US" dirty="0" smtClean="0">
                <a:effectLst>
                  <a:outerShdw blurRad="38100" dist="38100" dir="2700000" algn="tl">
                    <a:srgbClr val="000000">
                      <a:alpha val="43137"/>
                    </a:srgbClr>
                  </a:outerShdw>
                </a:effectLst>
              </a:rPr>
              <a:t>Aging is inevitable…</a:t>
            </a:r>
            <a:endParaRPr lang="en-US" dirty="0">
              <a:effectLst>
                <a:outerShdw blurRad="38100" dist="38100" dir="2700000" algn="tl">
                  <a:srgbClr val="000000">
                    <a:alpha val="43137"/>
                  </a:srgbClr>
                </a:outerShdw>
              </a:effectLst>
            </a:endParaRPr>
          </a:p>
        </p:txBody>
      </p:sp>
      <p:sp>
        <p:nvSpPr>
          <p:cNvPr id="4" name="Rectangle 3"/>
          <p:cNvSpPr/>
          <p:nvPr/>
        </p:nvSpPr>
        <p:spPr>
          <a:xfrm>
            <a:off x="-16991" y="2537433"/>
            <a:ext cx="4705815" cy="2677656"/>
          </a:xfrm>
          <a:prstGeom prst="rect">
            <a:avLst/>
          </a:prstGeom>
        </p:spPr>
        <p:txBody>
          <a:bodyPr wrap="square">
            <a:spAutoFit/>
          </a:bodyPr>
          <a:lstStyle/>
          <a:p>
            <a:pPr algn="ctr"/>
            <a:r>
              <a:rPr lang="en-US" sz="2800" dirty="0"/>
              <a:t>By embracing a healthy lifestyle </a:t>
            </a:r>
            <a:r>
              <a:rPr lang="en-US" sz="2800" dirty="0" smtClean="0"/>
              <a:t>throughout your life, </a:t>
            </a:r>
            <a:r>
              <a:rPr lang="en-US" sz="2800" dirty="0"/>
              <a:t>you will have a greater ability to engineer a positive approach to the aging process.</a:t>
            </a:r>
          </a:p>
        </p:txBody>
      </p:sp>
      <p:pic>
        <p:nvPicPr>
          <p:cNvPr id="5" name="Picture 2" descr="C:\Users\afhosi2\AppData\Local\Microsoft\Windows\Temporary Internet Files\Content.IE5\Y7ZQ0K4N\6171976504_2d58c7cac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824" y="2199861"/>
            <a:ext cx="399797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08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6431"/>
            <a:ext cx="8229600" cy="1100666"/>
          </a:xfrm>
        </p:spPr>
        <p:txBody>
          <a:bodyPr/>
          <a:lstStyle/>
          <a:p>
            <a:pPr marL="0" indent="0" algn="ctr">
              <a:buNone/>
            </a:pPr>
            <a:r>
              <a:rPr lang="en-US" dirty="0"/>
              <a:t>Establishing healthy lifestyle behaviors throughout your life influences optimal aging</a:t>
            </a:r>
          </a:p>
        </p:txBody>
      </p:sp>
      <p:sp>
        <p:nvSpPr>
          <p:cNvPr id="4" name="Rectangle 3"/>
          <p:cNvSpPr/>
          <p:nvPr/>
        </p:nvSpPr>
        <p:spPr>
          <a:xfrm>
            <a:off x="4572000" y="2531169"/>
            <a:ext cx="4067032" cy="3416320"/>
          </a:xfrm>
          <a:prstGeom prst="rect">
            <a:avLst/>
          </a:prstGeom>
        </p:spPr>
        <p:txBody>
          <a:bodyPr wrap="square">
            <a:spAutoFit/>
          </a:bodyPr>
          <a:lstStyle/>
          <a:p>
            <a:pPr>
              <a:lnSpc>
                <a:spcPct val="150000"/>
              </a:lnSpc>
              <a:buFont typeface="Calibri" pitchFamily="34" charset="0"/>
              <a:buChar char="-"/>
            </a:pPr>
            <a:r>
              <a:rPr lang="en-US" sz="2400" dirty="0" smtClean="0">
                <a:solidFill>
                  <a:srgbClr val="7030A0"/>
                </a:solidFill>
              </a:rPr>
              <a:t>Practice Being Safe</a:t>
            </a:r>
            <a:endParaRPr lang="en-US" sz="2400" dirty="0">
              <a:solidFill>
                <a:srgbClr val="7030A0"/>
              </a:solidFill>
            </a:endParaRPr>
          </a:p>
          <a:p>
            <a:pPr>
              <a:lnSpc>
                <a:spcPct val="150000"/>
              </a:lnSpc>
              <a:buFont typeface="Calibri" pitchFamily="34" charset="0"/>
              <a:buChar char="-"/>
            </a:pPr>
            <a:r>
              <a:rPr lang="en-US" sz="2400" dirty="0"/>
              <a:t>Know Your Health Numbers</a:t>
            </a:r>
          </a:p>
          <a:p>
            <a:pPr>
              <a:lnSpc>
                <a:spcPct val="150000"/>
              </a:lnSpc>
              <a:buFont typeface="Calibri" pitchFamily="34" charset="0"/>
              <a:buChar char="-"/>
            </a:pPr>
            <a:r>
              <a:rPr lang="en-US" sz="2400" dirty="0"/>
              <a:t>Stress Management</a:t>
            </a:r>
          </a:p>
          <a:p>
            <a:pPr>
              <a:lnSpc>
                <a:spcPct val="150000"/>
              </a:lnSpc>
              <a:buFont typeface="Calibri" pitchFamily="34" charset="0"/>
              <a:buChar char="-"/>
            </a:pPr>
            <a:r>
              <a:rPr lang="en-US" sz="2400" dirty="0"/>
              <a:t>Financial Affairs</a:t>
            </a:r>
          </a:p>
          <a:p>
            <a:pPr>
              <a:lnSpc>
                <a:spcPct val="150000"/>
              </a:lnSpc>
              <a:buFont typeface="Calibri" pitchFamily="34" charset="0"/>
              <a:buChar char="-"/>
            </a:pPr>
            <a:r>
              <a:rPr lang="en-US" sz="2400" dirty="0"/>
              <a:t>Sleep</a:t>
            </a:r>
          </a:p>
          <a:p>
            <a:pPr>
              <a:lnSpc>
                <a:spcPct val="150000"/>
              </a:lnSpc>
              <a:buFont typeface="Calibri" pitchFamily="34" charset="0"/>
              <a:buChar char="-"/>
            </a:pPr>
            <a:r>
              <a:rPr lang="en-US" sz="2400" dirty="0"/>
              <a:t>Taking Time for You</a:t>
            </a:r>
          </a:p>
        </p:txBody>
      </p:sp>
      <p:sp>
        <p:nvSpPr>
          <p:cNvPr id="5" name="Rectangle 4"/>
          <p:cNvSpPr/>
          <p:nvPr/>
        </p:nvSpPr>
        <p:spPr>
          <a:xfrm>
            <a:off x="457200" y="2551837"/>
            <a:ext cx="4572000" cy="3348481"/>
          </a:xfrm>
          <a:prstGeom prst="rect">
            <a:avLst/>
          </a:prstGeom>
        </p:spPr>
        <p:txBody>
          <a:bodyPr>
            <a:spAutoFit/>
          </a:bodyPr>
          <a:lstStyle/>
          <a:p>
            <a:pPr>
              <a:lnSpc>
                <a:spcPct val="150000"/>
              </a:lnSpc>
              <a:buFont typeface="Calibri" pitchFamily="34" charset="0"/>
              <a:buChar char="-"/>
            </a:pPr>
            <a:r>
              <a:rPr lang="en-US" sz="2400" dirty="0"/>
              <a:t>Positive Attitude</a:t>
            </a:r>
          </a:p>
          <a:p>
            <a:pPr>
              <a:lnSpc>
                <a:spcPct val="150000"/>
              </a:lnSpc>
              <a:buFont typeface="Calibri" pitchFamily="34" charset="0"/>
              <a:buChar char="-"/>
            </a:pPr>
            <a:r>
              <a:rPr lang="en-US" sz="2400" dirty="0"/>
              <a:t>Eating </a:t>
            </a:r>
            <a:r>
              <a:rPr lang="en-US" sz="2400" dirty="0" smtClean="0"/>
              <a:t>Smart</a:t>
            </a:r>
          </a:p>
          <a:p>
            <a:pPr>
              <a:lnSpc>
                <a:spcPct val="150000"/>
              </a:lnSpc>
              <a:buFont typeface="Calibri" pitchFamily="34" charset="0"/>
              <a:buChar char="-"/>
            </a:pPr>
            <a:r>
              <a:rPr lang="en-US" sz="2400" dirty="0" smtClean="0"/>
              <a:t>Physical </a:t>
            </a:r>
            <a:r>
              <a:rPr lang="en-US" sz="2400" dirty="0"/>
              <a:t>Activity </a:t>
            </a:r>
          </a:p>
          <a:p>
            <a:pPr>
              <a:lnSpc>
                <a:spcPct val="150000"/>
              </a:lnSpc>
              <a:buFont typeface="Calibri" pitchFamily="34" charset="0"/>
              <a:buChar char="-"/>
            </a:pPr>
            <a:r>
              <a:rPr lang="en-US" sz="2400" dirty="0"/>
              <a:t>Brain Activity</a:t>
            </a:r>
          </a:p>
          <a:p>
            <a:pPr>
              <a:lnSpc>
                <a:spcPct val="150000"/>
              </a:lnSpc>
              <a:buFont typeface="Calibri" pitchFamily="34" charset="0"/>
              <a:buChar char="-"/>
            </a:pPr>
            <a:r>
              <a:rPr lang="en-US" sz="2400" dirty="0"/>
              <a:t>Social Activity</a:t>
            </a:r>
          </a:p>
          <a:p>
            <a:pPr>
              <a:lnSpc>
                <a:spcPct val="150000"/>
              </a:lnSpc>
              <a:buFont typeface="Calibri" pitchFamily="34" charset="0"/>
              <a:buChar char="-"/>
            </a:pPr>
            <a:r>
              <a:rPr lang="en-US" sz="2400" dirty="0" smtClean="0"/>
              <a:t>Tuning Into </a:t>
            </a:r>
            <a:r>
              <a:rPr lang="en-US" sz="2400" dirty="0"/>
              <a:t>the Times</a:t>
            </a:r>
          </a:p>
        </p:txBody>
      </p:sp>
    </p:spTree>
    <p:extLst>
      <p:ext uri="{BB962C8B-B14F-4D97-AF65-F5344CB8AC3E}">
        <p14:creationId xmlns:p14="http://schemas.microsoft.com/office/powerpoint/2010/main" val="141505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19986" y="1778000"/>
            <a:ext cx="46482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Calibri" panose="020F0502020204030204" pitchFamily="34" charset="0"/>
                <a:cs typeface="Calibri" panose="020F0502020204030204" pitchFamily="34" charset="0"/>
              </a:rPr>
              <a:t>Home Safety</a:t>
            </a:r>
          </a:p>
          <a:p>
            <a:r>
              <a:rPr lang="en-US" dirty="0" smtClean="0">
                <a:latin typeface="Calibri" panose="020F0502020204030204" pitchFamily="34" charset="0"/>
                <a:cs typeface="Calibri" panose="020F0502020204030204" pitchFamily="34" charset="0"/>
              </a:rPr>
              <a:t>Motor Vehicle Safety</a:t>
            </a:r>
          </a:p>
          <a:p>
            <a:r>
              <a:rPr lang="en-US" dirty="0" smtClean="0">
                <a:latin typeface="Calibri" panose="020F0502020204030204" pitchFamily="34" charset="0"/>
                <a:cs typeface="Calibri" panose="020F0502020204030204" pitchFamily="34" charset="0"/>
              </a:rPr>
              <a:t>Health Safety</a:t>
            </a:r>
          </a:p>
          <a:p>
            <a:r>
              <a:rPr lang="en-US" dirty="0" smtClean="0">
                <a:latin typeface="Calibri" panose="020F0502020204030204" pitchFamily="34" charset="0"/>
                <a:cs typeface="Calibri" panose="020F0502020204030204" pitchFamily="34" charset="0"/>
              </a:rPr>
              <a:t>Recreational Safety</a:t>
            </a:r>
          </a:p>
          <a:p>
            <a:r>
              <a:rPr lang="en-US" dirty="0" smtClean="0">
                <a:latin typeface="Calibri" panose="020F0502020204030204" pitchFamily="34" charset="0"/>
                <a:cs typeface="Calibri" panose="020F0502020204030204" pitchFamily="34" charset="0"/>
              </a:rPr>
              <a:t>Emergency Preparedness</a:t>
            </a:r>
          </a:p>
          <a:p>
            <a:r>
              <a:rPr lang="en-US" dirty="0" smtClean="0">
                <a:latin typeface="Calibri" panose="020F0502020204030204" pitchFamily="34" charset="0"/>
                <a:cs typeface="Calibri" panose="020F0502020204030204" pitchFamily="34" charset="0"/>
              </a:rPr>
              <a:t>Internet Safety </a:t>
            </a:r>
          </a:p>
          <a:p>
            <a:r>
              <a:rPr lang="en-US" dirty="0" smtClean="0">
                <a:latin typeface="Calibri" panose="020F0502020204030204" pitchFamily="34" charset="0"/>
                <a:cs typeface="Calibri" panose="020F0502020204030204" pitchFamily="34" charset="0"/>
              </a:rPr>
              <a:t>Scams and Cons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625" r="14167"/>
          <a:stretch/>
        </p:blipFill>
        <p:spPr>
          <a:xfrm>
            <a:off x="4781993" y="2031471"/>
            <a:ext cx="4191000" cy="3768852"/>
          </a:xfrm>
          <a:prstGeom prst="rect">
            <a:avLst/>
          </a:prstGeom>
        </p:spPr>
      </p:pic>
      <p:sp>
        <p:nvSpPr>
          <p:cNvPr id="5" name="Title 4"/>
          <p:cNvSpPr>
            <a:spLocks noGrp="1"/>
          </p:cNvSpPr>
          <p:nvPr>
            <p:ph type="title"/>
          </p:nvPr>
        </p:nvSpPr>
        <p:spPr/>
        <p:txBody>
          <a:bodyPr/>
          <a:lstStyle/>
          <a:p>
            <a:r>
              <a:rPr lang="en-US" dirty="0" smtClean="0"/>
              <a:t>Stay Safe</a:t>
            </a:r>
            <a:endParaRPr lang="en-US" dirty="0"/>
          </a:p>
        </p:txBody>
      </p:sp>
    </p:spTree>
    <p:extLst>
      <p:ext uri="{BB962C8B-B14F-4D97-AF65-F5344CB8AC3E}">
        <p14:creationId xmlns:p14="http://schemas.microsoft.com/office/powerpoint/2010/main" val="3402961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7667"/>
            <a:ext cx="8229600" cy="5398030"/>
          </a:xfrm>
        </p:spPr>
        <p:txBody>
          <a:bodyPr/>
          <a:lstStyle/>
          <a:p>
            <a:endParaRPr lang="en-US" dirty="0" smtClean="0"/>
          </a:p>
          <a:p>
            <a:pPr marL="0" indent="0">
              <a:buNone/>
            </a:pPr>
            <a:endParaRPr lang="en-US" dirty="0"/>
          </a:p>
        </p:txBody>
      </p:sp>
      <p:sp>
        <p:nvSpPr>
          <p:cNvPr id="6" name="Content Placeholder 2"/>
          <p:cNvSpPr txBox="1">
            <a:spLocks/>
          </p:cNvSpPr>
          <p:nvPr/>
        </p:nvSpPr>
        <p:spPr>
          <a:xfrm>
            <a:off x="304423" y="1393095"/>
            <a:ext cx="8535154" cy="37014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latin typeface="Calibri" panose="020F0502020204030204" pitchFamily="34" charset="0"/>
                <a:cs typeface="Calibri" panose="020F0502020204030204" pitchFamily="34" charset="0"/>
              </a:rPr>
              <a:t>Is your house number visible?</a:t>
            </a:r>
          </a:p>
          <a:p>
            <a:r>
              <a:rPr lang="en-US" sz="2800" dirty="0" smtClean="0">
                <a:latin typeface="Calibri" panose="020F0502020204030204" pitchFamily="34" charset="0"/>
                <a:cs typeface="Calibri" panose="020F0502020204030204" pitchFamily="34" charset="0"/>
              </a:rPr>
              <a:t>Lock doors and windows</a:t>
            </a:r>
          </a:p>
          <a:p>
            <a:r>
              <a:rPr lang="en-US" sz="2800" dirty="0" smtClean="0">
                <a:latin typeface="Calibri" panose="020F0502020204030204" pitchFamily="34" charset="0"/>
                <a:cs typeface="Calibri" panose="020F0502020204030204" pitchFamily="34" charset="0"/>
              </a:rPr>
              <a:t>Install and check smoke/carbon monoxide detectors</a:t>
            </a:r>
          </a:p>
          <a:p>
            <a:r>
              <a:rPr lang="en-US" sz="2800" dirty="0" smtClean="0">
                <a:latin typeface="Calibri" panose="020F0502020204030204" pitchFamily="34" charset="0"/>
                <a:cs typeface="Calibri" panose="020F0502020204030204" pitchFamily="34" charset="0"/>
              </a:rPr>
              <a:t>Childproof – even for your grandchildren</a:t>
            </a:r>
          </a:p>
          <a:p>
            <a:r>
              <a:rPr lang="en-US" sz="2800" dirty="0" smtClean="0">
                <a:latin typeface="Calibri" panose="020F0502020204030204" pitchFamily="34" charset="0"/>
                <a:cs typeface="Calibri" panose="020F0502020204030204" pitchFamily="34" charset="0"/>
              </a:rPr>
              <a:t>Make escape route plans and designate a meeting space</a:t>
            </a:r>
          </a:p>
          <a:p>
            <a:r>
              <a:rPr lang="en-US" sz="2800" dirty="0" smtClean="0">
                <a:latin typeface="Calibri" panose="020F0502020204030204" pitchFamily="34" charset="0"/>
                <a:cs typeface="Calibri" panose="020F0502020204030204" pitchFamily="34" charset="0"/>
              </a:rPr>
              <a:t>Ensure that fire extinguishers are handy and working</a:t>
            </a:r>
          </a:p>
          <a:p>
            <a:r>
              <a:rPr lang="en-US" sz="2800" dirty="0" smtClean="0">
                <a:latin typeface="Calibri" panose="020F0502020204030204" pitchFamily="34" charset="0"/>
                <a:cs typeface="Calibri" panose="020F0502020204030204" pitchFamily="34" charset="0"/>
              </a:rPr>
              <a:t>Remove fire and trip hazards</a:t>
            </a:r>
          </a:p>
          <a:p>
            <a:pPr marL="0" indent="0">
              <a:buNone/>
            </a:pPr>
            <a:endParaRPr lang="en-US" sz="2800" dirty="0" smtClean="0">
              <a:latin typeface="Calibri" panose="020F0502020204030204" pitchFamily="34" charset="0"/>
              <a:cs typeface="Calibri" panose="020F0502020204030204" pitchFamily="34" charset="0"/>
            </a:endParaRPr>
          </a:p>
        </p:txBody>
      </p:sp>
      <p:sp>
        <p:nvSpPr>
          <p:cNvPr id="7" name="Title 4"/>
          <p:cNvSpPr txBox="1">
            <a:spLocks/>
          </p:cNvSpPr>
          <p:nvPr/>
        </p:nvSpPr>
        <p:spPr>
          <a:xfrm>
            <a:off x="2563771" y="34196"/>
            <a:ext cx="6466154" cy="535151"/>
          </a:xfrm>
          <a:prstGeom prst="rect">
            <a:avLst/>
          </a:prstGeom>
        </p:spPr>
        <p:txBody>
          <a:bodyPr/>
          <a:lst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a:lstStyle>
          <a:p>
            <a:r>
              <a:rPr lang="en-US" dirty="0" smtClean="0"/>
              <a:t>Home Safety</a:t>
            </a:r>
            <a:endParaRPr lang="en-US" dirty="0"/>
          </a:p>
        </p:txBody>
      </p:sp>
      <p:pic>
        <p:nvPicPr>
          <p:cNvPr id="1026" name="Picture 2" descr="Image result for home safety"/>
          <p:cNvPicPr>
            <a:picLocks noChangeAspect="1" noChangeArrowheads="1"/>
          </p:cNvPicPr>
          <p:nvPr/>
        </p:nvPicPr>
        <p:blipFill rotWithShape="1">
          <a:blip r:embed="rId3">
            <a:extLst>
              <a:ext uri="{28A0092B-C50C-407E-A947-70E740481C1C}">
                <a14:useLocalDpi xmlns:a14="http://schemas.microsoft.com/office/drawing/2010/main" val="0"/>
              </a:ext>
            </a:extLst>
          </a:blip>
          <a:srcRect b="20893"/>
          <a:stretch/>
        </p:blipFill>
        <p:spPr bwMode="auto">
          <a:xfrm>
            <a:off x="2128341" y="5085771"/>
            <a:ext cx="4686115" cy="173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744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5333"/>
            <a:ext cx="8229600" cy="5398030"/>
          </a:xfrm>
        </p:spPr>
        <p:txBody>
          <a:bodyPr/>
          <a:lstStyle/>
          <a:p>
            <a:endParaRPr lang="en-US" dirty="0" smtClean="0"/>
          </a:p>
          <a:p>
            <a:pPr marL="0" indent="0">
              <a:buNone/>
            </a:pPr>
            <a:endParaRPr lang="en-US" dirty="0"/>
          </a:p>
        </p:txBody>
      </p:sp>
      <p:sp>
        <p:nvSpPr>
          <p:cNvPr id="6" name="Content Placeholder 2"/>
          <p:cNvSpPr txBox="1">
            <a:spLocks/>
          </p:cNvSpPr>
          <p:nvPr/>
        </p:nvSpPr>
        <p:spPr>
          <a:xfrm>
            <a:off x="209993" y="1983469"/>
            <a:ext cx="5142393" cy="4241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Calibri" panose="020F0502020204030204" pitchFamily="34" charset="0"/>
                <a:cs typeface="Calibri" panose="020F0502020204030204" pitchFamily="34" charset="0"/>
              </a:rPr>
              <a:t>Buckle up!</a:t>
            </a:r>
          </a:p>
          <a:p>
            <a:r>
              <a:rPr lang="en-US" dirty="0" smtClean="0">
                <a:latin typeface="Calibri" panose="020F0502020204030204" pitchFamily="34" charset="0"/>
                <a:cs typeface="Calibri" panose="020F0502020204030204" pitchFamily="34" charset="0"/>
              </a:rPr>
              <a:t>Avoid distractions</a:t>
            </a:r>
          </a:p>
          <a:p>
            <a:r>
              <a:rPr lang="en-US" dirty="0" smtClean="0">
                <a:latin typeface="Calibri" panose="020F0502020204030204" pitchFamily="34" charset="0"/>
                <a:cs typeface="Calibri" panose="020F0502020204030204" pitchFamily="34" charset="0"/>
              </a:rPr>
              <a:t>Stay off your phone</a:t>
            </a:r>
          </a:p>
          <a:p>
            <a:r>
              <a:rPr lang="en-US" dirty="0" smtClean="0">
                <a:latin typeface="Calibri" panose="020F0502020204030204" pitchFamily="34" charset="0"/>
                <a:cs typeface="Calibri" panose="020F0502020204030204" pitchFamily="34" charset="0"/>
              </a:rPr>
              <a:t>Use age-appropriate car seats</a:t>
            </a:r>
          </a:p>
          <a:p>
            <a:r>
              <a:rPr lang="en-US" dirty="0" smtClean="0">
                <a:latin typeface="Calibri" panose="020F0502020204030204" pitchFamily="34" charset="0"/>
                <a:cs typeface="Calibri" panose="020F0502020204030204" pitchFamily="34" charset="0"/>
              </a:rPr>
              <a:t>Don’t </a:t>
            </a:r>
            <a:r>
              <a:rPr lang="en-US" dirty="0">
                <a:latin typeface="Calibri" panose="020F0502020204030204" pitchFamily="34" charset="0"/>
                <a:cs typeface="Calibri" panose="020F0502020204030204" pitchFamily="34" charset="0"/>
              </a:rPr>
              <a:t>drive impaired or when you’re tired</a:t>
            </a:r>
          </a:p>
          <a:p>
            <a:r>
              <a:rPr lang="en-US" dirty="0" smtClean="0">
                <a:latin typeface="Calibri" panose="020F0502020204030204" pitchFamily="34" charset="0"/>
                <a:cs typeface="Calibri" panose="020F0502020204030204" pitchFamily="34" charset="0"/>
              </a:rPr>
              <a:t>Be a defensive driver</a:t>
            </a:r>
          </a:p>
          <a:p>
            <a:r>
              <a:rPr lang="en-US" dirty="0" smtClean="0">
                <a:latin typeface="Calibri" panose="020F0502020204030204" pitchFamily="34" charset="0"/>
                <a:cs typeface="Calibri" panose="020F0502020204030204" pitchFamily="34" charset="0"/>
              </a:rPr>
              <a:t>Maintain your vehicle</a:t>
            </a:r>
          </a:p>
        </p:txBody>
      </p:sp>
      <p:sp>
        <p:nvSpPr>
          <p:cNvPr id="4" name="Title 3"/>
          <p:cNvSpPr>
            <a:spLocks noGrp="1"/>
          </p:cNvSpPr>
          <p:nvPr>
            <p:ph type="title"/>
          </p:nvPr>
        </p:nvSpPr>
        <p:spPr/>
        <p:txBody>
          <a:bodyPr/>
          <a:lstStyle/>
          <a:p>
            <a:r>
              <a:rPr lang="en-US" dirty="0" smtClean="0"/>
              <a:t>Motor Vehicle Safety</a:t>
            </a:r>
            <a:endParaRPr lang="en-US" dirty="0"/>
          </a:p>
        </p:txBody>
      </p:sp>
      <p:pic>
        <p:nvPicPr>
          <p:cNvPr id="2050" name="Picture 2" descr="Image result for motor vehicle safety"/>
          <p:cNvPicPr>
            <a:picLocks noChangeAspect="1" noChangeArrowheads="1"/>
          </p:cNvPicPr>
          <p:nvPr/>
        </p:nvPicPr>
        <p:blipFill rotWithShape="1">
          <a:blip r:embed="rId3">
            <a:extLst>
              <a:ext uri="{28A0092B-C50C-407E-A947-70E740481C1C}">
                <a14:useLocalDpi xmlns:a14="http://schemas.microsoft.com/office/drawing/2010/main" val="0"/>
              </a:ext>
            </a:extLst>
          </a:blip>
          <a:srcRect l="24519"/>
          <a:stretch/>
        </p:blipFill>
        <p:spPr bwMode="auto">
          <a:xfrm>
            <a:off x="5667376" y="1983469"/>
            <a:ext cx="3019424" cy="398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808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2457" y="8802347"/>
            <a:ext cx="1150622" cy="1265472"/>
          </a:xfrm>
        </p:spPr>
        <p:txBody>
          <a:bodyPr/>
          <a:lstStyle/>
          <a:p>
            <a:endParaRPr lang="en-US" dirty="0" smtClean="0"/>
          </a:p>
          <a:p>
            <a:pPr marL="0" indent="0">
              <a:buNone/>
            </a:pPr>
            <a:endParaRPr lang="en-US" dirty="0"/>
          </a:p>
        </p:txBody>
      </p:sp>
      <p:sp>
        <p:nvSpPr>
          <p:cNvPr id="6" name="Content Placeholder 2"/>
          <p:cNvSpPr txBox="1">
            <a:spLocks/>
          </p:cNvSpPr>
          <p:nvPr/>
        </p:nvSpPr>
        <p:spPr>
          <a:xfrm>
            <a:off x="1197429" y="1628476"/>
            <a:ext cx="7346529" cy="3614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latin typeface="Calibri" panose="020F0502020204030204" pitchFamily="34" charset="0"/>
                <a:cs typeface="Calibri" panose="020F0502020204030204" pitchFamily="34" charset="0"/>
              </a:rPr>
              <a:t>Become CPR and AED trained</a:t>
            </a:r>
          </a:p>
          <a:p>
            <a:r>
              <a:rPr lang="en-US" sz="2800" dirty="0" smtClean="0">
                <a:latin typeface="Calibri" panose="020F0502020204030204" pitchFamily="34" charset="0"/>
                <a:cs typeface="Calibri" panose="020F0502020204030204" pitchFamily="34" charset="0"/>
              </a:rPr>
              <a:t>Visit a health care professional regularly</a:t>
            </a:r>
          </a:p>
          <a:p>
            <a:r>
              <a:rPr lang="en-US" sz="2800" dirty="0" smtClean="0">
                <a:latin typeface="Calibri" panose="020F0502020204030204" pitchFamily="34" charset="0"/>
                <a:cs typeface="Calibri" panose="020F0502020204030204" pitchFamily="34" charset="0"/>
              </a:rPr>
              <a:t>Know how to use and dispose of medications</a:t>
            </a:r>
          </a:p>
          <a:p>
            <a:r>
              <a:rPr lang="en-US" sz="2800" dirty="0" smtClean="0">
                <a:latin typeface="Calibri" panose="020F0502020204030204" pitchFamily="34" charset="0"/>
                <a:cs typeface="Calibri" panose="020F0502020204030204" pitchFamily="34" charset="0"/>
              </a:rPr>
              <a:t>Prevent accidental falls</a:t>
            </a:r>
          </a:p>
          <a:p>
            <a:r>
              <a:rPr lang="en-US" sz="2800" dirty="0" smtClean="0">
                <a:latin typeface="Calibri" panose="020F0502020204030204" pitchFamily="34" charset="0"/>
                <a:cs typeface="Calibri" panose="020F0502020204030204" pitchFamily="34" charset="0"/>
              </a:rPr>
              <a:t>Practice food safety</a:t>
            </a:r>
          </a:p>
          <a:p>
            <a:r>
              <a:rPr lang="en-US" sz="2800" dirty="0" smtClean="0">
                <a:latin typeface="Calibri" panose="020F0502020204030204" pitchFamily="34" charset="0"/>
                <a:cs typeface="Calibri" panose="020F0502020204030204" pitchFamily="34" charset="0"/>
              </a:rPr>
              <a:t>Practice safe sex – no matter your age!</a:t>
            </a:r>
          </a:p>
        </p:txBody>
      </p:sp>
      <p:sp>
        <p:nvSpPr>
          <p:cNvPr id="5" name="Title 4"/>
          <p:cNvSpPr>
            <a:spLocks noGrp="1"/>
          </p:cNvSpPr>
          <p:nvPr>
            <p:ph type="title"/>
          </p:nvPr>
        </p:nvSpPr>
        <p:spPr/>
        <p:txBody>
          <a:bodyPr/>
          <a:lstStyle/>
          <a:p>
            <a:r>
              <a:rPr lang="en-US" dirty="0" smtClean="0"/>
              <a:t>Health Safety</a:t>
            </a:r>
            <a:endParaRPr lang="en-US" dirty="0"/>
          </a:p>
        </p:txBody>
      </p:sp>
      <p:pic>
        <p:nvPicPr>
          <p:cNvPr id="3074" name="Picture 2" descr="Image result for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832" y="5234517"/>
            <a:ext cx="5243740" cy="142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81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a:p>
        </p:txBody>
      </p:sp>
      <p:sp>
        <p:nvSpPr>
          <p:cNvPr id="6" name="Content Placeholder 2"/>
          <p:cNvSpPr txBox="1">
            <a:spLocks/>
          </p:cNvSpPr>
          <p:nvPr/>
        </p:nvSpPr>
        <p:spPr>
          <a:xfrm>
            <a:off x="248979" y="1758988"/>
            <a:ext cx="548551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Calibri" panose="020F0502020204030204" pitchFamily="34" charset="0"/>
                <a:cs typeface="Calibri" panose="020F0502020204030204" pitchFamily="34" charset="0"/>
              </a:rPr>
              <a:t>Avoid injury while exercising</a:t>
            </a:r>
          </a:p>
          <a:p>
            <a:r>
              <a:rPr lang="en-US" dirty="0">
                <a:latin typeface="Calibri" panose="020F0502020204030204" pitchFamily="34" charset="0"/>
                <a:cs typeface="Calibri" panose="020F0502020204030204" pitchFamily="34" charset="0"/>
              </a:rPr>
              <a:t>Prevent playground </a:t>
            </a:r>
            <a:r>
              <a:rPr lang="en-US" dirty="0" smtClean="0">
                <a:latin typeface="Calibri" panose="020F0502020204030204" pitchFamily="34" charset="0"/>
                <a:cs typeface="Calibri" panose="020F0502020204030204" pitchFamily="34" charset="0"/>
              </a:rPr>
              <a:t>injuries</a:t>
            </a:r>
          </a:p>
          <a:p>
            <a:r>
              <a:rPr lang="en-US" dirty="0" smtClean="0">
                <a:latin typeface="Calibri" panose="020F0502020204030204" pitchFamily="34" charset="0"/>
                <a:cs typeface="Calibri" panose="020F0502020204030204" pitchFamily="34" charset="0"/>
              </a:rPr>
              <a:t>Learn how to swim</a:t>
            </a:r>
          </a:p>
          <a:p>
            <a:r>
              <a:rPr lang="en-US" dirty="0" smtClean="0">
                <a:latin typeface="Calibri" panose="020F0502020204030204" pitchFamily="34" charset="0"/>
                <a:cs typeface="Calibri" panose="020F0502020204030204" pitchFamily="34" charset="0"/>
              </a:rPr>
              <a:t>Prevent dog bites</a:t>
            </a:r>
          </a:p>
          <a:p>
            <a:r>
              <a:rPr lang="en-US" dirty="0" smtClean="0">
                <a:latin typeface="Calibri" panose="020F0502020204030204" pitchFamily="34" charset="0"/>
                <a:cs typeface="Calibri" panose="020F0502020204030204" pitchFamily="34" charset="0"/>
              </a:rPr>
              <a:t>Travel smarts</a:t>
            </a:r>
          </a:p>
          <a:p>
            <a:r>
              <a:rPr lang="en-US" dirty="0" smtClean="0">
                <a:latin typeface="Calibri" panose="020F0502020204030204" pitchFamily="34" charset="0"/>
                <a:cs typeface="Calibri" panose="020F0502020204030204" pitchFamily="34" charset="0"/>
              </a:rPr>
              <a:t>Hotel smarts</a:t>
            </a:r>
          </a:p>
          <a:p>
            <a:r>
              <a:rPr lang="en-US" dirty="0" smtClean="0">
                <a:latin typeface="Calibri" panose="020F0502020204030204" pitchFamily="34" charset="0"/>
                <a:cs typeface="Calibri" panose="020F0502020204030204" pitchFamily="34" charset="0"/>
              </a:rPr>
              <a:t>Street smarts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236"/>
          <a:stretch/>
        </p:blipFill>
        <p:spPr>
          <a:xfrm>
            <a:off x="4953000" y="3427149"/>
            <a:ext cx="3733800" cy="2584704"/>
          </a:xfrm>
          <a:prstGeom prst="rect">
            <a:avLst/>
          </a:prstGeom>
        </p:spPr>
      </p:pic>
      <p:sp>
        <p:nvSpPr>
          <p:cNvPr id="5" name="Title 4"/>
          <p:cNvSpPr>
            <a:spLocks noGrp="1"/>
          </p:cNvSpPr>
          <p:nvPr>
            <p:ph type="title"/>
          </p:nvPr>
        </p:nvSpPr>
        <p:spPr/>
        <p:txBody>
          <a:bodyPr/>
          <a:lstStyle/>
          <a:p>
            <a:r>
              <a:rPr lang="en-US" dirty="0" smtClean="0"/>
              <a:t>Recreational Safety</a:t>
            </a:r>
            <a:endParaRPr lang="en-US" dirty="0"/>
          </a:p>
        </p:txBody>
      </p:sp>
    </p:spTree>
    <p:extLst>
      <p:ext uri="{BB962C8B-B14F-4D97-AF65-F5344CB8AC3E}">
        <p14:creationId xmlns:p14="http://schemas.microsoft.com/office/powerpoint/2010/main" val="131734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99" y="2544594"/>
            <a:ext cx="3834384" cy="2540508"/>
          </a:xfrm>
          <a:prstGeom prst="rect">
            <a:avLst/>
          </a:prstGeom>
        </p:spPr>
      </p:pic>
      <p:sp>
        <p:nvSpPr>
          <p:cNvPr id="3" name="Content Placeholder 2"/>
          <p:cNvSpPr>
            <a:spLocks noGrp="1"/>
          </p:cNvSpPr>
          <p:nvPr>
            <p:ph idx="1"/>
          </p:nvPr>
        </p:nvSpPr>
        <p:spPr>
          <a:xfrm>
            <a:off x="482599" y="1670843"/>
            <a:ext cx="8229600" cy="4525963"/>
          </a:xfrm>
        </p:spPr>
        <p:txBody>
          <a:bodyPr/>
          <a:lstStyle/>
          <a:p>
            <a:endParaRPr lang="en-US" dirty="0" smtClean="0"/>
          </a:p>
          <a:p>
            <a:pPr marL="0" indent="0">
              <a:buNone/>
            </a:pPr>
            <a:endParaRPr lang="en-US" dirty="0"/>
          </a:p>
        </p:txBody>
      </p:sp>
      <p:sp>
        <p:nvSpPr>
          <p:cNvPr id="6" name="Content Placeholder 2"/>
          <p:cNvSpPr txBox="1">
            <a:spLocks/>
          </p:cNvSpPr>
          <p:nvPr/>
        </p:nvSpPr>
        <p:spPr>
          <a:xfrm>
            <a:off x="4316983" y="2094649"/>
            <a:ext cx="471294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Have a safety </a:t>
            </a:r>
            <a:r>
              <a:rPr lang="en-US" dirty="0" smtClean="0">
                <a:latin typeface="Calibri" panose="020F0502020204030204" pitchFamily="34" charset="0"/>
                <a:cs typeface="Calibri" panose="020F0502020204030204" pitchFamily="34" charset="0"/>
              </a:rPr>
              <a:t>plan</a:t>
            </a:r>
          </a:p>
          <a:p>
            <a:r>
              <a:rPr lang="en-US" dirty="0" smtClean="0">
                <a:latin typeface="Calibri" panose="020F0502020204030204" pitchFamily="34" charset="0"/>
                <a:cs typeface="Calibri" panose="020F0502020204030204" pitchFamily="34" charset="0"/>
              </a:rPr>
              <a:t>Stay informed </a:t>
            </a:r>
          </a:p>
          <a:p>
            <a:r>
              <a:rPr lang="en-US" dirty="0" smtClean="0">
                <a:latin typeface="Calibri" panose="020F0502020204030204" pitchFamily="34" charset="0"/>
                <a:cs typeface="Calibri" panose="020F0502020204030204" pitchFamily="34" charset="0"/>
              </a:rPr>
              <a:t>Practice </a:t>
            </a:r>
            <a:r>
              <a:rPr lang="en-US" dirty="0">
                <a:latin typeface="Calibri" panose="020F0502020204030204" pitchFamily="34" charset="0"/>
                <a:cs typeface="Calibri" panose="020F0502020204030204" pitchFamily="34" charset="0"/>
              </a:rPr>
              <a:t>what to do in case of an </a:t>
            </a:r>
            <a:r>
              <a:rPr lang="en-US" dirty="0" smtClean="0">
                <a:latin typeface="Calibri" panose="020F0502020204030204" pitchFamily="34" charset="0"/>
                <a:cs typeface="Calibri" panose="020F0502020204030204" pitchFamily="34" charset="0"/>
              </a:rPr>
              <a:t>emergency</a:t>
            </a:r>
          </a:p>
          <a:p>
            <a:r>
              <a:rPr lang="en-US" dirty="0" smtClean="0">
                <a:latin typeface="Calibri" panose="020F0502020204030204" pitchFamily="34" charset="0"/>
                <a:cs typeface="Calibri" panose="020F0502020204030204" pitchFamily="34" charset="0"/>
              </a:rPr>
              <a:t>Make </a:t>
            </a:r>
            <a:r>
              <a:rPr lang="en-US" dirty="0">
                <a:latin typeface="Calibri" panose="020F0502020204030204" pitchFamily="34" charset="0"/>
                <a:cs typeface="Calibri" panose="020F0502020204030204" pitchFamily="34" charset="0"/>
              </a:rPr>
              <a:t>a plan on how to keep in touch after an </a:t>
            </a:r>
            <a:r>
              <a:rPr lang="en-US" dirty="0" smtClean="0">
                <a:latin typeface="Calibri" panose="020F0502020204030204" pitchFamily="34" charset="0"/>
                <a:cs typeface="Calibri" panose="020F0502020204030204" pitchFamily="34" charset="0"/>
              </a:rPr>
              <a:t>emergency</a:t>
            </a:r>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p:txBody>
      </p:sp>
      <p:sp>
        <p:nvSpPr>
          <p:cNvPr id="5" name="Title 4"/>
          <p:cNvSpPr>
            <a:spLocks noGrp="1"/>
          </p:cNvSpPr>
          <p:nvPr>
            <p:ph type="title"/>
          </p:nvPr>
        </p:nvSpPr>
        <p:spPr/>
        <p:txBody>
          <a:bodyPr/>
          <a:lstStyle/>
          <a:p>
            <a:r>
              <a:rPr lang="en-US" dirty="0" smtClean="0"/>
              <a:t>Emergency Preparedness</a:t>
            </a:r>
            <a:endParaRPr lang="en-US" dirty="0"/>
          </a:p>
        </p:txBody>
      </p:sp>
    </p:spTree>
    <p:extLst>
      <p:ext uri="{BB962C8B-B14F-4D97-AF65-F5344CB8AC3E}">
        <p14:creationId xmlns:p14="http://schemas.microsoft.com/office/powerpoint/2010/main" val="316543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a:p>
        </p:txBody>
      </p:sp>
      <p:sp>
        <p:nvSpPr>
          <p:cNvPr id="6" name="Content Placeholder 2"/>
          <p:cNvSpPr txBox="1">
            <a:spLocks/>
          </p:cNvSpPr>
          <p:nvPr/>
        </p:nvSpPr>
        <p:spPr>
          <a:xfrm>
            <a:off x="237208" y="1771688"/>
            <a:ext cx="5240585"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Calibri" panose="020F0502020204030204" pitchFamily="34" charset="0"/>
                <a:cs typeface="Calibri" panose="020F0502020204030204" pitchFamily="34" charset="0"/>
              </a:rPr>
              <a:t>Protect </a:t>
            </a:r>
            <a:r>
              <a:rPr lang="en-US" b="1" dirty="0">
                <a:latin typeface="Calibri" panose="020F0502020204030204" pitchFamily="34" charset="0"/>
                <a:cs typeface="Calibri" panose="020F0502020204030204" pitchFamily="34" charset="0"/>
              </a:rPr>
              <a:t>your </a:t>
            </a:r>
            <a:r>
              <a:rPr lang="en-US" b="1" dirty="0" smtClean="0">
                <a:latin typeface="Calibri" panose="020F0502020204030204" pitchFamily="34" charset="0"/>
                <a:cs typeface="Calibri" panose="020F0502020204030204" pitchFamily="34" charset="0"/>
              </a:rPr>
              <a:t>kids:</a:t>
            </a:r>
          </a:p>
          <a:p>
            <a:pPr lvl="1"/>
            <a:r>
              <a:rPr lang="en-US" dirty="0" smtClean="0">
                <a:latin typeface="Calibri" panose="020F0502020204030204" pitchFamily="34" charset="0"/>
                <a:cs typeface="Calibri" panose="020F0502020204030204" pitchFamily="34" charset="0"/>
              </a:rPr>
              <a:t>help children </a:t>
            </a:r>
            <a:r>
              <a:rPr lang="en-US" dirty="0">
                <a:latin typeface="Calibri" panose="020F0502020204030204" pitchFamily="34" charset="0"/>
                <a:cs typeface="Calibri" panose="020F0502020204030204" pitchFamily="34" charset="0"/>
              </a:rPr>
              <a:t>understand internet </a:t>
            </a:r>
            <a:r>
              <a:rPr lang="en-US" dirty="0" smtClean="0">
                <a:latin typeface="Calibri" panose="020F0502020204030204" pitchFamily="34" charset="0"/>
                <a:cs typeface="Calibri" panose="020F0502020204030204" pitchFamily="34" charset="0"/>
              </a:rPr>
              <a:t>safety</a:t>
            </a:r>
          </a:p>
          <a:p>
            <a:pPr lvl="1"/>
            <a:r>
              <a:rPr lang="en-US" dirty="0" smtClean="0">
                <a:latin typeface="Calibri" panose="020F0502020204030204" pitchFamily="34" charset="0"/>
                <a:cs typeface="Calibri" panose="020F0502020204030204" pitchFamily="34" charset="0"/>
              </a:rPr>
              <a:t>set </a:t>
            </a:r>
            <a:r>
              <a:rPr lang="en-US" dirty="0">
                <a:latin typeface="Calibri" panose="020F0502020204030204" pitchFamily="34" charset="0"/>
                <a:cs typeface="Calibri" panose="020F0502020204030204" pitchFamily="34" charset="0"/>
              </a:rPr>
              <a:t>limits on the </a:t>
            </a:r>
            <a:r>
              <a:rPr lang="en-US" dirty="0" smtClean="0">
                <a:latin typeface="Calibri" panose="020F0502020204030204" pitchFamily="34" charset="0"/>
                <a:cs typeface="Calibri" panose="020F0502020204030204" pitchFamily="34" charset="0"/>
              </a:rPr>
              <a:t>computer</a:t>
            </a:r>
          </a:p>
          <a:p>
            <a:pPr lvl="1"/>
            <a:r>
              <a:rPr lang="en-US" dirty="0" smtClean="0">
                <a:latin typeface="Calibri" panose="020F0502020204030204" pitchFamily="34" charset="0"/>
                <a:cs typeface="Calibri" panose="020F0502020204030204" pitchFamily="34" charset="0"/>
              </a:rPr>
              <a:t>keep </a:t>
            </a:r>
            <a:r>
              <a:rPr lang="en-US" dirty="0">
                <a:latin typeface="Calibri" panose="020F0502020204030204" pitchFamily="34" charset="0"/>
                <a:cs typeface="Calibri" panose="020F0502020204030204" pitchFamily="34" charset="0"/>
              </a:rPr>
              <a:t>computers in common </a:t>
            </a:r>
            <a:r>
              <a:rPr lang="en-US" dirty="0" smtClean="0">
                <a:latin typeface="Calibri" panose="020F0502020204030204" pitchFamily="34" charset="0"/>
                <a:cs typeface="Calibri" panose="020F0502020204030204" pitchFamily="34" charset="0"/>
              </a:rPr>
              <a:t>areas</a:t>
            </a:r>
          </a:p>
          <a:p>
            <a:pPr lvl="1"/>
            <a:r>
              <a:rPr lang="en-US" dirty="0" smtClean="0">
                <a:latin typeface="Calibri" panose="020F0502020204030204" pitchFamily="34" charset="0"/>
                <a:cs typeface="Calibri" panose="020F0502020204030204" pitchFamily="34" charset="0"/>
              </a:rPr>
              <a:t>share </a:t>
            </a:r>
            <a:r>
              <a:rPr lang="en-US" dirty="0">
                <a:latin typeface="Calibri" panose="020F0502020204030204" pitchFamily="34" charset="0"/>
                <a:cs typeface="Calibri" panose="020F0502020204030204" pitchFamily="34" charset="0"/>
              </a:rPr>
              <a:t>email and social media </a:t>
            </a:r>
            <a:r>
              <a:rPr lang="en-US" dirty="0" smtClean="0">
                <a:latin typeface="Calibri" panose="020F0502020204030204" pitchFamily="34" charset="0"/>
                <a:cs typeface="Calibri" panose="020F0502020204030204" pitchFamily="34" charset="0"/>
              </a:rPr>
              <a:t>accounts </a:t>
            </a:r>
          </a:p>
          <a:p>
            <a:pPr lvl="1"/>
            <a:r>
              <a:rPr lang="en-US" dirty="0" smtClean="0">
                <a:latin typeface="Calibri" panose="020F0502020204030204" pitchFamily="34" charset="0"/>
                <a:cs typeface="Calibri" panose="020F0502020204030204" pitchFamily="34" charset="0"/>
              </a:rPr>
              <a:t>look </a:t>
            </a:r>
            <a:r>
              <a:rPr lang="en-US" dirty="0">
                <a:latin typeface="Calibri" panose="020F0502020204030204" pitchFamily="34" charset="0"/>
                <a:cs typeface="Calibri" panose="020F0502020204030204" pitchFamily="34" charset="0"/>
              </a:rPr>
              <a:t>for signs of predators or </a:t>
            </a:r>
            <a:r>
              <a:rPr lang="en-US" dirty="0" smtClean="0">
                <a:latin typeface="Calibri" panose="020F0502020204030204" pitchFamily="34" charset="0"/>
                <a:cs typeface="Calibri" panose="020F0502020204030204" pitchFamily="34" charset="0"/>
              </a:rPr>
              <a:t>cyber-bullying</a:t>
            </a:r>
          </a:p>
          <a:p>
            <a:pPr lvl="1"/>
            <a:endParaRPr lang="en-US" dirty="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820"/>
          <a:stretch/>
        </p:blipFill>
        <p:spPr>
          <a:xfrm>
            <a:off x="5477793" y="2667000"/>
            <a:ext cx="3409950" cy="2700528"/>
          </a:xfrm>
          <a:prstGeom prst="rect">
            <a:avLst/>
          </a:prstGeom>
        </p:spPr>
      </p:pic>
      <p:sp>
        <p:nvSpPr>
          <p:cNvPr id="4" name="Title 3"/>
          <p:cNvSpPr>
            <a:spLocks noGrp="1"/>
          </p:cNvSpPr>
          <p:nvPr>
            <p:ph type="title"/>
          </p:nvPr>
        </p:nvSpPr>
        <p:spPr/>
        <p:txBody>
          <a:bodyPr/>
          <a:lstStyle/>
          <a:p>
            <a:r>
              <a:rPr lang="en-US" dirty="0" smtClean="0"/>
              <a:t>Internet Safety</a:t>
            </a:r>
            <a:endParaRPr lang="en-US" dirty="0"/>
          </a:p>
        </p:txBody>
      </p:sp>
    </p:spTree>
    <p:extLst>
      <p:ext uri="{BB962C8B-B14F-4D97-AF65-F5344CB8AC3E}">
        <p14:creationId xmlns:p14="http://schemas.microsoft.com/office/powerpoint/2010/main" val="3936968349"/>
      </p:ext>
    </p:extLst>
  </p:cSld>
  <p:clrMapOvr>
    <a:masterClrMapping/>
  </p:clrMapOvr>
</p:sld>
</file>

<file path=ppt/theme/theme1.xml><?xml version="1.0" encoding="utf-8"?>
<a:theme xmlns:a="http://schemas.openxmlformats.org/drawingml/2006/main" name="KSRE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KSREpurple_band</Template>
  <TotalTime>300</TotalTime>
  <Words>2905</Words>
  <Application>Microsoft Office PowerPoint</Application>
  <PresentationFormat>On-screen Show (4:3)</PresentationFormat>
  <Paragraphs>269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Berlin Sans FB</vt:lpstr>
      <vt:lpstr>Calibri</vt:lpstr>
      <vt:lpstr>Trebuchet MS</vt:lpstr>
      <vt:lpstr>KSREPPT_Template1</vt:lpstr>
      <vt:lpstr>PowerPoint Presentation</vt:lpstr>
      <vt:lpstr>PowerPoint Presentation</vt:lpstr>
      <vt:lpstr>Stay Safe</vt:lpstr>
      <vt:lpstr>PowerPoint Presentation</vt:lpstr>
      <vt:lpstr>Motor Vehicle Safety</vt:lpstr>
      <vt:lpstr>Health Safety</vt:lpstr>
      <vt:lpstr>Recreational Safety</vt:lpstr>
      <vt:lpstr>Emergency Preparedness</vt:lpstr>
      <vt:lpstr>Internet Safety</vt:lpstr>
      <vt:lpstr>Internet Safety</vt:lpstr>
      <vt:lpstr>Scams and Cons</vt:lpstr>
      <vt:lpstr>PowerPoint Presentation</vt:lpstr>
    </vt:vector>
  </TitlesOfParts>
  <Company>College of Human Ecology, 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dc:creator>
  <cp:lastModifiedBy>Erin Yelland</cp:lastModifiedBy>
  <cp:revision>41</cp:revision>
  <cp:lastPrinted>2016-03-01T22:04:03Z</cp:lastPrinted>
  <dcterms:created xsi:type="dcterms:W3CDTF">2015-08-12T18:29:43Z</dcterms:created>
  <dcterms:modified xsi:type="dcterms:W3CDTF">2017-02-21T21:20:53Z</dcterms:modified>
</cp:coreProperties>
</file>