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handoutMasterIdLst>
    <p:handoutMasterId r:id="rId19"/>
  </p:handoutMasterIdLst>
  <p:sldIdLst>
    <p:sldId id="290" r:id="rId2"/>
    <p:sldId id="258" r:id="rId3"/>
    <p:sldId id="277" r:id="rId4"/>
    <p:sldId id="278" r:id="rId5"/>
    <p:sldId id="279" r:id="rId6"/>
    <p:sldId id="280" r:id="rId7"/>
    <p:sldId id="281" r:id="rId8"/>
    <p:sldId id="282" r:id="rId9"/>
    <p:sldId id="283" r:id="rId10"/>
    <p:sldId id="284" r:id="rId11"/>
    <p:sldId id="285" r:id="rId12"/>
    <p:sldId id="286" r:id="rId13"/>
    <p:sldId id="287" r:id="rId14"/>
    <p:sldId id="288" r:id="rId15"/>
    <p:sldId id="291" r:id="rId16"/>
    <p:sldId id="292"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593" autoAdjust="0"/>
  </p:normalViewPr>
  <p:slideViewPr>
    <p:cSldViewPr snapToGrid="0" snapToObjects="1">
      <p:cViewPr varScale="1">
        <p:scale>
          <a:sx n="75" d="100"/>
          <a:sy n="75" d="100"/>
        </p:scale>
        <p:origin x="2634"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4" d="100"/>
          <a:sy n="84" d="100"/>
        </p:scale>
        <p:origin x="379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FBA5C16-A1C1-4CB0-838C-12205FA00415}" type="datetimeFigureOut">
              <a:rPr lang="en-US" smtClean="0"/>
              <a:t>2/21/2017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434E2C5-C9B0-4220-8783-5F3647F901DE}" type="slidenum">
              <a:rPr lang="en-US" smtClean="0"/>
              <a:t>‹#›</a:t>
            </a:fld>
            <a:endParaRPr lang="en-US"/>
          </a:p>
        </p:txBody>
      </p:sp>
    </p:spTree>
    <p:extLst>
      <p:ext uri="{BB962C8B-B14F-4D97-AF65-F5344CB8AC3E}">
        <p14:creationId xmlns:p14="http://schemas.microsoft.com/office/powerpoint/2010/main" val="10482915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12875" y="152400"/>
            <a:ext cx="4184650" cy="3138488"/>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148188" y="3423797"/>
            <a:ext cx="6634232" cy="5725222"/>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322098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0985" y="3383280"/>
            <a:ext cx="6691227" cy="5777074"/>
          </a:xfrm>
        </p:spPr>
        <p:txBody>
          <a:bodyPr/>
          <a:lstStyle/>
          <a:p>
            <a:r>
              <a:rPr lang="en-US" dirty="0" smtClean="0"/>
              <a:t/>
            </a:r>
            <a:br>
              <a:rPr lang="en-US" dirty="0" smtClean="0"/>
            </a:br>
            <a:endParaRPr lang="en-US" dirty="0" smtClean="0"/>
          </a:p>
          <a:p>
            <a:endParaRPr lang="en-US" dirty="0" smtClean="0"/>
          </a:p>
          <a:p>
            <a:endParaRPr lang="en-US" i="1" baseline="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771312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Fasting Blood Sugar: &lt;100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Blood sugar or glucose is a type of sugar that travels through the blood stream.  It acts as a basic fuel for the body and is needed for energy and proper cell functioning, particularly brain cells and muscles. Diabetes is the most common disease related to </a:t>
            </a:r>
            <a:r>
              <a:rPr lang="en-US" sz="1200" b="0" kern="1200" dirty="0" smtClean="0">
                <a:solidFill>
                  <a:schemeClr val="tx1"/>
                </a:solidFill>
                <a:latin typeface="+mn-lt"/>
                <a:ea typeface="+mn-ea"/>
                <a:cs typeface="+mn-cs"/>
              </a:rPr>
              <a:t>blood sugar </a:t>
            </a:r>
            <a:r>
              <a:rPr lang="en-US" sz="1200" kern="1200" dirty="0" smtClean="0">
                <a:solidFill>
                  <a:schemeClr val="tx1"/>
                </a:solidFill>
                <a:latin typeface="+mn-lt"/>
                <a:ea typeface="+mn-ea"/>
                <a:cs typeface="+mn-cs"/>
              </a:rPr>
              <a:t>regulation failure.  Diabetes is a disease that affects over 25.8 million children and adults.  If left untreated, diabetes can cause many medical complications including cardiovascular disease, kidney disease, unhealthy cholesterol levels, clogged arteries, metabolic syndrome, blindness, nerve disease, and limb amputations.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704606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To maintain healthy blood sugar levels and prevent diabetes:</a:t>
            </a:r>
          </a:p>
          <a:p>
            <a:pPr lvl="0">
              <a:buFont typeface="Arial" pitchFamily="34" charset="0"/>
              <a:buChar char="•"/>
            </a:pPr>
            <a:r>
              <a:rPr lang="en-US" sz="1200" kern="1200" dirty="0" smtClean="0">
                <a:solidFill>
                  <a:schemeClr val="tx1"/>
                </a:solidFill>
                <a:latin typeface="+mn-lt"/>
                <a:ea typeface="+mn-ea"/>
                <a:cs typeface="+mn-cs"/>
              </a:rPr>
              <a:t>Exercise regularly </a:t>
            </a:r>
          </a:p>
          <a:p>
            <a:pPr lvl="0">
              <a:buFont typeface="Arial" pitchFamily="34" charset="0"/>
              <a:buChar char="•"/>
            </a:pPr>
            <a:r>
              <a:rPr lang="en-US" sz="1200" kern="1200" dirty="0" smtClean="0">
                <a:solidFill>
                  <a:schemeClr val="tx1"/>
                </a:solidFill>
                <a:latin typeface="+mn-lt"/>
                <a:ea typeface="+mn-ea"/>
                <a:cs typeface="+mn-cs"/>
              </a:rPr>
              <a:t>Eat plenty of fiber and whole grains</a:t>
            </a:r>
          </a:p>
          <a:p>
            <a:pPr lvl="0">
              <a:buFont typeface="Arial" pitchFamily="34" charset="0"/>
              <a:buChar char="•"/>
            </a:pPr>
            <a:r>
              <a:rPr lang="en-US" sz="1200" kern="1200" dirty="0" smtClean="0">
                <a:solidFill>
                  <a:schemeClr val="tx1"/>
                </a:solidFill>
                <a:latin typeface="+mn-lt"/>
                <a:ea typeface="+mn-ea"/>
                <a:cs typeface="+mn-cs"/>
              </a:rPr>
              <a:t>Maintain a healthy weight </a:t>
            </a:r>
          </a:p>
          <a:p>
            <a:pPr lvl="0">
              <a:buFont typeface="Arial" pitchFamily="34" charset="0"/>
              <a:buChar char="•"/>
            </a:pPr>
            <a:r>
              <a:rPr lang="en-US" sz="1200" kern="1200" dirty="0" smtClean="0">
                <a:solidFill>
                  <a:schemeClr val="tx1"/>
                </a:solidFill>
                <a:latin typeface="+mn-lt"/>
                <a:ea typeface="+mn-ea"/>
                <a:cs typeface="+mn-cs"/>
              </a:rPr>
              <a:t>Skip fad diets and make healthy choices</a:t>
            </a:r>
            <a:endParaRPr lang="en-US" dirty="0"/>
          </a:p>
        </p:txBody>
      </p:sp>
      <p:sp>
        <p:nvSpPr>
          <p:cNvPr id="4" name="Slide Number Placeholder 3"/>
          <p:cNvSpPr>
            <a:spLocks noGrp="1"/>
          </p:cNvSpPr>
          <p:nvPr>
            <p:ph type="sldNum" sz="quarter" idx="10"/>
          </p:nvPr>
        </p:nvSpPr>
        <p:spPr/>
        <p:txBody>
          <a:bodyPr/>
          <a:lstStyle/>
          <a:p>
            <a:fld id="{D5E4E82F-6CAE-4AB9-AC1D-573FC01750E4}" type="slidenum">
              <a:rPr lang="en-US" smtClean="0"/>
              <a:t>11</a:t>
            </a:fld>
            <a:endParaRPr lang="en-US"/>
          </a:p>
        </p:txBody>
      </p:sp>
    </p:spTree>
    <p:extLst>
      <p:ext uri="{BB962C8B-B14F-4D97-AF65-F5344CB8AC3E}">
        <p14:creationId xmlns:p14="http://schemas.microsoft.com/office/powerpoint/2010/main" val="1895359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BMI: 18 to 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BMI is a ratio between height and weight and is used as a tool to help judge body fat and weight.  According to BMI calculations, there are five weight categories: underweight, normal, overweight, obese and extreme obese. These weight categories help indicate the risk of severe health problems, including heart disease, stroke, high blood pressure, high cholesterol, cancer, diabetes, sleep apnea, osteoarthritis, female infertility, urinary stress incontinence, and gastroesophageal reflux. There are certain people who should not use BMI as the basis for determining relative disease risk.  Competitive athletes and body builders, whose BMI is high due to muscle, and women who are pregnant or lactating should not be disturbed if their BMI is not within the normal range.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064994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Waist Circumference: &lt;40 (men) &amp; &lt;35 (women)</a:t>
            </a:r>
          </a:p>
          <a:p>
            <a:r>
              <a:rPr lang="en-US" sz="1200" b="0" i="0" u="none" strike="noStrike" kern="1200" baseline="0" dirty="0" smtClean="0">
                <a:solidFill>
                  <a:schemeClr val="tx1"/>
                </a:solidFill>
                <a:latin typeface="+mn-lt"/>
                <a:ea typeface="+mn-ea"/>
                <a:cs typeface="+mn-cs"/>
              </a:rPr>
              <a:t>Fat distribution is now just as important as total body weight when it comes to weight-related health problems. This is because body fat that accumulates around the waist and stomach area poses a greater risk than fat stored in the lower half of the body. Therefore, the measurement of your waist size (circumference), like BMI, can predict future health problems, including type 2 diabetes, dyslipidemia, hypertension and cardiovascular disease, especially when BMI is between 25 and 35. Waist size can also be useful for athletes who are categorized as overweight in terms of BMI. For example, an athlete with increased muscle mass may have a BMI greater than 25 – making him or her overweight on the BMI scale – but a waist</a:t>
            </a:r>
          </a:p>
          <a:p>
            <a:r>
              <a:rPr lang="en-US" sz="1200" b="0" i="0" u="none" strike="noStrike" kern="1200" baseline="0" dirty="0" smtClean="0">
                <a:solidFill>
                  <a:schemeClr val="tx1"/>
                </a:solidFill>
                <a:latin typeface="+mn-lt"/>
                <a:ea typeface="+mn-ea"/>
                <a:cs typeface="+mn-cs"/>
              </a:rPr>
              <a:t>circumference measurement would most likely indicate that he or she is, in fact, not overweight.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American Heart Association recommends a waist circumference of 40 inches or less for males and 35 inches or less for females. Beginning at age 20, you should measure your waist circumference and look for changes in measurement over time, as this can indicate an increase or decrease in abdominal fat, which is associated with an increased risk of heart disease and other chronic diseases.</a:t>
            </a: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To help keep weight down and your waistline trim—DIET</a:t>
            </a:r>
            <a:r>
              <a:rPr lang="en-US" baseline="0" dirty="0" smtClean="0">
                <a:effectLst/>
              </a:rPr>
              <a:t>, EXERCISE AND SLEEP.</a:t>
            </a: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538973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baseline="0" dirty="0" smtClean="0"/>
              <a:t>Note: </a:t>
            </a:r>
            <a:r>
              <a:rPr lang="en-US" b="0" i="0" baseline="0" dirty="0" smtClean="0"/>
              <a:t>If you do not feel comfortable doing this activity, you can simply walk them through it so that they can complete it at home.</a:t>
            </a:r>
            <a:endParaRPr lang="en-US" b="0" i="1" baseline="0" dirty="0" smtClean="0"/>
          </a:p>
          <a:p>
            <a:endParaRPr lang="en-US" b="1" i="1" baseline="0" dirty="0" smtClean="0"/>
          </a:p>
          <a:p>
            <a:r>
              <a:rPr lang="en-US" b="1" i="1" baseline="0" dirty="0" smtClean="0"/>
              <a:t>Activity</a:t>
            </a:r>
            <a:r>
              <a:rPr lang="en-US" b="1" i="1" dirty="0" smtClean="0"/>
              <a:t>: BMI</a:t>
            </a:r>
          </a:p>
          <a:p>
            <a:r>
              <a:rPr lang="en-US" b="1" i="1" dirty="0"/>
              <a:t>Supplies: pen/pencil, paper, tape measures, calculators and BMI worksheet</a:t>
            </a:r>
            <a:endParaRPr lang="en-US" i="1" dirty="0"/>
          </a:p>
          <a:p>
            <a:r>
              <a:rPr lang="en-US" i="1" dirty="0"/>
              <a:t>Keeping our body mass index (BMI) and waist circumference within healthy ranges affect our long term health.  Therefore, today we will practice calculating BMI and/or measuring our waist circumference. </a:t>
            </a:r>
          </a:p>
          <a:p>
            <a:pPr lvl="0"/>
            <a:r>
              <a:rPr lang="en-US" i="1" dirty="0"/>
              <a:t>Pass out a paper, pencils, calculators and tape measures.</a:t>
            </a:r>
            <a:endParaRPr lang="en-US" i="1" dirty="0" smtClean="0">
              <a:effectLst/>
            </a:endParaRPr>
          </a:p>
          <a:p>
            <a:pPr lvl="0"/>
            <a:r>
              <a:rPr lang="en-US" i="1" dirty="0"/>
              <a:t>BMI: Ask participants to calculate their BMI with the following formula: </a:t>
            </a:r>
            <a:endParaRPr lang="en-US" i="1" dirty="0" smtClean="0">
              <a:effectLst/>
            </a:endParaRPr>
          </a:p>
          <a:p>
            <a:r>
              <a:rPr lang="en-US" i="1" dirty="0" smtClean="0"/>
              <a:t>[weight </a:t>
            </a:r>
            <a:r>
              <a:rPr lang="en-US" i="1" dirty="0"/>
              <a:t>(</a:t>
            </a:r>
            <a:r>
              <a:rPr lang="en-US" i="1" dirty="0" err="1"/>
              <a:t>lb</a:t>
            </a:r>
            <a:r>
              <a:rPr lang="en-US" i="1" dirty="0"/>
              <a:t>) / [height (in)]</a:t>
            </a:r>
            <a:r>
              <a:rPr lang="en-US" i="1" baseline="30000" dirty="0" smtClean="0"/>
              <a:t>2</a:t>
            </a:r>
            <a:r>
              <a:rPr lang="en-US" i="1" dirty="0" smtClean="0"/>
              <a:t>] x </a:t>
            </a:r>
            <a:r>
              <a:rPr lang="en-US" i="1" dirty="0"/>
              <a:t>703.  Interpretation: A healthy BMI should be between 18-25. </a:t>
            </a:r>
          </a:p>
          <a:p>
            <a:pPr lvl="0"/>
            <a:r>
              <a:rPr lang="en-US" i="1" dirty="0"/>
              <a:t>Waist Circumference: Instruct participants to measure their waist size: Place a tape measure around your bare abdomen just above your hip bone. Be sure that the tape is snug, but does not compress your skin, and is parallel to the floor. Relax, exhale, then measure.  Interpretation: Males: </a:t>
            </a:r>
            <a:r>
              <a:rPr lang="en-US" i="1" u="sng" dirty="0"/>
              <a:t>&lt;</a:t>
            </a:r>
            <a:r>
              <a:rPr lang="en-US" i="1" dirty="0"/>
              <a:t> 40; Females: </a:t>
            </a:r>
            <a:r>
              <a:rPr lang="en-US" i="1" u="sng" dirty="0"/>
              <a:t>&lt; </a:t>
            </a:r>
            <a:r>
              <a:rPr lang="en-US" i="1" dirty="0"/>
              <a:t>35</a:t>
            </a:r>
            <a:endParaRPr lang="en-US" i="1" dirty="0" smtClean="0">
              <a:effectLst/>
            </a:endParaRPr>
          </a:p>
          <a:p>
            <a:r>
              <a:rPr lang="en-US" i="1" dirty="0"/>
              <a:t> </a:t>
            </a:r>
          </a:p>
          <a:p>
            <a:r>
              <a:rPr lang="en-US" i="1" dirty="0"/>
              <a:t>Discussion: While respecting people’s privacy, discuss ways in which healthy numbers can be obtained: (Examples include: healthy/smart nutrition, exercise, stress management &amp; sleep.)</a:t>
            </a:r>
          </a:p>
          <a:p>
            <a:endParaRPr lang="en-US" dirty="0"/>
          </a:p>
        </p:txBody>
      </p:sp>
    </p:spTree>
    <p:extLst>
      <p:ext uri="{BB962C8B-B14F-4D97-AF65-F5344CB8AC3E}">
        <p14:creationId xmlns:p14="http://schemas.microsoft.com/office/powerpoint/2010/main" val="1918112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Aging in an inevitable and unavoidable process.  It is a process that brings on many changes as a person progresses from childhood to adulthood.  The way in which you take care of yourself through the years both physically and mentally will impact the ways in which you enter your later years.  Life does not diminish with aging.  In fact, the acceptance of aging can be something that is positive, joyful, and exciting.  With aging comes new experiences, knowledge, wisdom and a greater ability to engineer a positive approach to the aging process.  I hope today that the </a:t>
            </a:r>
            <a:r>
              <a:rPr lang="en-US" i="1" dirty="0" smtClean="0"/>
              <a:t>Keys to Embracing Aging </a:t>
            </a:r>
            <a:r>
              <a:rPr lang="en-US" dirty="0" smtClean="0"/>
              <a:t>program highlighted the power of knowing</a:t>
            </a:r>
            <a:r>
              <a:rPr lang="en-US" baseline="0" dirty="0" smtClean="0"/>
              <a:t> your health numbers!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2336357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i="0" baseline="0" dirty="0" smtClean="0"/>
              <a:t>Today we will be concentrating on the power of knowing your health numbers. I wanted to remind you what all of the keys to embracing include.  Remember—these keys represent lifestyle behaviors.  Practiced through the lifespan (although it is never to late to start), these lifestyles contribute to health, well-being, life quality and even longevity.  </a:t>
            </a:r>
          </a:p>
          <a:p>
            <a:endParaRPr lang="en-US" i="0" baseline="0" dirty="0" smtClean="0"/>
          </a:p>
          <a:p>
            <a:pPr marL="237127" indent="-237127">
              <a:buFont typeface="+mj-lt"/>
              <a:buAutoNum type="arabicPeriod"/>
            </a:pPr>
            <a:r>
              <a:rPr lang="en-US" dirty="0" smtClean="0"/>
              <a:t>Attitude is Everything</a:t>
            </a:r>
          </a:p>
          <a:p>
            <a:pPr marL="237127" indent="-237127">
              <a:buFont typeface="+mj-lt"/>
              <a:buAutoNum type="arabicPeriod"/>
            </a:pPr>
            <a:r>
              <a:rPr lang="en-US" dirty="0" smtClean="0"/>
              <a:t>Eating Healthy</a:t>
            </a:r>
          </a:p>
          <a:p>
            <a:pPr marL="237127" indent="-237127">
              <a:buFont typeface="+mj-lt"/>
              <a:buAutoNum type="arabicPeriod"/>
            </a:pPr>
            <a:r>
              <a:rPr lang="en-US" dirty="0" smtClean="0"/>
              <a:t>Get Fit</a:t>
            </a:r>
          </a:p>
          <a:p>
            <a:pPr marL="237127" indent="-237127">
              <a:buFont typeface="+mj-lt"/>
              <a:buAutoNum type="arabicPeriod"/>
            </a:pPr>
            <a:r>
              <a:rPr lang="en-US" dirty="0" smtClean="0"/>
              <a:t>Brain Health</a:t>
            </a:r>
          </a:p>
          <a:p>
            <a:pPr marL="237127" indent="-237127">
              <a:buFont typeface="+mj-lt"/>
              <a:buAutoNum type="arabicPeriod"/>
            </a:pPr>
            <a:r>
              <a:rPr lang="en-US" dirty="0" smtClean="0"/>
              <a:t>Be Social</a:t>
            </a:r>
          </a:p>
          <a:p>
            <a:pPr marL="237127" indent="-237127">
              <a:buFont typeface="+mj-lt"/>
              <a:buAutoNum type="arabicPeriod"/>
            </a:pPr>
            <a:r>
              <a:rPr lang="en-US" dirty="0" smtClean="0"/>
              <a:t>Tune-in to the Times</a:t>
            </a:r>
          </a:p>
          <a:p>
            <a:pPr marL="237127" indent="-237127">
              <a:buFont typeface="+mj-lt"/>
              <a:buAutoNum type="arabicPeriod"/>
            </a:pPr>
            <a:r>
              <a:rPr lang="en-US" dirty="0" smtClean="0"/>
              <a:t>Stay Safe</a:t>
            </a:r>
          </a:p>
          <a:p>
            <a:pPr marL="237127" indent="-237127">
              <a:buFont typeface="+mj-lt"/>
              <a:buAutoNum type="arabicPeriod"/>
            </a:pPr>
            <a:r>
              <a:rPr lang="en-US" dirty="0" smtClean="0"/>
              <a:t>Know Your Numbers</a:t>
            </a:r>
          </a:p>
          <a:p>
            <a:pPr marL="237127" indent="-237127">
              <a:buFont typeface="+mj-lt"/>
              <a:buAutoNum type="arabicPeriod"/>
            </a:pPr>
            <a:r>
              <a:rPr lang="en-US" dirty="0" smtClean="0"/>
              <a:t>Manage Your Stress</a:t>
            </a:r>
          </a:p>
          <a:p>
            <a:pPr marL="237127" indent="-237127">
              <a:buFont typeface="+mj-lt"/>
              <a:buAutoNum type="arabicPeriod"/>
            </a:pPr>
            <a:r>
              <a:rPr lang="en-US" dirty="0" smtClean="0"/>
              <a:t>Financial Affairs</a:t>
            </a:r>
          </a:p>
          <a:p>
            <a:pPr marL="237127" indent="-237127">
              <a:buFont typeface="+mj-lt"/>
              <a:buAutoNum type="arabicPeriod"/>
            </a:pPr>
            <a:r>
              <a:rPr lang="en-US" dirty="0" smtClean="0"/>
              <a:t>Sleep Tight</a:t>
            </a:r>
          </a:p>
          <a:p>
            <a:pPr marL="237127" indent="-237127">
              <a:buFont typeface="+mj-lt"/>
              <a:buAutoNum type="arabicPeriod"/>
            </a:pPr>
            <a:r>
              <a:rPr lang="en-US" dirty="0" smtClean="0"/>
              <a:t>Take Time for You</a:t>
            </a:r>
          </a:p>
          <a:p>
            <a:pPr>
              <a:buFont typeface="Calibri" pitchFamily="34" charset="0"/>
              <a:buNone/>
            </a:pPr>
            <a:endParaRPr lang="en-US" dirty="0" smtClean="0"/>
          </a:p>
        </p:txBody>
      </p:sp>
    </p:spTree>
    <p:extLst>
      <p:ext uri="{BB962C8B-B14F-4D97-AF65-F5344CB8AC3E}">
        <p14:creationId xmlns:p14="http://schemas.microsoft.com/office/powerpoint/2010/main" val="1355396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 daily lives are flooded with numbers: PIN numbers, phone numbers, and various account numbers. But there are also certain health numbers that can save and extend your life.  These numbers are those associated with cholesterol, triglycerides, blood pressure, blood sugar, body mass index (BMI), and waist circumference.  Regular visits to a health care provider, proper nutrition, physical activity, and an overall healthy lifestyle, promote healthy numbers in addition to healthy aging throughout the lifespan.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195044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Cholesterol:</a:t>
            </a:r>
            <a:r>
              <a:rPr lang="en-US" sz="1200" b="1" kern="1200" baseline="0" dirty="0" smtClean="0">
                <a:solidFill>
                  <a:schemeClr val="tx1"/>
                </a:solidFill>
                <a:effectLst/>
                <a:latin typeface="+mn-lt"/>
                <a:ea typeface="+mn-ea"/>
                <a:cs typeface="+mn-cs"/>
              </a:rPr>
              <a:t> &lt;</a:t>
            </a:r>
            <a:r>
              <a:rPr lang="en-US" sz="1200" b="1" kern="1200" dirty="0" smtClean="0">
                <a:solidFill>
                  <a:schemeClr val="tx1"/>
                </a:solidFill>
                <a:effectLst/>
                <a:latin typeface="+mn-lt"/>
                <a:ea typeface="+mn-ea"/>
                <a:cs typeface="+mn-cs"/>
              </a:rPr>
              <a:t>200</a:t>
            </a:r>
          </a:p>
          <a:p>
            <a:r>
              <a:rPr lang="en-US" sz="1200" kern="1200" dirty="0" smtClean="0">
                <a:solidFill>
                  <a:schemeClr val="tx1"/>
                </a:solidFill>
                <a:latin typeface="+mn-lt"/>
                <a:ea typeface="+mn-ea"/>
                <a:cs typeface="+mn-cs"/>
              </a:rPr>
              <a:t>Cholesterol is a waxy substance found in the fats (lipids) in your blood.  It is essential for the body to build and maintain healthy cells and essential hormones.  About 25% of cholesterol comes from the food we eat such as meat, fish, and dairy.  The rest is made by the human body. There are two forms of cholesterol: low-density lipoprotein cholesterol (LDL), also known as the “bad” cholesterol and high-density lipoprotein cholesterol (HDL)—the “good” cholesterol.  Too much LDL cholesterol creates a plaque that can accumulate and clog the arteries causing heart disease and </a:t>
            </a:r>
            <a:r>
              <a:rPr lang="en-US" sz="1200" kern="1200" dirty="0" smtClean="0">
                <a:solidFill>
                  <a:schemeClr val="tx1"/>
                </a:solidFill>
                <a:latin typeface="+mn-lt"/>
                <a:ea typeface="+mn-ea"/>
                <a:cs typeface="+mn-cs"/>
              </a:rPr>
              <a:t>stroke.  </a:t>
            </a:r>
            <a:r>
              <a:rPr lang="en-US" sz="1200" kern="1200" dirty="0" smtClean="0">
                <a:solidFill>
                  <a:schemeClr val="tx1"/>
                </a:solidFill>
                <a:latin typeface="+mn-lt"/>
                <a:ea typeface="+mn-ea"/>
                <a:cs typeface="+mn-cs"/>
              </a:rPr>
              <a:t>HDL cholesterol is good because it helps clean the artery walls and carry away the excess bad cholesterol.     </a:t>
            </a:r>
          </a:p>
          <a:p>
            <a:r>
              <a:rPr lang="en-US" sz="1200" kern="120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High cholesterol has no symptoms and many people do not even know they are at risk. But there are known factors that can increase the risk of developing high cholesterol. Some of these factors you can control, such as diet, physical activity and weight. Others you cannot control, including family history, age (risk goes up with age) and gender (post-menopausal women are at greatest risk). Cholesterol can be checked through simple blood </a:t>
            </a:r>
            <a:r>
              <a:rPr lang="en-US" sz="1200" b="0" i="0" u="none" strike="noStrike" kern="1200" baseline="0" dirty="0" smtClean="0">
                <a:solidFill>
                  <a:schemeClr val="tx1"/>
                </a:solidFill>
                <a:latin typeface="+mn-lt"/>
                <a:ea typeface="+mn-ea"/>
                <a:cs typeface="+mn-cs"/>
              </a:rPr>
              <a:t>tests. </a:t>
            </a:r>
            <a:r>
              <a:rPr lang="en-US" sz="1200" b="0" i="0" u="none" strike="noStrike" kern="1200" baseline="0" dirty="0" smtClean="0">
                <a:solidFill>
                  <a:schemeClr val="tx1"/>
                </a:solidFill>
                <a:latin typeface="+mn-lt"/>
                <a:ea typeface="+mn-ea"/>
                <a:cs typeface="+mn-cs"/>
              </a:rPr>
              <a:t>The American Heart Association recommends a “fasting lipoprotein profile” every five years starting at age 20. To fast, it is recommended that you do not eat for 9 to 12 hours prior to the test. This helps accurately measure the total cholesterol, LDL cholesterol, HDL cholesterol and triglycerides in your blood. Additional screenings are recommended for men age 45+ and women age 50+. Additional screenings are also recommended if total cholesterol is 200 mg/dl or higher, HDL cholesterol levels are lower than 40 mg/dl or other risk factors for heart disease and stroke are </a:t>
            </a:r>
            <a:r>
              <a:rPr lang="en-US" sz="1200" b="0" i="0" u="none" strike="noStrike" kern="1200" baseline="0" dirty="0" smtClean="0">
                <a:solidFill>
                  <a:schemeClr val="tx1"/>
                </a:solidFill>
                <a:latin typeface="+mn-lt"/>
                <a:ea typeface="+mn-ea"/>
                <a:cs typeface="+mn-cs"/>
              </a:rPr>
              <a:t>present.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809755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Cholesterol:</a:t>
            </a:r>
            <a:r>
              <a:rPr lang="en-US" sz="1200" b="1" kern="1200" baseline="0" dirty="0" smtClean="0">
                <a:solidFill>
                  <a:schemeClr val="tx1"/>
                </a:solidFill>
                <a:effectLst/>
                <a:latin typeface="+mn-lt"/>
                <a:ea typeface="+mn-ea"/>
                <a:cs typeface="+mn-cs"/>
              </a:rPr>
              <a:t> &lt;</a:t>
            </a:r>
            <a:r>
              <a:rPr lang="en-US" sz="1200" b="1" kern="1200" dirty="0" smtClean="0">
                <a:solidFill>
                  <a:schemeClr val="tx1"/>
                </a:solidFill>
                <a:effectLst/>
                <a:latin typeface="+mn-lt"/>
                <a:ea typeface="+mn-ea"/>
                <a:cs typeface="+mn-cs"/>
              </a:rPr>
              <a:t>200</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To increase HDL cholesterol:  </a:t>
            </a:r>
          </a:p>
          <a:p>
            <a:pPr lvl="0">
              <a:buFont typeface="Arial" pitchFamily="34" charset="0"/>
              <a:buChar char="•"/>
            </a:pPr>
            <a:r>
              <a:rPr lang="en-US" sz="1200" kern="1200" dirty="0" smtClean="0">
                <a:solidFill>
                  <a:schemeClr val="tx1"/>
                </a:solidFill>
                <a:latin typeface="+mn-lt"/>
                <a:ea typeface="+mn-ea"/>
                <a:cs typeface="+mn-cs"/>
              </a:rPr>
              <a:t>Increase unsaturated fats in the diet, including omega-3 fatty acids (sesame, flax, pumpkin, avocado, olive oil, fat in peanut butter, and fish)</a:t>
            </a:r>
          </a:p>
          <a:p>
            <a:pPr lvl="0">
              <a:buFont typeface="Arial" pitchFamily="34" charset="0"/>
              <a:buChar char="•"/>
            </a:pPr>
            <a:r>
              <a:rPr lang="en-US" sz="1200" kern="1200" dirty="0" smtClean="0">
                <a:solidFill>
                  <a:schemeClr val="tx1"/>
                </a:solidFill>
                <a:latin typeface="+mn-lt"/>
                <a:ea typeface="+mn-ea"/>
                <a:cs typeface="+mn-cs"/>
              </a:rPr>
              <a:t>Add soluble fiber to your diet (oats, fruits, vegetables, and legumes)</a:t>
            </a:r>
          </a:p>
          <a:p>
            <a:pPr lvl="0">
              <a:buFont typeface="Arial" pitchFamily="34" charset="0"/>
              <a:buChar char="•"/>
            </a:pPr>
            <a:r>
              <a:rPr lang="en-US" sz="1200" kern="1200" dirty="0" smtClean="0">
                <a:solidFill>
                  <a:schemeClr val="tx1"/>
                </a:solidFill>
                <a:latin typeface="+mn-lt"/>
                <a:ea typeface="+mn-ea"/>
                <a:cs typeface="+mn-cs"/>
              </a:rPr>
              <a:t>Maintain a healthy weight</a:t>
            </a:r>
          </a:p>
          <a:p>
            <a:pPr lvl="0">
              <a:buFont typeface="Arial" pitchFamily="34" charset="0"/>
              <a:buChar char="•"/>
            </a:pPr>
            <a:r>
              <a:rPr lang="en-US" sz="1200" kern="1200" dirty="0" smtClean="0">
                <a:solidFill>
                  <a:schemeClr val="tx1"/>
                </a:solidFill>
                <a:latin typeface="+mn-lt"/>
                <a:ea typeface="+mn-ea"/>
                <a:cs typeface="+mn-cs"/>
              </a:rPr>
              <a:t>Regularly exercise </a:t>
            </a:r>
          </a:p>
          <a:p>
            <a:pPr lvl="0">
              <a:buFont typeface="Arial" pitchFamily="34" charset="0"/>
              <a:buChar char="•"/>
            </a:pPr>
            <a:r>
              <a:rPr lang="en-US" sz="1200" kern="1200" dirty="0" smtClean="0">
                <a:solidFill>
                  <a:schemeClr val="tx1"/>
                </a:solidFill>
                <a:latin typeface="+mn-lt"/>
                <a:ea typeface="+mn-ea"/>
                <a:cs typeface="+mn-cs"/>
              </a:rPr>
              <a:t>Avoid smoking and secondhand smoke </a:t>
            </a:r>
          </a:p>
          <a:p>
            <a:pPr lvl="0">
              <a:buFont typeface="Arial" pitchFamily="34" charset="0"/>
              <a:buChar char="•"/>
            </a:pPr>
            <a:r>
              <a:rPr lang="en-US" sz="1200" kern="1200" dirty="0" smtClean="0">
                <a:solidFill>
                  <a:schemeClr val="tx1"/>
                </a:solidFill>
                <a:latin typeface="+mn-lt"/>
                <a:ea typeface="+mn-ea"/>
                <a:cs typeface="+mn-cs"/>
              </a:rPr>
              <a:t>Talk to a medical provider about medication and other treatment options </a:t>
            </a:r>
          </a:p>
          <a:p>
            <a:endParaRPr lang="en-US" b="1" dirty="0"/>
          </a:p>
        </p:txBody>
      </p:sp>
      <p:sp>
        <p:nvSpPr>
          <p:cNvPr id="4" name="Slide Number Placeholder 3"/>
          <p:cNvSpPr>
            <a:spLocks noGrp="1"/>
          </p:cNvSpPr>
          <p:nvPr>
            <p:ph type="sldNum" sz="quarter" idx="10"/>
          </p:nvPr>
        </p:nvSpPr>
        <p:spPr/>
        <p:txBody>
          <a:bodyPr/>
          <a:lstStyle/>
          <a:p>
            <a:fld id="{D5E4E82F-6CAE-4AB9-AC1D-573FC01750E4}" type="slidenum">
              <a:rPr lang="en-US" smtClean="0"/>
              <a:t>5</a:t>
            </a:fld>
            <a:endParaRPr lang="en-US"/>
          </a:p>
        </p:txBody>
      </p:sp>
    </p:spTree>
    <p:extLst>
      <p:ext uri="{BB962C8B-B14F-4D97-AF65-F5344CB8AC3E}">
        <p14:creationId xmlns:p14="http://schemas.microsoft.com/office/powerpoint/2010/main" val="3807368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Fasting Triglycerides: &lt;150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Triglycerides, like cholesterol, are a form of fat that circulates in the bloodstream.  Triglycerides are responsible for the energy that tissues need to function.  Similar to cholesterol, when the blood levels of triglycerides become too high (e.g., over 200 mg/dl.), the risk for developing heart disease increases.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Dietary and lifestyle changes help lower triglyceride levels:  </a:t>
            </a:r>
            <a:endParaRPr lang="en-US" sz="11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Maintain an ideal and healthy body weight</a:t>
            </a:r>
          </a:p>
          <a:p>
            <a:pPr lvl="0">
              <a:buFont typeface="Arial" pitchFamily="34" charset="0"/>
              <a:buChar char="•"/>
            </a:pPr>
            <a:r>
              <a:rPr lang="en-US" sz="1200" kern="1200" dirty="0" smtClean="0">
                <a:solidFill>
                  <a:schemeClr val="tx1"/>
                </a:solidFill>
                <a:latin typeface="+mn-lt"/>
                <a:ea typeface="+mn-ea"/>
                <a:cs typeface="+mn-cs"/>
              </a:rPr>
              <a:t>Avoid fatty foods and foods high in cholesterol such as hamburgers and fried food </a:t>
            </a:r>
          </a:p>
          <a:p>
            <a:pPr lvl="0">
              <a:buFont typeface="Arial" pitchFamily="34" charset="0"/>
              <a:buChar char="•"/>
            </a:pPr>
            <a:r>
              <a:rPr lang="en-US" sz="1200" kern="1200" dirty="0" smtClean="0">
                <a:solidFill>
                  <a:schemeClr val="tx1"/>
                </a:solidFill>
                <a:latin typeface="+mn-lt"/>
                <a:ea typeface="+mn-ea"/>
                <a:cs typeface="+mn-cs"/>
              </a:rPr>
              <a:t>Eat fruits, vegetables, nonfat or low-fat dairy products most often</a:t>
            </a:r>
          </a:p>
          <a:p>
            <a:pPr lvl="0">
              <a:buFont typeface="Arial" pitchFamily="34" charset="0"/>
              <a:buChar char="•"/>
            </a:pPr>
            <a:r>
              <a:rPr lang="en-US" sz="1200" kern="1200" dirty="0" smtClean="0">
                <a:solidFill>
                  <a:schemeClr val="tx1"/>
                </a:solidFill>
                <a:latin typeface="+mn-lt"/>
                <a:ea typeface="+mn-ea"/>
                <a:cs typeface="+mn-cs"/>
              </a:rPr>
              <a:t>Eat foods high in good, unsaturated fats </a:t>
            </a:r>
          </a:p>
          <a:p>
            <a:pPr lvl="0">
              <a:buFont typeface="Arial" pitchFamily="34" charset="0"/>
              <a:buChar char="•"/>
            </a:pPr>
            <a:r>
              <a:rPr lang="en-US" sz="1200" kern="1200" dirty="0" smtClean="0">
                <a:solidFill>
                  <a:schemeClr val="tx1"/>
                </a:solidFill>
                <a:latin typeface="+mn-lt"/>
                <a:ea typeface="+mn-ea"/>
                <a:cs typeface="+mn-cs"/>
              </a:rPr>
              <a:t>Do not drink alcohol in excess</a:t>
            </a:r>
          </a:p>
          <a:p>
            <a:pPr lvl="0">
              <a:buFont typeface="Arial" pitchFamily="34" charset="0"/>
              <a:buChar char="•"/>
            </a:pPr>
            <a:r>
              <a:rPr lang="en-US" sz="1200" kern="1200" dirty="0" smtClean="0">
                <a:solidFill>
                  <a:schemeClr val="tx1"/>
                </a:solidFill>
                <a:latin typeface="+mn-lt"/>
                <a:ea typeface="+mn-ea"/>
                <a:cs typeface="+mn-cs"/>
              </a:rPr>
              <a:t>Exercise moderately for at least 30 minutes, 5 times per week</a:t>
            </a:r>
            <a:endParaRPr lang="en-US" sz="11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525821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Dietary and lifestyle changes help lower triglyceride levels:  </a:t>
            </a:r>
            <a:endParaRPr lang="en-US" sz="11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Maintain an ideal and healthy body weight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Exercise moderately for at least 30 minutes, 5 times per week</a:t>
            </a:r>
            <a:endParaRPr lang="en-US" sz="11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Avoid fatty foods and foods high in cholesterol such as hamburgers and fried food </a:t>
            </a:r>
          </a:p>
          <a:p>
            <a:pPr lvl="0">
              <a:buFont typeface="Arial" pitchFamily="34" charset="0"/>
              <a:buChar char="•"/>
            </a:pPr>
            <a:r>
              <a:rPr lang="en-US" sz="1200" kern="1200" dirty="0" smtClean="0">
                <a:solidFill>
                  <a:schemeClr val="tx1"/>
                </a:solidFill>
                <a:latin typeface="+mn-lt"/>
                <a:ea typeface="+mn-ea"/>
                <a:cs typeface="+mn-cs"/>
              </a:rPr>
              <a:t>Eat fruits, vegetables, nonfat or low-fat dairy products most often</a:t>
            </a:r>
          </a:p>
          <a:p>
            <a:pPr lvl="0">
              <a:buFont typeface="Arial" pitchFamily="34" charset="0"/>
              <a:buChar char="•"/>
            </a:pPr>
            <a:r>
              <a:rPr lang="en-US" sz="1200" kern="1200" dirty="0" smtClean="0">
                <a:solidFill>
                  <a:schemeClr val="tx1"/>
                </a:solidFill>
                <a:latin typeface="+mn-lt"/>
                <a:ea typeface="+mn-ea"/>
                <a:cs typeface="+mn-cs"/>
              </a:rPr>
              <a:t>Eat foods high in good, unsaturated fats </a:t>
            </a:r>
          </a:p>
          <a:p>
            <a:pPr lvl="0">
              <a:buFont typeface="Arial" pitchFamily="34" charset="0"/>
              <a:buChar char="•"/>
            </a:pPr>
            <a:r>
              <a:rPr lang="en-US" sz="1200" kern="1200" dirty="0" smtClean="0">
                <a:solidFill>
                  <a:schemeClr val="tx1"/>
                </a:solidFill>
                <a:latin typeface="+mn-lt"/>
                <a:ea typeface="+mn-ea"/>
                <a:cs typeface="+mn-cs"/>
              </a:rPr>
              <a:t>Do not drink alcohol in excess</a:t>
            </a:r>
          </a:p>
          <a:p>
            <a:endParaRPr lang="en-US" dirty="0"/>
          </a:p>
        </p:txBody>
      </p:sp>
      <p:sp>
        <p:nvSpPr>
          <p:cNvPr id="4" name="Slide Number Placeholder 3"/>
          <p:cNvSpPr>
            <a:spLocks noGrp="1"/>
          </p:cNvSpPr>
          <p:nvPr>
            <p:ph type="sldNum" sz="quarter" idx="10"/>
          </p:nvPr>
        </p:nvSpPr>
        <p:spPr/>
        <p:txBody>
          <a:bodyPr/>
          <a:lstStyle/>
          <a:p>
            <a:fld id="{D5E4E82F-6CAE-4AB9-AC1D-573FC01750E4}" type="slidenum">
              <a:rPr lang="en-US" smtClean="0"/>
              <a:t>7</a:t>
            </a:fld>
            <a:endParaRPr lang="en-US"/>
          </a:p>
        </p:txBody>
      </p:sp>
    </p:spTree>
    <p:extLst>
      <p:ext uri="{BB962C8B-B14F-4D97-AF65-F5344CB8AC3E}">
        <p14:creationId xmlns:p14="http://schemas.microsoft.com/office/powerpoint/2010/main" val="113601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Blood Pressure: 120/80</a:t>
            </a:r>
          </a:p>
          <a:p>
            <a:r>
              <a:rPr lang="en-US" sz="1200" b="0" i="0" u="none" strike="noStrike" kern="1200" baseline="0" dirty="0" smtClean="0">
                <a:solidFill>
                  <a:schemeClr val="tx1"/>
                </a:solidFill>
                <a:latin typeface="+mn-lt"/>
                <a:ea typeface="+mn-ea"/>
                <a:cs typeface="+mn-cs"/>
              </a:rPr>
              <a:t>Blood pressure can vary from minute to minute with changes in exercise, stress, sleep and posture, but it should normally be less than 120/80 mmHg (millimeters of mercury). Blood pressure is recorded as two numbers and written as a ratio. The top number, referred to as the systolic blood pressure, measures the pressure in the arteries when the heart beats. The diastolic, or bottom number, refers to the amount of pressure in the arteries when the heart is resting and refilling with blood between heartbeats. Hypertension or high blood pressure is a condition that causes the pressure in the heart to change. A variety of factors are linked to high blood pressure, including age, a diet too high in sodium or too low in potassium, calcium and magnesium, excess alcohol, smoking, being overweight or obese, high cholesterol, lack of exercise, stress and being insulin resistant. Hypertension has few symptoms, but it can permanently damage the heart, brain, eyes and kidneys even before anything feels like it is wrong. The American Heart Association recommends blood pressure screenings beginning at age 20 and to continue at each regular health care visit or at least once every two years. If your blood pressure is consistently higher than 120/80 mmHg, you may be asked to measure it more </a:t>
            </a:r>
            <a:r>
              <a:rPr lang="en-US" sz="1200" b="0" i="0" u="none" strike="noStrike" kern="1200" baseline="0" dirty="0" smtClean="0">
                <a:solidFill>
                  <a:schemeClr val="tx1"/>
                </a:solidFill>
                <a:latin typeface="+mn-lt"/>
                <a:ea typeface="+mn-ea"/>
                <a:cs typeface="+mn-cs"/>
              </a:rPr>
              <a:t>often. </a:t>
            </a:r>
            <a:r>
              <a:rPr lang="en-US" sz="1200" b="0" i="0" u="none" strike="noStrike" kern="1200" baseline="0" dirty="0" smtClean="0">
                <a:solidFill>
                  <a:schemeClr val="tx1"/>
                </a:solidFill>
                <a:latin typeface="+mn-lt"/>
                <a:ea typeface="+mn-ea"/>
                <a:cs typeface="+mn-cs"/>
              </a:rPr>
              <a:t>Blood pressure can also be checked at home with an over-the-counter blood pressure monitoring system.</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Low blood pressure can also be cause for concern. Low blood pressure, referred to as hypotension, occurs when the flow of blood is lower than normal. This may prevent the proper amount of oxygen and nutrients from being pumped into vital organs. Dehydration and nutrient deficiency are two possible causes of low blood pressure. Signs of low blood pressure include dizziness, lightheadedness, fainting, dehydration or unusual thirst, lack of concentration, blurred vision, nausea and fatigue.</a:t>
            </a:r>
            <a:endParaRPr lang="en-US"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33991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Maintaining a healthy blood pressure can be simple and easy: </a:t>
            </a:r>
          </a:p>
          <a:p>
            <a:pPr lvl="0">
              <a:buFont typeface="Arial" pitchFamily="34" charset="0"/>
              <a:buChar char="•"/>
            </a:pPr>
            <a:r>
              <a:rPr lang="en-US" sz="1200" kern="1200" dirty="0" smtClean="0">
                <a:solidFill>
                  <a:schemeClr val="tx1"/>
                </a:solidFill>
                <a:latin typeface="+mn-lt"/>
                <a:ea typeface="+mn-ea"/>
                <a:cs typeface="+mn-cs"/>
              </a:rPr>
              <a:t>Eat a diet rich in fruits, vegetables, whole grains, and low-fat or nonfat dairy products. </a:t>
            </a:r>
          </a:p>
          <a:p>
            <a:pPr lvl="0">
              <a:buFont typeface="Arial" pitchFamily="34" charset="0"/>
              <a:buChar char="•"/>
            </a:pPr>
            <a:r>
              <a:rPr lang="en-US" sz="1200" kern="1200" dirty="0" smtClean="0">
                <a:solidFill>
                  <a:schemeClr val="tx1"/>
                </a:solidFill>
                <a:latin typeface="+mn-lt"/>
                <a:ea typeface="+mn-ea"/>
                <a:cs typeface="+mn-cs"/>
              </a:rPr>
              <a:t>Avoid excess salt</a:t>
            </a:r>
          </a:p>
          <a:p>
            <a:pPr lvl="0">
              <a:buFont typeface="Arial" pitchFamily="34" charset="0"/>
              <a:buChar char="•"/>
            </a:pPr>
            <a:r>
              <a:rPr lang="en-US" sz="1200" kern="1200" dirty="0" smtClean="0">
                <a:solidFill>
                  <a:schemeClr val="tx1"/>
                </a:solidFill>
                <a:latin typeface="+mn-lt"/>
                <a:ea typeface="+mn-ea"/>
                <a:cs typeface="+mn-cs"/>
              </a:rPr>
              <a:t>Engage in regular physical activity</a:t>
            </a:r>
          </a:p>
          <a:p>
            <a:pPr lvl="0">
              <a:buFont typeface="Arial" pitchFamily="34" charset="0"/>
              <a:buChar char="•"/>
            </a:pPr>
            <a:r>
              <a:rPr lang="en-US" sz="1200" kern="1200" dirty="0" smtClean="0">
                <a:solidFill>
                  <a:schemeClr val="tx1"/>
                </a:solidFill>
                <a:latin typeface="+mn-lt"/>
                <a:ea typeface="+mn-ea"/>
                <a:cs typeface="+mn-cs"/>
              </a:rPr>
              <a:t>Maintain a healthy weight</a:t>
            </a:r>
          </a:p>
          <a:p>
            <a:pPr lvl="0">
              <a:buFont typeface="Arial" pitchFamily="34" charset="0"/>
              <a:buChar char="•"/>
            </a:pPr>
            <a:r>
              <a:rPr lang="en-US" sz="1200" kern="1200" dirty="0" smtClean="0">
                <a:solidFill>
                  <a:schemeClr val="tx1"/>
                </a:solidFill>
                <a:latin typeface="+mn-lt"/>
                <a:ea typeface="+mn-ea"/>
                <a:cs typeface="+mn-cs"/>
              </a:rPr>
              <a:t>Manage stress</a:t>
            </a:r>
          </a:p>
          <a:p>
            <a:pPr lvl="0">
              <a:buFont typeface="Arial" pitchFamily="34" charset="0"/>
              <a:buChar char="•"/>
            </a:pPr>
            <a:r>
              <a:rPr lang="en-US" sz="1200" kern="1200" dirty="0" smtClean="0">
                <a:solidFill>
                  <a:schemeClr val="tx1"/>
                </a:solidFill>
                <a:latin typeface="+mn-lt"/>
                <a:ea typeface="+mn-ea"/>
                <a:cs typeface="+mn-cs"/>
              </a:rPr>
              <a:t>Avoid tobacco</a:t>
            </a:r>
          </a:p>
          <a:p>
            <a:pPr lvl="0">
              <a:buFont typeface="Arial" pitchFamily="34" charset="0"/>
              <a:buChar char="•"/>
            </a:pPr>
            <a:r>
              <a:rPr lang="en-US" sz="1200" kern="1200" dirty="0" smtClean="0">
                <a:solidFill>
                  <a:schemeClr val="tx1"/>
                </a:solidFill>
                <a:latin typeface="+mn-lt"/>
                <a:ea typeface="+mn-ea"/>
                <a:cs typeface="+mn-cs"/>
              </a:rPr>
              <a:t>Limit alcohol</a:t>
            </a:r>
          </a:p>
        </p:txBody>
      </p:sp>
      <p:sp>
        <p:nvSpPr>
          <p:cNvPr id="4" name="Slide Number Placeholder 3"/>
          <p:cNvSpPr>
            <a:spLocks noGrp="1"/>
          </p:cNvSpPr>
          <p:nvPr>
            <p:ph type="sldNum" sz="quarter" idx="10"/>
          </p:nvPr>
        </p:nvSpPr>
        <p:spPr/>
        <p:txBody>
          <a:bodyPr/>
          <a:lstStyle/>
          <a:p>
            <a:fld id="{D5E4E82F-6CAE-4AB9-AC1D-573FC01750E4}" type="slidenum">
              <a:rPr lang="en-US" smtClean="0"/>
              <a:t>9</a:t>
            </a:fld>
            <a:endParaRPr lang="en-US"/>
          </a:p>
        </p:txBody>
      </p:sp>
    </p:spTree>
    <p:extLst>
      <p:ext uri="{BB962C8B-B14F-4D97-AF65-F5344CB8AC3E}">
        <p14:creationId xmlns:p14="http://schemas.microsoft.com/office/powerpoint/2010/main" val="3608758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8865"/>
            <a:ext cx="7772400" cy="1470025"/>
          </a:xfrm>
          <a:prstGeom prst="rect">
            <a:avLst/>
          </a:prstGeom>
        </p:spPr>
        <p:txBody>
          <a:bodyPr/>
          <a:lstStyle>
            <a:lvl1pPr algn="ctr">
              <a:defRPr sz="44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438890"/>
            <a:ext cx="6400800" cy="1752600"/>
          </a:xfrm>
          <a:prstGeom prst="rect">
            <a:avLst/>
          </a:prstGeom>
        </p:spPr>
        <p:txBody>
          <a:bodyPr>
            <a:normAutofit/>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728134"/>
            <a:ext cx="8229600" cy="539803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45067"/>
            <a:ext cx="2057400" cy="5381096"/>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45067"/>
            <a:ext cx="6019800" cy="538109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728134"/>
            <a:ext cx="8229600" cy="539803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741644"/>
            <a:ext cx="7772400" cy="1362075"/>
          </a:xfrm>
          <a:prstGeom prst="rect">
            <a:avLst/>
          </a:prstGeo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122541"/>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56733"/>
            <a:ext cx="40386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56733"/>
            <a:ext cx="40386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
        <p:nvSpPr>
          <p:cNvPr id="8"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87400"/>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427161"/>
            <a:ext cx="4040188"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787400"/>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427161"/>
            <a:ext cx="4041775"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8E8068-BB4E-7B45-8E03-6619938B0FD6}" type="slidenum">
              <a:rPr lang="en-US" smtClean="0"/>
              <a:t>‹#›</a:t>
            </a:fld>
            <a:endParaRPr lang="en-US"/>
          </a:p>
        </p:txBody>
      </p:sp>
      <p:sp>
        <p:nvSpPr>
          <p:cNvPr id="10"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8E8068-BB4E-7B45-8E03-6619938B0FD6}" type="slidenum">
              <a:rPr lang="en-US" smtClean="0"/>
              <a:t>‹#›</a:t>
            </a:fld>
            <a:endParaRPr lang="en-US"/>
          </a:p>
        </p:txBody>
      </p:sp>
      <p:sp>
        <p:nvSpPr>
          <p:cNvPr id="6"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53533"/>
            <a:ext cx="3008313" cy="106665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753533"/>
            <a:ext cx="5111750" cy="5372630"/>
          </a:xfrm>
          <a:prstGeom prst="rect">
            <a:avLst/>
          </a:prstGeom>
        </p:spPr>
        <p:txBody>
          <a:bodyPr/>
          <a:lstStyle>
            <a:lvl1pPr>
              <a:defRPr sz="2400" b="1"/>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20190"/>
            <a:ext cx="3008313" cy="4305973"/>
          </a:xfrm>
          <a:prstGeom prst="rect">
            <a:avLst/>
          </a:prstGeo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73625"/>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858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440363"/>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E8068-BB4E-7B45-8E03-6619938B0FD6}" type="slidenum">
              <a:rPr lang="en-US" smtClean="0"/>
              <a:t>‹#›</a:t>
            </a:fld>
            <a:endParaRPr lang="en-US"/>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44460" y="6344295"/>
            <a:ext cx="882680" cy="37718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457200" rtl="0" eaLnBrk="1" latinLnBrk="0" hangingPunct="1">
        <a:spcBef>
          <a:spcPct val="0"/>
        </a:spcBef>
        <a:buNone/>
        <a:defRPr sz="4000" b="0" i="0" kern="1200">
          <a:solidFill>
            <a:schemeClr val="bg1"/>
          </a:solidFill>
          <a:latin typeface="Calibri" pitchFamily="34" charset="0"/>
          <a:ea typeface="+mj-ea"/>
          <a:cs typeface="Calibri"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itchFamily="34" charset="0"/>
          <a:ea typeface="+mn-ea"/>
          <a:cs typeface="Calibri"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itchFamily="34" charset="0"/>
          <a:ea typeface="+mn-ea"/>
          <a:cs typeface="Calibri"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itchFamily="34" charset="0"/>
          <a:ea typeface="+mn-ea"/>
          <a:cs typeface="Calibri"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1307" y="5994363"/>
            <a:ext cx="1323833" cy="743803"/>
          </a:xfrm>
          <a:prstGeom prst="rect">
            <a:avLst/>
          </a:prstGeom>
          <a:solidFill>
            <a:schemeClr val="bg1"/>
          </a:solidFill>
          <a:ln>
            <a:solidFill>
              <a:schemeClr val="bg1"/>
            </a:solidFill>
          </a:ln>
        </p:spPr>
        <p:txBody>
          <a:bodyPr wrap="square" rtlCol="0">
            <a:spAutoFit/>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9278" y="368638"/>
            <a:ext cx="4964325" cy="4790939"/>
          </a:xfrm>
          <a:prstGeom prst="rect">
            <a:avLst/>
          </a:prstGeom>
        </p:spPr>
      </p:pic>
      <p:grpSp>
        <p:nvGrpSpPr>
          <p:cNvPr id="5" name="Group 4"/>
          <p:cNvGrpSpPr/>
          <p:nvPr/>
        </p:nvGrpSpPr>
        <p:grpSpPr>
          <a:xfrm>
            <a:off x="2089278" y="5806299"/>
            <a:ext cx="4608394" cy="931867"/>
            <a:chOff x="381002" y="4495800"/>
            <a:chExt cx="8382000" cy="1676400"/>
          </a:xfrm>
        </p:grpSpPr>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9770" y="4712704"/>
              <a:ext cx="2209800" cy="145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4741" y="4495800"/>
              <a:ext cx="2378261" cy="156861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2" y="4741553"/>
              <a:ext cx="2507001" cy="1322859"/>
            </a:xfrm>
            <a:prstGeom prst="rect">
              <a:avLst/>
            </a:prstGeom>
          </p:spPr>
        </p:pic>
      </p:grpSp>
      <p:sp>
        <p:nvSpPr>
          <p:cNvPr id="2" name="TextBox 1"/>
          <p:cNvSpPr txBox="1"/>
          <p:nvPr/>
        </p:nvSpPr>
        <p:spPr>
          <a:xfrm>
            <a:off x="1245736" y="4724932"/>
            <a:ext cx="6474346" cy="707886"/>
          </a:xfrm>
          <a:prstGeom prst="rect">
            <a:avLst/>
          </a:prstGeom>
          <a:noFill/>
        </p:spPr>
        <p:txBody>
          <a:bodyPr wrap="square" rtlCol="0">
            <a:spAutoFit/>
          </a:bodyPr>
          <a:lstStyle/>
          <a:p>
            <a:pPr algn="ctr"/>
            <a:r>
              <a:rPr lang="en-US" sz="4000" dirty="0" smtClean="0">
                <a:latin typeface="Berlin Sans FB" panose="020E0602020502020306" pitchFamily="34" charset="0"/>
              </a:rPr>
              <a:t>Know your Health Numbers</a:t>
            </a:r>
            <a:endParaRPr lang="en-US" sz="4000" dirty="0">
              <a:latin typeface="Berlin Sans FB" panose="020E0602020502020306" pitchFamily="34" charset="0"/>
            </a:endParaRPr>
          </a:p>
        </p:txBody>
      </p:sp>
    </p:spTree>
    <p:extLst>
      <p:ext uri="{BB962C8B-B14F-4D97-AF65-F5344CB8AC3E}">
        <p14:creationId xmlns:p14="http://schemas.microsoft.com/office/powerpoint/2010/main" val="2051020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81167"/>
            <a:ext cx="5105400" cy="4525963"/>
          </a:xfrm>
        </p:spPr>
        <p:txBody>
          <a:bodyPr>
            <a:normAutofit/>
          </a:bodyPr>
          <a:lstStyle/>
          <a:p>
            <a:r>
              <a:rPr lang="en-US" dirty="0"/>
              <a:t>A blood glucose test measures the amount of a type of sugar, called glucose, in your </a:t>
            </a:r>
            <a:r>
              <a:rPr lang="en-US" dirty="0" smtClean="0"/>
              <a:t>blood.</a:t>
            </a:r>
          </a:p>
          <a:p>
            <a:r>
              <a:rPr lang="en-US" dirty="0" smtClean="0"/>
              <a:t>Diabetes </a:t>
            </a:r>
            <a:r>
              <a:rPr lang="en-US" dirty="0"/>
              <a:t>is the most common disease related to blood sugar regulation failure. </a:t>
            </a:r>
            <a:endParaRPr lang="en-US" dirty="0" smtClean="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4372" y="1681167"/>
            <a:ext cx="2928708" cy="439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smtClean="0"/>
              <a:t>Blood Sugar: &lt;100</a:t>
            </a:r>
            <a:endParaRPr lang="en-US" dirty="0"/>
          </a:p>
        </p:txBody>
      </p:sp>
    </p:spTree>
    <p:extLst>
      <p:ext uri="{BB962C8B-B14F-4D97-AF65-F5344CB8AC3E}">
        <p14:creationId xmlns:p14="http://schemas.microsoft.com/office/powerpoint/2010/main" val="2200277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87751"/>
            <a:ext cx="8229600" cy="4525963"/>
          </a:xfrm>
        </p:spPr>
        <p:txBody>
          <a:bodyPr/>
          <a:lstStyle/>
          <a:p>
            <a:pPr marL="0" indent="0">
              <a:buNone/>
            </a:pPr>
            <a:r>
              <a:rPr lang="en-US" b="1" dirty="0"/>
              <a:t>To maintain healthy blood sugar levels and prevent </a:t>
            </a:r>
            <a:r>
              <a:rPr lang="en-US" b="1" dirty="0" smtClean="0"/>
              <a:t>diabetes:</a:t>
            </a:r>
            <a:endParaRPr lang="en-US" b="1" dirty="0"/>
          </a:p>
          <a:p>
            <a:pPr lvl="0"/>
            <a:r>
              <a:rPr lang="en-US" dirty="0"/>
              <a:t>Exercise regularly </a:t>
            </a:r>
          </a:p>
          <a:p>
            <a:pPr lvl="0"/>
            <a:r>
              <a:rPr lang="en-US" dirty="0"/>
              <a:t>Eat plenty of fiber and whole grains</a:t>
            </a:r>
          </a:p>
          <a:p>
            <a:pPr lvl="0"/>
            <a:r>
              <a:rPr lang="en-US" dirty="0"/>
              <a:t>Maintain a healthy weight </a:t>
            </a:r>
          </a:p>
          <a:p>
            <a:pPr lvl="0"/>
            <a:r>
              <a:rPr lang="en-US" dirty="0"/>
              <a:t>Skip fad diets and make healthy choices</a:t>
            </a:r>
          </a:p>
        </p:txBody>
      </p:sp>
      <p:sp>
        <p:nvSpPr>
          <p:cNvPr id="4" name="Title 3"/>
          <p:cNvSpPr>
            <a:spLocks noGrp="1"/>
          </p:cNvSpPr>
          <p:nvPr>
            <p:ph type="title"/>
          </p:nvPr>
        </p:nvSpPr>
        <p:spPr/>
        <p:txBody>
          <a:bodyPr/>
          <a:lstStyle/>
          <a:p>
            <a:r>
              <a:rPr lang="en-US" dirty="0" smtClean="0"/>
              <a:t>Blood Sugar: &lt;100</a:t>
            </a:r>
            <a:endParaRPr lang="en-US" dirty="0"/>
          </a:p>
        </p:txBody>
      </p:sp>
    </p:spTree>
    <p:extLst>
      <p:ext uri="{BB962C8B-B14F-4D97-AF65-F5344CB8AC3E}">
        <p14:creationId xmlns:p14="http://schemas.microsoft.com/office/powerpoint/2010/main" val="114474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1697037"/>
            <a:ext cx="8482013" cy="4754563"/>
          </a:xfrm>
        </p:spPr>
        <p:txBody>
          <a:bodyPr>
            <a:normAutofit/>
          </a:bodyPr>
          <a:lstStyle/>
          <a:p>
            <a:r>
              <a:rPr lang="en-US" dirty="0" smtClean="0"/>
              <a:t>BMI </a:t>
            </a:r>
            <a:r>
              <a:rPr lang="en-US" dirty="0"/>
              <a:t>is a ratio between height and weight and is used as a tool to help judge body fat and </a:t>
            </a:r>
            <a:r>
              <a:rPr lang="en-US" dirty="0" smtClean="0"/>
              <a:t>weight  </a:t>
            </a:r>
          </a:p>
          <a:p>
            <a:r>
              <a:rPr lang="en-US" dirty="0" smtClean="0"/>
              <a:t>According </a:t>
            </a:r>
            <a:r>
              <a:rPr lang="en-US" dirty="0"/>
              <a:t>to BMI calculations, there are five weight categories: underweight, normal, overweight, obese and extreme obese. </a:t>
            </a:r>
            <a:endParaRPr lang="en-US" dirty="0" smtClean="0"/>
          </a:p>
          <a:p>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498" y="4376058"/>
            <a:ext cx="3376613"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smtClean="0"/>
              <a:t>BMI: 18-25</a:t>
            </a:r>
            <a:endParaRPr lang="en-US" dirty="0"/>
          </a:p>
        </p:txBody>
      </p:sp>
    </p:spTree>
    <p:extLst>
      <p:ext uri="{BB962C8B-B14F-4D97-AF65-F5344CB8AC3E}">
        <p14:creationId xmlns:p14="http://schemas.microsoft.com/office/powerpoint/2010/main" val="2721329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39018"/>
            <a:ext cx="8229600" cy="4525963"/>
          </a:xfrm>
        </p:spPr>
        <p:txBody>
          <a:bodyPr>
            <a:normAutofit/>
          </a:bodyPr>
          <a:lstStyle/>
          <a:p>
            <a:pPr marL="0" indent="0">
              <a:buNone/>
            </a:pPr>
            <a:r>
              <a:rPr lang="en-US" b="1" dirty="0"/>
              <a:t>To take control of your </a:t>
            </a:r>
            <a:r>
              <a:rPr lang="en-US" b="1" dirty="0" smtClean="0"/>
              <a:t>BMI:</a:t>
            </a:r>
            <a:endParaRPr lang="en-US" b="1" dirty="0"/>
          </a:p>
          <a:p>
            <a:pPr lvl="0"/>
            <a:r>
              <a:rPr lang="en-US" dirty="0"/>
              <a:t>Burn more calories than you consume by exercising and maintaining a healthy lifestyle</a:t>
            </a:r>
          </a:p>
          <a:p>
            <a:pPr lvl="0"/>
            <a:r>
              <a:rPr lang="en-US" dirty="0"/>
              <a:t>Eat </a:t>
            </a:r>
            <a:r>
              <a:rPr lang="en-US" dirty="0" smtClean="0"/>
              <a:t>healthfully</a:t>
            </a:r>
            <a:endParaRPr lang="en-US" dirty="0"/>
          </a:p>
          <a:p>
            <a:pPr lvl="0"/>
            <a:r>
              <a:rPr lang="en-US" dirty="0"/>
              <a:t>Exercise at least 30 </a:t>
            </a:r>
            <a:r>
              <a:rPr lang="en-US" dirty="0" smtClean="0"/>
              <a:t>                                     </a:t>
            </a:r>
            <a:r>
              <a:rPr lang="en-US" dirty="0"/>
              <a:t> </a:t>
            </a:r>
            <a:r>
              <a:rPr lang="en-US" dirty="0" smtClean="0"/>
              <a:t>           minutes </a:t>
            </a:r>
            <a:r>
              <a:rPr lang="en-US" dirty="0"/>
              <a:t>a </a:t>
            </a:r>
            <a:r>
              <a:rPr lang="en-US" dirty="0" smtClean="0"/>
              <a:t>day</a:t>
            </a: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5699" y="3266181"/>
            <a:ext cx="4043998" cy="269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smtClean="0"/>
              <a:t>BMI: 18-25</a:t>
            </a:r>
            <a:endParaRPr lang="en-US" dirty="0"/>
          </a:p>
        </p:txBody>
      </p:sp>
    </p:spTree>
    <p:extLst>
      <p:ext uri="{BB962C8B-B14F-4D97-AF65-F5344CB8AC3E}">
        <p14:creationId xmlns:p14="http://schemas.microsoft.com/office/powerpoint/2010/main" val="1835061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2504662"/>
            <a:ext cx="5693229" cy="3047293"/>
          </a:xfrm>
        </p:spPr>
        <p:txBody>
          <a:bodyPr>
            <a:normAutofit/>
          </a:bodyPr>
          <a:lstStyle/>
          <a:p>
            <a:pPr marL="0" indent="0">
              <a:buNone/>
            </a:pPr>
            <a:r>
              <a:rPr lang="en-US" dirty="0" smtClean="0"/>
              <a:t>Fat distribution is as important as body weight because it helps predict weight-related health problems such as diabetes, high blood pressure and heart disease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1925" y="1742308"/>
            <a:ext cx="3048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3"/>
          <p:cNvSpPr>
            <a:spLocks noGrp="1"/>
          </p:cNvSpPr>
          <p:nvPr>
            <p:ph type="title"/>
          </p:nvPr>
        </p:nvSpPr>
        <p:spPr>
          <a:xfrm>
            <a:off x="1828800" y="34196"/>
            <a:ext cx="7201125" cy="535151"/>
          </a:xfrm>
        </p:spPr>
        <p:txBody>
          <a:bodyPr/>
          <a:lstStyle/>
          <a:p>
            <a:r>
              <a:rPr lang="en-US" sz="3400" dirty="0" smtClean="0"/>
              <a:t>Waist Circumference: &lt;40 (m), &lt;30 (w)</a:t>
            </a:r>
            <a:endParaRPr lang="en-US" sz="3400" dirty="0"/>
          </a:p>
        </p:txBody>
      </p:sp>
    </p:spTree>
    <p:extLst>
      <p:ext uri="{BB962C8B-B14F-4D97-AF65-F5344CB8AC3E}">
        <p14:creationId xmlns:p14="http://schemas.microsoft.com/office/powerpoint/2010/main" val="2143572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your numbers?</a:t>
            </a:r>
            <a:endParaRPr lang="en-US" dirty="0"/>
          </a:p>
        </p:txBody>
      </p:sp>
      <p:sp>
        <p:nvSpPr>
          <p:cNvPr id="3" name="Content Placeholder 2"/>
          <p:cNvSpPr>
            <a:spLocks noGrp="1"/>
          </p:cNvSpPr>
          <p:nvPr>
            <p:ph idx="1"/>
          </p:nvPr>
        </p:nvSpPr>
        <p:spPr>
          <a:xfrm>
            <a:off x="457200" y="1046186"/>
            <a:ext cx="8229600" cy="2664423"/>
          </a:xfrm>
        </p:spPr>
        <p:txBody>
          <a:bodyPr/>
          <a:lstStyle/>
          <a:p>
            <a:pPr marL="0" indent="0" algn="ctr">
              <a:buNone/>
            </a:pPr>
            <a:r>
              <a:rPr lang="en-US" dirty="0" smtClean="0">
                <a:effectLst>
                  <a:outerShdw blurRad="38100" dist="38100" dir="2700000" algn="tl">
                    <a:srgbClr val="000000">
                      <a:alpha val="43137"/>
                    </a:srgbClr>
                  </a:outerShdw>
                </a:effectLst>
              </a:rPr>
              <a:t>BMI</a:t>
            </a:r>
          </a:p>
          <a:p>
            <a:pPr marL="0" indent="0" algn="ctr">
              <a:buNone/>
            </a:pPr>
            <a:r>
              <a:rPr lang="en-US" sz="2000" dirty="0" smtClean="0"/>
              <a:t>[Weight in pounds / (height in inches x height in inches)] x 703</a:t>
            </a:r>
          </a:p>
          <a:p>
            <a:pPr marL="0" indent="0" algn="ctr">
              <a:buNone/>
            </a:pPr>
            <a:r>
              <a:rPr lang="en-US" dirty="0">
                <a:effectLst>
                  <a:outerShdw blurRad="38100" dist="38100" dir="2700000" algn="tl">
                    <a:srgbClr val="000000">
                      <a:alpha val="43137"/>
                    </a:srgbClr>
                  </a:outerShdw>
                </a:effectLst>
              </a:rPr>
              <a:t>Waist </a:t>
            </a:r>
            <a:r>
              <a:rPr lang="en-US" dirty="0" smtClean="0">
                <a:effectLst>
                  <a:outerShdw blurRad="38100" dist="38100" dir="2700000" algn="tl">
                    <a:srgbClr val="000000">
                      <a:alpha val="43137"/>
                    </a:srgbClr>
                  </a:outerShdw>
                </a:effectLst>
              </a:rPr>
              <a:t>Circumference</a:t>
            </a:r>
          </a:p>
          <a:p>
            <a:pPr marL="0" indent="0" algn="ctr">
              <a:buNone/>
            </a:pPr>
            <a:r>
              <a:rPr lang="en-US" sz="2000" dirty="0" smtClean="0"/>
              <a:t>Place a tape measure around your bare abdomen just above your hip bone. Be sure the tape is snug, but does not compress your skin, and is parallel to the floor. Relax, exhale, then measure.</a:t>
            </a:r>
            <a:endParaRPr lang="en-US" sz="2000" dirty="0"/>
          </a:p>
        </p:txBody>
      </p:sp>
      <p:pic>
        <p:nvPicPr>
          <p:cNvPr id="4" name="Picture 2" descr="C:\Users\afhosi2\Desktop\Photos\Waist www.healthchocolate.n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0000" y="3950911"/>
            <a:ext cx="40640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030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4238"/>
            <a:ext cx="8229600" cy="835623"/>
          </a:xfrm>
        </p:spPr>
        <p:txBody>
          <a:bodyPr/>
          <a:lstStyle/>
          <a:p>
            <a:pPr marL="0" indent="0" algn="ctr">
              <a:buNone/>
            </a:pPr>
            <a:r>
              <a:rPr lang="en-US" dirty="0" smtClean="0">
                <a:effectLst>
                  <a:outerShdw blurRad="38100" dist="38100" dir="2700000" algn="tl">
                    <a:srgbClr val="000000">
                      <a:alpha val="43137"/>
                    </a:srgbClr>
                  </a:outerShdw>
                </a:effectLst>
              </a:rPr>
              <a:t>Aging is inevitable…</a:t>
            </a:r>
            <a:endParaRPr lang="en-US" dirty="0">
              <a:effectLst>
                <a:outerShdw blurRad="38100" dist="38100" dir="2700000" algn="tl">
                  <a:srgbClr val="000000">
                    <a:alpha val="43137"/>
                  </a:srgbClr>
                </a:outerShdw>
              </a:effectLst>
            </a:endParaRPr>
          </a:p>
        </p:txBody>
      </p:sp>
      <p:sp>
        <p:nvSpPr>
          <p:cNvPr id="4" name="Rectangle 3"/>
          <p:cNvSpPr/>
          <p:nvPr/>
        </p:nvSpPr>
        <p:spPr>
          <a:xfrm>
            <a:off x="-16991" y="2537433"/>
            <a:ext cx="4705815" cy="2677656"/>
          </a:xfrm>
          <a:prstGeom prst="rect">
            <a:avLst/>
          </a:prstGeom>
        </p:spPr>
        <p:txBody>
          <a:bodyPr wrap="square">
            <a:spAutoFit/>
          </a:bodyPr>
          <a:lstStyle/>
          <a:p>
            <a:pPr algn="ctr"/>
            <a:r>
              <a:rPr lang="en-US" sz="2800" dirty="0"/>
              <a:t>By embracing a healthy lifestyle </a:t>
            </a:r>
            <a:r>
              <a:rPr lang="en-US" sz="2800" dirty="0" smtClean="0"/>
              <a:t>throughout your life, </a:t>
            </a:r>
            <a:r>
              <a:rPr lang="en-US" sz="2800" dirty="0"/>
              <a:t>you will have a greater ability to engineer a positive approach to the aging process.</a:t>
            </a:r>
          </a:p>
        </p:txBody>
      </p:sp>
      <p:pic>
        <p:nvPicPr>
          <p:cNvPr id="5" name="Picture 2" descr="C:\Users\afhosi2\AppData\Local\Microsoft\Windows\Temporary Internet Files\Content.IE5\Y7ZQ0K4N\6171976504_2d58c7cac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8824" y="2199861"/>
            <a:ext cx="3997976"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164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36431"/>
            <a:ext cx="8229600" cy="1100666"/>
          </a:xfrm>
        </p:spPr>
        <p:txBody>
          <a:bodyPr/>
          <a:lstStyle/>
          <a:p>
            <a:pPr marL="0" indent="0" algn="ctr">
              <a:buNone/>
            </a:pPr>
            <a:r>
              <a:rPr lang="en-US" dirty="0"/>
              <a:t>Establishing healthy lifestyle behaviors throughout your life influences optimal aging</a:t>
            </a:r>
          </a:p>
        </p:txBody>
      </p:sp>
      <p:sp>
        <p:nvSpPr>
          <p:cNvPr id="4" name="Rectangle 3"/>
          <p:cNvSpPr/>
          <p:nvPr/>
        </p:nvSpPr>
        <p:spPr>
          <a:xfrm>
            <a:off x="4572000" y="2531169"/>
            <a:ext cx="4067032" cy="3416320"/>
          </a:xfrm>
          <a:prstGeom prst="rect">
            <a:avLst/>
          </a:prstGeom>
        </p:spPr>
        <p:txBody>
          <a:bodyPr wrap="square">
            <a:spAutoFit/>
          </a:bodyPr>
          <a:lstStyle/>
          <a:p>
            <a:pPr>
              <a:lnSpc>
                <a:spcPct val="150000"/>
              </a:lnSpc>
              <a:buFont typeface="Calibri" pitchFamily="34" charset="0"/>
              <a:buChar char="-"/>
            </a:pPr>
            <a:r>
              <a:rPr lang="en-US" sz="2400" dirty="0" smtClean="0"/>
              <a:t>Practice Being Safe</a:t>
            </a:r>
            <a:endParaRPr lang="en-US" sz="2400" dirty="0"/>
          </a:p>
          <a:p>
            <a:pPr>
              <a:lnSpc>
                <a:spcPct val="150000"/>
              </a:lnSpc>
              <a:buFont typeface="Calibri" pitchFamily="34" charset="0"/>
              <a:buChar char="-"/>
            </a:pPr>
            <a:r>
              <a:rPr lang="en-US" sz="2400" dirty="0">
                <a:solidFill>
                  <a:srgbClr val="7030A0"/>
                </a:solidFill>
              </a:rPr>
              <a:t>Know Your Health Numbers</a:t>
            </a:r>
          </a:p>
          <a:p>
            <a:pPr>
              <a:lnSpc>
                <a:spcPct val="150000"/>
              </a:lnSpc>
              <a:buFont typeface="Calibri" pitchFamily="34" charset="0"/>
              <a:buChar char="-"/>
            </a:pPr>
            <a:r>
              <a:rPr lang="en-US" sz="2400" dirty="0"/>
              <a:t>Stress Management</a:t>
            </a:r>
          </a:p>
          <a:p>
            <a:pPr>
              <a:lnSpc>
                <a:spcPct val="150000"/>
              </a:lnSpc>
              <a:buFont typeface="Calibri" pitchFamily="34" charset="0"/>
              <a:buChar char="-"/>
            </a:pPr>
            <a:r>
              <a:rPr lang="en-US" sz="2400" dirty="0"/>
              <a:t>Financial Affairs</a:t>
            </a:r>
          </a:p>
          <a:p>
            <a:pPr>
              <a:lnSpc>
                <a:spcPct val="150000"/>
              </a:lnSpc>
              <a:buFont typeface="Calibri" pitchFamily="34" charset="0"/>
              <a:buChar char="-"/>
            </a:pPr>
            <a:r>
              <a:rPr lang="en-US" sz="2400" dirty="0"/>
              <a:t>Sleep</a:t>
            </a:r>
          </a:p>
          <a:p>
            <a:pPr>
              <a:lnSpc>
                <a:spcPct val="150000"/>
              </a:lnSpc>
              <a:buFont typeface="Calibri" pitchFamily="34" charset="0"/>
              <a:buChar char="-"/>
            </a:pPr>
            <a:r>
              <a:rPr lang="en-US" sz="2400" dirty="0"/>
              <a:t>Taking Time for You</a:t>
            </a:r>
          </a:p>
        </p:txBody>
      </p:sp>
      <p:sp>
        <p:nvSpPr>
          <p:cNvPr id="5" name="Rectangle 4"/>
          <p:cNvSpPr/>
          <p:nvPr/>
        </p:nvSpPr>
        <p:spPr>
          <a:xfrm>
            <a:off x="457200" y="2551837"/>
            <a:ext cx="4572000" cy="3348481"/>
          </a:xfrm>
          <a:prstGeom prst="rect">
            <a:avLst/>
          </a:prstGeom>
        </p:spPr>
        <p:txBody>
          <a:bodyPr>
            <a:spAutoFit/>
          </a:bodyPr>
          <a:lstStyle/>
          <a:p>
            <a:pPr>
              <a:lnSpc>
                <a:spcPct val="150000"/>
              </a:lnSpc>
              <a:buFont typeface="Calibri" pitchFamily="34" charset="0"/>
              <a:buChar char="-"/>
            </a:pPr>
            <a:r>
              <a:rPr lang="en-US" sz="2400" dirty="0"/>
              <a:t>Positive Attitude</a:t>
            </a:r>
          </a:p>
          <a:p>
            <a:pPr>
              <a:lnSpc>
                <a:spcPct val="150000"/>
              </a:lnSpc>
              <a:buFont typeface="Calibri" pitchFamily="34" charset="0"/>
              <a:buChar char="-"/>
            </a:pPr>
            <a:r>
              <a:rPr lang="en-US" sz="2400" dirty="0"/>
              <a:t>Eating </a:t>
            </a:r>
            <a:r>
              <a:rPr lang="en-US" sz="2400" dirty="0" smtClean="0"/>
              <a:t>Smart</a:t>
            </a:r>
          </a:p>
          <a:p>
            <a:pPr>
              <a:lnSpc>
                <a:spcPct val="150000"/>
              </a:lnSpc>
              <a:buFont typeface="Calibri" pitchFamily="34" charset="0"/>
              <a:buChar char="-"/>
            </a:pPr>
            <a:r>
              <a:rPr lang="en-US" sz="2400" dirty="0" smtClean="0"/>
              <a:t>Physical </a:t>
            </a:r>
            <a:r>
              <a:rPr lang="en-US" sz="2400" dirty="0"/>
              <a:t>Activity </a:t>
            </a:r>
          </a:p>
          <a:p>
            <a:pPr>
              <a:lnSpc>
                <a:spcPct val="150000"/>
              </a:lnSpc>
              <a:buFont typeface="Calibri" pitchFamily="34" charset="0"/>
              <a:buChar char="-"/>
            </a:pPr>
            <a:r>
              <a:rPr lang="en-US" sz="2400" dirty="0"/>
              <a:t>Brain Activity</a:t>
            </a:r>
          </a:p>
          <a:p>
            <a:pPr>
              <a:lnSpc>
                <a:spcPct val="150000"/>
              </a:lnSpc>
              <a:buFont typeface="Calibri" pitchFamily="34" charset="0"/>
              <a:buChar char="-"/>
            </a:pPr>
            <a:r>
              <a:rPr lang="en-US" sz="2400" dirty="0"/>
              <a:t>Social Activity</a:t>
            </a:r>
          </a:p>
          <a:p>
            <a:pPr>
              <a:lnSpc>
                <a:spcPct val="150000"/>
              </a:lnSpc>
              <a:buFont typeface="Calibri" pitchFamily="34" charset="0"/>
              <a:buChar char="-"/>
            </a:pPr>
            <a:r>
              <a:rPr lang="en-US" sz="2400" dirty="0" smtClean="0"/>
              <a:t>Tuning Into </a:t>
            </a:r>
            <a:r>
              <a:rPr lang="en-US" sz="2400" dirty="0"/>
              <a:t>the Times</a:t>
            </a:r>
          </a:p>
        </p:txBody>
      </p:sp>
    </p:spTree>
    <p:extLst>
      <p:ext uri="{BB962C8B-B14F-4D97-AF65-F5344CB8AC3E}">
        <p14:creationId xmlns:p14="http://schemas.microsoft.com/office/powerpoint/2010/main" val="1415054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500" y="1506796"/>
            <a:ext cx="8623300" cy="4525963"/>
          </a:xfrm>
        </p:spPr>
        <p:txBody>
          <a:bodyPr>
            <a:normAutofit lnSpcReduction="10000"/>
          </a:bodyPr>
          <a:lstStyle/>
          <a:p>
            <a:r>
              <a:rPr lang="en-US" dirty="0" smtClean="0"/>
              <a:t>Your health numbers contribute to your overall well-being and longevity</a:t>
            </a:r>
          </a:p>
          <a:p>
            <a:r>
              <a:rPr lang="en-US" dirty="0" smtClean="0"/>
              <a:t>Today we will discuss:</a:t>
            </a:r>
          </a:p>
          <a:p>
            <a:pPr lvl="1"/>
            <a:r>
              <a:rPr lang="en-US" dirty="0" smtClean="0"/>
              <a:t>Cholesterol</a:t>
            </a:r>
          </a:p>
          <a:p>
            <a:pPr lvl="1"/>
            <a:r>
              <a:rPr lang="en-US" dirty="0" smtClean="0"/>
              <a:t>Triglycerides</a:t>
            </a:r>
          </a:p>
          <a:p>
            <a:pPr lvl="1"/>
            <a:r>
              <a:rPr lang="en-US" dirty="0" smtClean="0"/>
              <a:t>Blood pressure</a:t>
            </a:r>
          </a:p>
          <a:p>
            <a:pPr lvl="1"/>
            <a:r>
              <a:rPr lang="en-US" dirty="0" smtClean="0"/>
              <a:t>Blood sugar</a:t>
            </a:r>
          </a:p>
          <a:p>
            <a:pPr lvl="1"/>
            <a:r>
              <a:rPr lang="en-US" dirty="0" smtClean="0"/>
              <a:t>Body mass index</a:t>
            </a:r>
          </a:p>
          <a:p>
            <a:pPr lvl="1"/>
            <a:r>
              <a:rPr lang="en-US" dirty="0" smtClean="0"/>
              <a:t>Waist circumference   </a:t>
            </a:r>
          </a:p>
          <a:p>
            <a:endParaRPr lang="en-US" dirty="0"/>
          </a:p>
        </p:txBody>
      </p:sp>
      <p:pic>
        <p:nvPicPr>
          <p:cNvPr id="1026" name="Picture 2" descr="C:\Users\afhosi2\Desktop\Photos\man at doctor 6900686486_c1def467d5 copyright Emily from CERA.jpg"/>
          <p:cNvPicPr>
            <a:picLocks noChangeAspect="1" noChangeArrowheads="1"/>
          </p:cNvPicPr>
          <p:nvPr/>
        </p:nvPicPr>
        <p:blipFill>
          <a:blip r:embed="rId3" cstate="print">
            <a:extLst>
              <a:ext uri="{28A0092B-C50C-407E-A947-70E740481C1C}">
                <a14:useLocalDpi xmlns:a14="http://schemas.microsoft.com/office/drawing/2010/main" val="0"/>
              </a:ext>
            </a:extLst>
          </a:blip>
          <a:srcRect l="7521"/>
          <a:stretch>
            <a:fillRect/>
          </a:stretch>
        </p:blipFill>
        <p:spPr bwMode="auto">
          <a:xfrm>
            <a:off x="4869873" y="2966357"/>
            <a:ext cx="3747664" cy="269742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Know your Numbers</a:t>
            </a:r>
            <a:endParaRPr lang="en-US" dirty="0"/>
          </a:p>
        </p:txBody>
      </p:sp>
    </p:spTree>
    <p:extLst>
      <p:ext uri="{BB962C8B-B14F-4D97-AF65-F5344CB8AC3E}">
        <p14:creationId xmlns:p14="http://schemas.microsoft.com/office/powerpoint/2010/main" val="1306286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2103437"/>
            <a:ext cx="5257800" cy="4754563"/>
          </a:xfrm>
        </p:spPr>
        <p:txBody>
          <a:bodyPr>
            <a:normAutofit/>
          </a:bodyPr>
          <a:lstStyle/>
          <a:p>
            <a:r>
              <a:rPr lang="en-US" dirty="0" smtClean="0"/>
              <a:t>LDL = “bad” cholesterol</a:t>
            </a:r>
          </a:p>
          <a:p>
            <a:r>
              <a:rPr lang="en-US" dirty="0" smtClean="0"/>
              <a:t>HDL = “good” cholesterol</a:t>
            </a:r>
          </a:p>
          <a:p>
            <a:r>
              <a:rPr lang="en-US" dirty="0" smtClean="0"/>
              <a:t>LDL increases the risk for stroke and heart disease</a:t>
            </a:r>
          </a:p>
          <a:p>
            <a:r>
              <a:rPr lang="en-US" dirty="0" smtClean="0"/>
              <a:t>Test every 5 years starting at age 20</a:t>
            </a:r>
            <a:endParaRPr lang="en-US" dirty="0"/>
          </a:p>
        </p:txBody>
      </p:sp>
      <p:sp>
        <p:nvSpPr>
          <p:cNvPr id="4" name="Title 3"/>
          <p:cNvSpPr>
            <a:spLocks noGrp="1"/>
          </p:cNvSpPr>
          <p:nvPr>
            <p:ph type="title"/>
          </p:nvPr>
        </p:nvSpPr>
        <p:spPr/>
        <p:txBody>
          <a:bodyPr/>
          <a:lstStyle/>
          <a:p>
            <a:r>
              <a:rPr lang="en-US" dirty="0" smtClean="0"/>
              <a:t>Cholesterol: &lt;200</a:t>
            </a:r>
            <a:endParaRPr lang="en-US" dirty="0"/>
          </a:p>
        </p:txBody>
      </p:sp>
      <p:pic>
        <p:nvPicPr>
          <p:cNvPr id="1026" name="Picture 2" descr="Image result for cholesterol hd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848" y="2505075"/>
            <a:ext cx="2857500"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003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3114" y="1215574"/>
            <a:ext cx="6422571" cy="3539670"/>
          </a:xfrm>
        </p:spPr>
        <p:txBody>
          <a:bodyPr>
            <a:normAutofit/>
          </a:bodyPr>
          <a:lstStyle/>
          <a:p>
            <a:pPr marL="0" indent="0" algn="ctr">
              <a:buNone/>
            </a:pPr>
            <a:r>
              <a:rPr lang="en-US" b="1" dirty="0" smtClean="0"/>
              <a:t>To </a:t>
            </a:r>
            <a:r>
              <a:rPr lang="en-US" b="1" dirty="0"/>
              <a:t>increase HDL cholesterol:  </a:t>
            </a:r>
          </a:p>
          <a:p>
            <a:pPr lvl="0"/>
            <a:r>
              <a:rPr lang="en-US" dirty="0" smtClean="0"/>
              <a:t>Consume more unsaturated fats</a:t>
            </a:r>
            <a:endParaRPr lang="en-US" dirty="0"/>
          </a:p>
          <a:p>
            <a:pPr lvl="0"/>
            <a:r>
              <a:rPr lang="en-US" dirty="0"/>
              <a:t>Add soluble fiber to your </a:t>
            </a:r>
            <a:r>
              <a:rPr lang="en-US" dirty="0" smtClean="0"/>
              <a:t>diet</a:t>
            </a:r>
            <a:endParaRPr lang="en-US" dirty="0"/>
          </a:p>
          <a:p>
            <a:pPr lvl="0"/>
            <a:r>
              <a:rPr lang="en-US" dirty="0"/>
              <a:t>Maintain a healthy weight</a:t>
            </a:r>
          </a:p>
          <a:p>
            <a:pPr lvl="0"/>
            <a:r>
              <a:rPr lang="en-US" dirty="0" smtClean="0"/>
              <a:t>Exercise regularly</a:t>
            </a:r>
            <a:endParaRPr lang="en-US" dirty="0"/>
          </a:p>
          <a:p>
            <a:endParaRPr lang="en-US" dirty="0"/>
          </a:p>
        </p:txBody>
      </p:sp>
      <p:sp>
        <p:nvSpPr>
          <p:cNvPr id="6" name="Title 3"/>
          <p:cNvSpPr>
            <a:spLocks noGrp="1"/>
          </p:cNvSpPr>
          <p:nvPr>
            <p:ph type="title"/>
          </p:nvPr>
        </p:nvSpPr>
        <p:spPr/>
        <p:txBody>
          <a:bodyPr/>
          <a:lstStyle/>
          <a:p>
            <a:r>
              <a:rPr lang="en-US" dirty="0" smtClean="0"/>
              <a:t>Cholesterol: &lt;200</a:t>
            </a:r>
            <a:endParaRPr lang="en-US" dirty="0"/>
          </a:p>
        </p:txBody>
      </p:sp>
      <p:pic>
        <p:nvPicPr>
          <p:cNvPr id="2050" name="Picture 2" descr="Image result for cholesterol hd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114" y="4333875"/>
            <a:ext cx="600075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377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505153"/>
            <a:ext cx="7500258" cy="2534910"/>
          </a:xfrm>
        </p:spPr>
        <p:txBody>
          <a:bodyPr>
            <a:normAutofit/>
          </a:bodyPr>
          <a:lstStyle/>
          <a:p>
            <a:r>
              <a:rPr lang="en-US" dirty="0" smtClean="0"/>
              <a:t>High levels increase the risk for heart disease</a:t>
            </a:r>
          </a:p>
          <a:p>
            <a:r>
              <a:rPr lang="en-US" dirty="0" smtClean="0"/>
              <a:t>Test every 5 years beginning at age 20</a:t>
            </a:r>
            <a:endParaRPr lang="en-US"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5126" y="3505200"/>
            <a:ext cx="3106403" cy="2329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smtClean="0"/>
              <a:t>Triglycerides: &lt;150</a:t>
            </a:r>
            <a:endParaRPr lang="en-US" dirty="0"/>
          </a:p>
        </p:txBody>
      </p:sp>
    </p:spTree>
    <p:extLst>
      <p:ext uri="{BB962C8B-B14F-4D97-AF65-F5344CB8AC3E}">
        <p14:creationId xmlns:p14="http://schemas.microsoft.com/office/powerpoint/2010/main" val="3053740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4723"/>
            <a:ext cx="8229600" cy="1717449"/>
          </a:xfrm>
        </p:spPr>
        <p:txBody>
          <a:bodyPr>
            <a:normAutofit/>
          </a:bodyPr>
          <a:lstStyle/>
          <a:p>
            <a:pPr marL="0" indent="0" algn="ctr">
              <a:buNone/>
            </a:pPr>
            <a:r>
              <a:rPr lang="en-US" dirty="0" smtClean="0"/>
              <a:t>Need to reduce your triglycerides?</a:t>
            </a:r>
          </a:p>
          <a:p>
            <a:pPr algn="ctr"/>
            <a:r>
              <a:rPr lang="en-US" sz="2800" dirty="0" smtClean="0"/>
              <a:t>Maintain a healthy weight</a:t>
            </a:r>
          </a:p>
          <a:p>
            <a:pPr algn="ctr"/>
            <a:r>
              <a:rPr lang="en-US" sz="2800" dirty="0" smtClean="0"/>
              <a:t>Exercise!</a:t>
            </a:r>
            <a:endParaRPr lang="en-US" sz="2800" dirty="0"/>
          </a:p>
          <a:p>
            <a:endParaRPr lang="en-US" dirty="0"/>
          </a:p>
        </p:txBody>
      </p:sp>
      <p:sp>
        <p:nvSpPr>
          <p:cNvPr id="2" name="Title 1"/>
          <p:cNvSpPr>
            <a:spLocks noGrp="1"/>
          </p:cNvSpPr>
          <p:nvPr>
            <p:ph type="title"/>
          </p:nvPr>
        </p:nvSpPr>
        <p:spPr/>
        <p:txBody>
          <a:bodyPr/>
          <a:lstStyle/>
          <a:p>
            <a:r>
              <a:rPr lang="en-US" dirty="0" smtClean="0"/>
              <a:t>Triglycerides: &lt;150</a:t>
            </a:r>
            <a:endParaRPr lang="en-US" dirty="0"/>
          </a:p>
        </p:txBody>
      </p:sp>
      <p:pic>
        <p:nvPicPr>
          <p:cNvPr id="3074" name="Picture 2" descr="Image result for triglycerides and exerc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6558" y="3592286"/>
            <a:ext cx="4350884" cy="2956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010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356" y="1293773"/>
            <a:ext cx="8567057" cy="1819542"/>
          </a:xfrm>
        </p:spPr>
        <p:txBody>
          <a:bodyPr>
            <a:normAutofit/>
          </a:bodyPr>
          <a:lstStyle/>
          <a:p>
            <a:r>
              <a:rPr lang="en-US" dirty="0" smtClean="0"/>
              <a:t>High blood pressure can permanently damage the heart, brain, eyes, and kidneys</a:t>
            </a:r>
          </a:p>
          <a:p>
            <a:r>
              <a:rPr lang="en-US" dirty="0" smtClean="0"/>
              <a:t>Check early, and check often!</a:t>
            </a:r>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3771" y="3399837"/>
            <a:ext cx="4326052" cy="2884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smtClean="0"/>
              <a:t>Blood Pressure: 120/80</a:t>
            </a:r>
            <a:endParaRPr lang="en-US" dirty="0"/>
          </a:p>
        </p:txBody>
      </p:sp>
    </p:spTree>
    <p:extLst>
      <p:ext uri="{BB962C8B-B14F-4D97-AF65-F5344CB8AC3E}">
        <p14:creationId xmlns:p14="http://schemas.microsoft.com/office/powerpoint/2010/main" val="4212417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2695"/>
            <a:ext cx="8229600" cy="4525963"/>
          </a:xfrm>
        </p:spPr>
        <p:txBody>
          <a:bodyPr>
            <a:normAutofit lnSpcReduction="10000"/>
          </a:bodyPr>
          <a:lstStyle/>
          <a:p>
            <a:pPr marL="0" indent="0">
              <a:buNone/>
            </a:pPr>
            <a:r>
              <a:rPr lang="en-US" b="1" dirty="0" smtClean="0"/>
              <a:t>To maintain </a:t>
            </a:r>
            <a:r>
              <a:rPr lang="en-US" b="1" dirty="0"/>
              <a:t>a healthy blood </a:t>
            </a:r>
            <a:r>
              <a:rPr lang="en-US" b="1" dirty="0" smtClean="0"/>
              <a:t>pressure:  </a:t>
            </a:r>
            <a:endParaRPr lang="en-US" b="1" dirty="0"/>
          </a:p>
          <a:p>
            <a:pPr lvl="0"/>
            <a:r>
              <a:rPr lang="en-US" dirty="0"/>
              <a:t>Eat </a:t>
            </a:r>
            <a:r>
              <a:rPr lang="en-US" dirty="0" smtClean="0"/>
              <a:t>healthfully</a:t>
            </a:r>
            <a:endParaRPr lang="en-US" dirty="0"/>
          </a:p>
          <a:p>
            <a:pPr lvl="0"/>
            <a:r>
              <a:rPr lang="en-US" dirty="0"/>
              <a:t>Avoid excess salt</a:t>
            </a:r>
          </a:p>
          <a:p>
            <a:pPr lvl="0"/>
            <a:r>
              <a:rPr lang="en-US" dirty="0"/>
              <a:t>Engage in regular physical activity</a:t>
            </a:r>
          </a:p>
          <a:p>
            <a:pPr lvl="0"/>
            <a:r>
              <a:rPr lang="en-US" dirty="0"/>
              <a:t>Maintain a healthy weight</a:t>
            </a:r>
          </a:p>
          <a:p>
            <a:pPr lvl="0"/>
            <a:r>
              <a:rPr lang="en-US" dirty="0"/>
              <a:t>Manage stress</a:t>
            </a:r>
          </a:p>
          <a:p>
            <a:pPr lvl="0"/>
            <a:r>
              <a:rPr lang="en-US" dirty="0"/>
              <a:t>Avoid tobacco</a:t>
            </a:r>
          </a:p>
          <a:p>
            <a:pPr lvl="0"/>
            <a:r>
              <a:rPr lang="en-US" dirty="0"/>
              <a:t>Limit alcohol</a:t>
            </a:r>
          </a:p>
          <a:p>
            <a:pPr lvl="0"/>
            <a:endParaRPr lang="en-US" dirty="0"/>
          </a:p>
          <a:p>
            <a:pPr marL="0" indent="0">
              <a:spcBef>
                <a:spcPts val="0"/>
              </a:spcBef>
              <a:buNone/>
              <a:defRPr/>
            </a:pPr>
            <a:endParaRPr lang="en-US" dirty="0"/>
          </a:p>
          <a:p>
            <a:pPr marL="0" indent="0">
              <a:spcBef>
                <a:spcPts val="0"/>
              </a:spcBef>
              <a:buNone/>
              <a:defRPr/>
            </a:pPr>
            <a:endParaRPr lang="en-US" dirty="0"/>
          </a:p>
          <a:p>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4479925"/>
            <a:ext cx="3338513"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smtClean="0"/>
              <a:t>Blood Pressure: 120/80</a:t>
            </a:r>
            <a:endParaRPr lang="en-US" dirty="0"/>
          </a:p>
        </p:txBody>
      </p:sp>
    </p:spTree>
    <p:extLst>
      <p:ext uri="{BB962C8B-B14F-4D97-AF65-F5344CB8AC3E}">
        <p14:creationId xmlns:p14="http://schemas.microsoft.com/office/powerpoint/2010/main" val="3790122335"/>
      </p:ext>
    </p:extLst>
  </p:cSld>
  <p:clrMapOvr>
    <a:masterClrMapping/>
  </p:clrMapOvr>
</p:sld>
</file>

<file path=ppt/theme/theme1.xml><?xml version="1.0" encoding="utf-8"?>
<a:theme xmlns:a="http://schemas.openxmlformats.org/drawingml/2006/main" name="KSREPPT_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KSREpurple_band</Template>
  <TotalTime>413</TotalTime>
  <Words>2283</Words>
  <Application>Microsoft Office PowerPoint</Application>
  <PresentationFormat>On-screen Show (4:3)</PresentationFormat>
  <Paragraphs>182</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Berlin Sans FB</vt:lpstr>
      <vt:lpstr>Calibri</vt:lpstr>
      <vt:lpstr>Trebuchet MS</vt:lpstr>
      <vt:lpstr>KSREPPT_Template1</vt:lpstr>
      <vt:lpstr>PowerPoint Presentation</vt:lpstr>
      <vt:lpstr>PowerPoint Presentation</vt:lpstr>
      <vt:lpstr>Know your Numbers</vt:lpstr>
      <vt:lpstr>Cholesterol: &lt;200</vt:lpstr>
      <vt:lpstr>Cholesterol: &lt;200</vt:lpstr>
      <vt:lpstr>Triglycerides: &lt;150</vt:lpstr>
      <vt:lpstr>Triglycerides: &lt;150</vt:lpstr>
      <vt:lpstr>Blood Pressure: 120/80</vt:lpstr>
      <vt:lpstr>Blood Pressure: 120/80</vt:lpstr>
      <vt:lpstr>Blood Sugar: &lt;100</vt:lpstr>
      <vt:lpstr>Blood Sugar: &lt;100</vt:lpstr>
      <vt:lpstr>BMI: 18-25</vt:lpstr>
      <vt:lpstr>BMI: 18-25</vt:lpstr>
      <vt:lpstr>Waist Circumference: &lt;40 (m), &lt;30 (w)</vt:lpstr>
      <vt:lpstr>What are your numbers?</vt:lpstr>
      <vt:lpstr>PowerPoint Presentation</vt:lpstr>
    </vt:vector>
  </TitlesOfParts>
  <Company>College of Human Ecology, Kansas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Yelland</dc:creator>
  <cp:lastModifiedBy>Erin Yelland</cp:lastModifiedBy>
  <cp:revision>42</cp:revision>
  <cp:lastPrinted>2016-03-01T22:04:03Z</cp:lastPrinted>
  <dcterms:created xsi:type="dcterms:W3CDTF">2015-08-12T18:29:43Z</dcterms:created>
  <dcterms:modified xsi:type="dcterms:W3CDTF">2017-02-21T21:21:53Z</dcterms:modified>
</cp:coreProperties>
</file>