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84" r:id="rId2"/>
    <p:sldId id="277" r:id="rId3"/>
    <p:sldId id="278" r:id="rId4"/>
    <p:sldId id="280" r:id="rId5"/>
    <p:sldId id="281" r:id="rId6"/>
    <p:sldId id="282" r:id="rId7"/>
    <p:sldId id="283" r:id="rId8"/>
    <p:sldId id="279" r:id="rId9"/>
    <p:sldId id="285"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93" autoAdjust="0"/>
  </p:normalViewPr>
  <p:slideViewPr>
    <p:cSldViewPr snapToGrid="0" snapToObjects="1">
      <p:cViewPr varScale="1">
        <p:scale>
          <a:sx n="75" d="100"/>
          <a:sy n="75" d="100"/>
        </p:scale>
        <p:origin x="263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3767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stress management…but I wanted you to see what all of the keys to embracing include.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pPr>
              <a:buFont typeface="Calibri" pitchFamily="34" charset="0"/>
              <a:buChar char="-"/>
            </a:pPr>
            <a:endParaRPr lang="en-US" dirty="0" smtClean="0"/>
          </a:p>
          <a:p>
            <a:pPr>
              <a:buFont typeface="Calibri" pitchFamily="34" charset="0"/>
              <a:buNone/>
            </a:pPr>
            <a:r>
              <a:rPr lang="en-US" dirty="0" smtClean="0"/>
              <a:t>Today</a:t>
            </a:r>
            <a:r>
              <a:rPr lang="en-US" baseline="0" dirty="0" smtClean="0"/>
              <a:t> we are going to highlight the power of stress management.  So, let’s begin by talking about </a:t>
            </a:r>
            <a:r>
              <a:rPr lang="en-US" i="1" baseline="0" dirty="0" smtClean="0"/>
              <a:t>what</a:t>
            </a:r>
            <a:r>
              <a:rPr lang="en-US" i="0" baseline="0" dirty="0" smtClean="0"/>
              <a:t> stress is. </a:t>
            </a:r>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2</a:t>
            </a:fld>
            <a:endParaRPr lang="en-US"/>
          </a:p>
        </p:txBody>
      </p:sp>
    </p:spTree>
    <p:extLst>
      <p:ext uri="{BB962C8B-B14F-4D97-AF65-F5344CB8AC3E}">
        <p14:creationId xmlns:p14="http://schemas.microsoft.com/office/powerpoint/2010/main" val="398812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a:t>
            </a:r>
            <a:r>
              <a:rPr lang="en-US" b="1" dirty="0"/>
              <a:t>IS STRESS?</a:t>
            </a:r>
          </a:p>
          <a:p>
            <a:r>
              <a:rPr lang="en-US" dirty="0"/>
              <a:t>Stress is the way your body responds to experiences and events. </a:t>
            </a:r>
            <a:r>
              <a:rPr lang="en-US" dirty="0" smtClean="0"/>
              <a:t>Appropriate</a:t>
            </a:r>
            <a:r>
              <a:rPr lang="en-US" baseline="0" dirty="0" smtClean="0"/>
              <a:t> stress is healthy and useful – and can even help you </a:t>
            </a:r>
            <a:r>
              <a:rPr lang="en-US" dirty="0" smtClean="0"/>
              <a:t>rise </a:t>
            </a:r>
            <a:r>
              <a:rPr lang="en-US" dirty="0"/>
              <a:t>to a challenge </a:t>
            </a:r>
            <a:r>
              <a:rPr lang="en-US" dirty="0" smtClean="0"/>
              <a:t>and face tough </a:t>
            </a:r>
            <a:r>
              <a:rPr lang="en-US" dirty="0"/>
              <a:t>situations with focus, strength, stamina and heightened alertness</a:t>
            </a:r>
            <a:r>
              <a:rPr lang="en-US" dirty="0" smtClean="0"/>
              <a:t>.</a:t>
            </a:r>
            <a:r>
              <a:rPr lang="en-US" baseline="0" dirty="0" smtClean="0"/>
              <a:t> But, stress can also be overwhelming and cause DISTRESS – such as anxiety, tension, or irritability. </a:t>
            </a:r>
          </a:p>
          <a:p>
            <a:endParaRPr lang="en-US" baseline="0" dirty="0" smtClean="0"/>
          </a:p>
          <a:p>
            <a:r>
              <a:rPr lang="en-US" baseline="0" dirty="0" smtClean="0"/>
              <a:t>Learning what causes you stress and how to manage it in a positive way can help you cope and live a more balanced and healthy life.</a:t>
            </a:r>
          </a:p>
          <a:p>
            <a:endParaRPr lang="en-US" baseline="0" dirty="0" smtClean="0"/>
          </a:p>
          <a:p>
            <a:r>
              <a:rPr lang="en-US" baseline="0" dirty="0" smtClean="0"/>
              <a:t>In order to begin identifying what causes you stress, we need to talk about </a:t>
            </a:r>
            <a:r>
              <a:rPr lang="en-US" b="1" baseline="0" dirty="0" smtClean="0"/>
              <a:t>stressors</a:t>
            </a:r>
            <a:r>
              <a:rPr lang="en-US" b="0" baseline="0" dirty="0" smtClean="0"/>
              <a:t>.</a:t>
            </a:r>
            <a:r>
              <a:rPr lang="en-US" baseline="0" dirty="0" smtClean="0"/>
              <a:t> Stressors are simply events that provoke stress. </a:t>
            </a:r>
            <a:r>
              <a:rPr lang="en-US" dirty="0" smtClean="0"/>
              <a:t>Some </a:t>
            </a:r>
            <a:r>
              <a:rPr lang="en-US" dirty="0"/>
              <a:t>stressors are caused by negative events such as a family </a:t>
            </a:r>
            <a:r>
              <a:rPr lang="en-US" dirty="0" smtClean="0"/>
              <a:t>argument,</a:t>
            </a:r>
            <a:r>
              <a:rPr lang="en-US" baseline="0" dirty="0" smtClean="0"/>
              <a:t> </a:t>
            </a:r>
            <a:r>
              <a:rPr lang="en-US" dirty="0" smtClean="0"/>
              <a:t>physical </a:t>
            </a:r>
            <a:r>
              <a:rPr lang="en-US" dirty="0"/>
              <a:t>danger, test </a:t>
            </a:r>
            <a:r>
              <a:rPr lang="en-US" dirty="0" smtClean="0"/>
              <a:t>anxiety, </a:t>
            </a:r>
            <a:r>
              <a:rPr lang="en-US" dirty="0"/>
              <a:t>or concern over finances. Events that we </a:t>
            </a:r>
            <a:r>
              <a:rPr lang="en-US" dirty="0" smtClean="0"/>
              <a:t>look</a:t>
            </a:r>
            <a:r>
              <a:rPr lang="en-US" baseline="0" dirty="0" smtClean="0"/>
              <a:t> </a:t>
            </a:r>
            <a:r>
              <a:rPr lang="en-US" dirty="0" smtClean="0"/>
              <a:t>forward </a:t>
            </a:r>
            <a:r>
              <a:rPr lang="en-US" dirty="0"/>
              <a:t>to such as celebrations </a:t>
            </a:r>
            <a:r>
              <a:rPr lang="en-US" dirty="0" smtClean="0"/>
              <a:t>or</a:t>
            </a:r>
            <a:r>
              <a:rPr lang="en-US" baseline="0" dirty="0" smtClean="0"/>
              <a:t> </a:t>
            </a:r>
            <a:r>
              <a:rPr lang="en-US" dirty="0" smtClean="0"/>
              <a:t>going </a:t>
            </a:r>
            <a:r>
              <a:rPr lang="en-US" dirty="0"/>
              <a:t>to a movie with a friend are also stressors. Stressors can be single events or a result of a multiple </a:t>
            </a:r>
            <a:r>
              <a:rPr lang="en-US" dirty="0" smtClean="0"/>
              <a:t>events</a:t>
            </a:r>
            <a:r>
              <a:rPr lang="en-US" baseline="0" dirty="0" smtClean="0"/>
              <a:t> </a:t>
            </a:r>
            <a:r>
              <a:rPr lang="en-US" dirty="0" smtClean="0"/>
              <a:t>that </a:t>
            </a:r>
            <a:r>
              <a:rPr lang="en-US" dirty="0"/>
              <a:t>pile up</a:t>
            </a:r>
            <a:r>
              <a:rPr lang="en-US" dirty="0" smtClean="0"/>
              <a:t>.</a:t>
            </a:r>
          </a:p>
          <a:p>
            <a:endParaRPr lang="en-US" dirty="0" smtClean="0"/>
          </a:p>
          <a:p>
            <a:r>
              <a:rPr lang="en-US" dirty="0" smtClean="0"/>
              <a:t>So, what stresses you out? Does anyone have an example of</a:t>
            </a:r>
            <a:r>
              <a:rPr lang="en-US" baseline="0" dirty="0" smtClean="0"/>
              <a:t> a stressor that they have faced and would be willing to share?</a:t>
            </a:r>
            <a:endParaRPr lang="en-US" dirty="0"/>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3</a:t>
            </a:fld>
            <a:endParaRPr lang="en-US"/>
          </a:p>
        </p:txBody>
      </p:sp>
    </p:spTree>
    <p:extLst>
      <p:ext uri="{BB962C8B-B14F-4D97-AF65-F5344CB8AC3E}">
        <p14:creationId xmlns:p14="http://schemas.microsoft.com/office/powerpoint/2010/main" val="292310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Stages of Stress</a:t>
            </a:r>
          </a:p>
          <a:p>
            <a:r>
              <a:rPr lang="en-US" dirty="0"/>
              <a:t>The body reacts to stress is three ways:</a:t>
            </a:r>
          </a:p>
          <a:p>
            <a:endParaRPr lang="en-US" dirty="0"/>
          </a:p>
          <a:p>
            <a:r>
              <a:rPr lang="en-US" b="1" dirty="0"/>
              <a:t>Stage 1: Alarm. </a:t>
            </a:r>
            <a:r>
              <a:rPr lang="en-US" dirty="0"/>
              <a:t>Certain hormones are pumped into the bloodstream, which speeds up the heart </a:t>
            </a:r>
            <a:r>
              <a:rPr lang="en-US" dirty="0" smtClean="0"/>
              <a:t>rate,</a:t>
            </a:r>
            <a:r>
              <a:rPr lang="en-US" baseline="0" dirty="0" smtClean="0"/>
              <a:t> </a:t>
            </a:r>
            <a:r>
              <a:rPr lang="en-US" dirty="0" smtClean="0"/>
              <a:t>increases </a:t>
            </a:r>
            <a:r>
              <a:rPr lang="en-US" dirty="0"/>
              <a:t>respiration and slows down digestive activity. The body is ready for either </a:t>
            </a:r>
            <a:r>
              <a:rPr lang="en-US" b="1" dirty="0"/>
              <a:t>fight or flight</a:t>
            </a:r>
            <a:r>
              <a:rPr lang="en-US" dirty="0"/>
              <a:t>. </a:t>
            </a:r>
            <a:endParaRPr lang="en-US" dirty="0" smtClean="0"/>
          </a:p>
          <a:p>
            <a:endParaRPr lang="en-US" b="1" dirty="0"/>
          </a:p>
          <a:p>
            <a:r>
              <a:rPr lang="en-US" b="1" dirty="0"/>
              <a:t>Stage 2: Resistance and Adaptation. </a:t>
            </a:r>
            <a:r>
              <a:rPr lang="en-US" dirty="0"/>
              <a:t>The body tries to repair the damage caused in stage one </a:t>
            </a:r>
            <a:r>
              <a:rPr lang="en-US" dirty="0" smtClean="0"/>
              <a:t>and</a:t>
            </a:r>
            <a:r>
              <a:rPr lang="en-US" baseline="0" dirty="0" smtClean="0"/>
              <a:t> </a:t>
            </a:r>
            <a:r>
              <a:rPr lang="en-US" dirty="0" smtClean="0"/>
              <a:t>bring </a:t>
            </a:r>
            <a:r>
              <a:rPr lang="en-US" dirty="0"/>
              <a:t>the body back to a “normal condition.” It is only when stress is not positively dealt with that the </a:t>
            </a:r>
            <a:r>
              <a:rPr lang="en-US" dirty="0" smtClean="0"/>
              <a:t>third</a:t>
            </a:r>
            <a:r>
              <a:rPr lang="en-US" baseline="0" dirty="0" smtClean="0"/>
              <a:t> </a:t>
            </a:r>
            <a:r>
              <a:rPr lang="en-US" dirty="0" smtClean="0"/>
              <a:t>stage </a:t>
            </a:r>
            <a:r>
              <a:rPr lang="en-US" dirty="0"/>
              <a:t>occurs.</a:t>
            </a:r>
          </a:p>
          <a:p>
            <a:endParaRPr lang="en-US" dirty="0"/>
          </a:p>
          <a:p>
            <a:r>
              <a:rPr lang="en-US" b="1" dirty="0"/>
              <a:t>Stage 3: Exhaustion. </a:t>
            </a:r>
            <a:r>
              <a:rPr lang="en-US" dirty="0"/>
              <a:t>A person’s body cannot be stressed all the time. Release must occur or </a:t>
            </a:r>
            <a:r>
              <a:rPr lang="en-US" dirty="0" smtClean="0"/>
              <a:t>exhaustion</a:t>
            </a:r>
            <a:r>
              <a:rPr lang="en-US" baseline="0" dirty="0" smtClean="0"/>
              <a:t> may result.</a:t>
            </a:r>
          </a:p>
          <a:p>
            <a:endParaRPr lang="en-US" baseline="0" dirty="0" smtClean="0"/>
          </a:p>
          <a:p>
            <a:r>
              <a:rPr lang="en-US" i="1" baseline="0" dirty="0" smtClean="0"/>
              <a:t>If someone shared an example of a stressful event/stressor earlier, ask them to share how their body reacted to that stressor. </a:t>
            </a:r>
            <a:endParaRPr lang="en-US" i="1"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4</a:t>
            </a:fld>
            <a:endParaRPr lang="en-US"/>
          </a:p>
        </p:txBody>
      </p:sp>
    </p:spTree>
    <p:extLst>
      <p:ext uri="{BB962C8B-B14F-4D97-AF65-F5344CB8AC3E}">
        <p14:creationId xmlns:p14="http://schemas.microsoft.com/office/powerpoint/2010/main" val="405862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When we become</a:t>
            </a:r>
            <a:r>
              <a:rPr lang="en-US" baseline="0" dirty="0" smtClean="0"/>
              <a:t> overloaded with stress, our bodies can react in negative ways. We often think about the emotional symptoms of stress – such as anxiety or irritability. In reality, though, your body can have physical signs of stress without you even realizing how stressed you really are. Some of these might include:</a:t>
            </a:r>
          </a:p>
          <a:p>
            <a:pPr>
              <a:buNone/>
            </a:pPr>
            <a:endParaRPr lang="en-US" dirty="0" smtClean="0"/>
          </a:p>
          <a:p>
            <a:pPr marL="171450" indent="-171450">
              <a:buFont typeface="Arial" panose="020B0604020202020204" pitchFamily="34" charset="0"/>
              <a:buChar char="•"/>
            </a:pPr>
            <a:r>
              <a:rPr lang="en-US" dirty="0" smtClean="0"/>
              <a:t>Anxiety or panic attacks</a:t>
            </a:r>
          </a:p>
          <a:p>
            <a:pPr marL="171450" indent="-171450">
              <a:buFont typeface="Arial" panose="020B0604020202020204" pitchFamily="34" charset="0"/>
              <a:buChar char="•"/>
            </a:pPr>
            <a:r>
              <a:rPr lang="en-US" dirty="0" smtClean="0"/>
              <a:t>Upset stomach</a:t>
            </a:r>
          </a:p>
          <a:p>
            <a:pPr marL="171450" indent="-171450">
              <a:buFont typeface="Arial" panose="020B0604020202020204" pitchFamily="34" charset="0"/>
              <a:buChar char="•"/>
            </a:pPr>
            <a:r>
              <a:rPr lang="en-US" dirty="0" smtClean="0"/>
              <a:t>Headache</a:t>
            </a:r>
          </a:p>
          <a:p>
            <a:pPr marL="171450" indent="-171450">
              <a:buFont typeface="Arial" panose="020B0604020202020204" pitchFamily="34" charset="0"/>
              <a:buChar char="•"/>
            </a:pPr>
            <a:r>
              <a:rPr lang="en-US" dirty="0" smtClean="0"/>
              <a:t>Chest pain</a:t>
            </a:r>
          </a:p>
          <a:p>
            <a:pPr marL="171450" indent="-171450">
              <a:buFont typeface="Arial" panose="020B0604020202020204" pitchFamily="34" charset="0"/>
              <a:buChar char="•"/>
            </a:pPr>
            <a:r>
              <a:rPr lang="en-US" dirty="0" smtClean="0"/>
              <a:t>Skin changes, such as eczema</a:t>
            </a:r>
          </a:p>
          <a:p>
            <a:pPr marL="171450" indent="-171450">
              <a:buFont typeface="Arial" panose="020B0604020202020204" pitchFamily="34" charset="0"/>
              <a:buChar char="•"/>
            </a:pPr>
            <a:r>
              <a:rPr lang="en-US" dirty="0" smtClean="0"/>
              <a:t>Difficulty sleeping</a:t>
            </a:r>
          </a:p>
          <a:p>
            <a:pPr marL="171450" indent="-171450">
              <a:buFont typeface="Arial" panose="020B0604020202020204" pitchFamily="34" charset="0"/>
              <a:buChar char="•"/>
            </a:pPr>
            <a:r>
              <a:rPr lang="en-US" dirty="0" smtClean="0"/>
              <a:t>Sadness or depression</a:t>
            </a:r>
          </a:p>
          <a:p>
            <a:endParaRPr lang="en-US" dirty="0" smtClean="0"/>
          </a:p>
          <a:p>
            <a:r>
              <a:rPr lang="en-US" dirty="0"/>
              <a:t>Everyone experiences stress </a:t>
            </a:r>
            <a:r>
              <a:rPr lang="en-US" dirty="0" smtClean="0"/>
              <a:t>differently.</a:t>
            </a:r>
            <a:r>
              <a:rPr lang="en-US" baseline="0" dirty="0" smtClean="0"/>
              <a:t> Some of us may react to stress by lashing out at others while some of us will internalize our stress and “deal with it”. Regardless of how you deal with stressful events, we can all experience these symptoms of stress overload. This is why it is so important to learn to manage our stress in appropriate ways. </a:t>
            </a:r>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5</a:t>
            </a:fld>
            <a:endParaRPr lang="en-US"/>
          </a:p>
        </p:txBody>
      </p:sp>
    </p:spTree>
    <p:extLst>
      <p:ext uri="{BB962C8B-B14F-4D97-AF65-F5344CB8AC3E}">
        <p14:creationId xmlns:p14="http://schemas.microsoft.com/office/powerpoint/2010/main" val="412097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While </a:t>
            </a:r>
            <a:r>
              <a:rPr lang="en-US" dirty="0"/>
              <a:t>we cannot rid ourselves of stress, we can learn to manage </a:t>
            </a:r>
            <a:r>
              <a:rPr lang="en-US" dirty="0" smtClean="0"/>
              <a:t>it.</a:t>
            </a:r>
            <a:r>
              <a:rPr lang="en-US" baseline="0" dirty="0" smtClean="0"/>
              <a:t> </a:t>
            </a:r>
            <a:r>
              <a:rPr lang="en-US" dirty="0" smtClean="0"/>
              <a:t>The </a:t>
            </a:r>
            <a:r>
              <a:rPr lang="en-US" dirty="0"/>
              <a:t>ultimate goal in stress management is to achieve a balanced life, with time for work, relationships, relaxation, and fun – plus the resilience to hold up under pressure and meet life’s stressors head on.</a:t>
            </a:r>
            <a:endParaRPr lang="en-US" dirty="0" smtClean="0">
              <a:effectLst/>
            </a:endParaRPr>
          </a:p>
          <a:p>
            <a:pPr defTabSz="966529">
              <a:defRPr/>
            </a:pPr>
            <a:endParaRPr lang="en-US" dirty="0" smtClean="0"/>
          </a:p>
          <a:p>
            <a:r>
              <a:rPr lang="en-US" b="1" dirty="0"/>
              <a:t>Identify the sources of stress in your life</a:t>
            </a:r>
          </a:p>
          <a:p>
            <a:r>
              <a:rPr lang="en-US" dirty="0"/>
              <a:t>The first step in stress management is to identify the stressors in your life. Are there any stressors you </a:t>
            </a:r>
            <a:r>
              <a:rPr lang="en-US" dirty="0" smtClean="0"/>
              <a:t>can</a:t>
            </a:r>
            <a:r>
              <a:rPr lang="en-US" baseline="0" dirty="0" smtClean="0"/>
              <a:t> </a:t>
            </a:r>
            <a:r>
              <a:rPr lang="en-US" dirty="0" smtClean="0"/>
              <a:t>change </a:t>
            </a:r>
            <a:r>
              <a:rPr lang="en-US" dirty="0"/>
              <a:t>by avoiding, reducing exposure or eliminating them completely? Can you go to work earlier if </a:t>
            </a:r>
            <a:r>
              <a:rPr lang="en-US" dirty="0" smtClean="0"/>
              <a:t>parking</a:t>
            </a:r>
            <a:r>
              <a:rPr lang="en-US" baseline="0" dirty="0" smtClean="0"/>
              <a:t> </a:t>
            </a:r>
            <a:r>
              <a:rPr lang="en-US" dirty="0" smtClean="0"/>
              <a:t>is </a:t>
            </a:r>
            <a:r>
              <a:rPr lang="en-US" dirty="0"/>
              <a:t>a problem or organize your time differently so that you are not studying for an exam at the last minute?</a:t>
            </a:r>
          </a:p>
          <a:p>
            <a:endParaRPr lang="en-US" b="1" dirty="0"/>
          </a:p>
          <a:p>
            <a:r>
              <a:rPr lang="en-US" b="1" dirty="0"/>
              <a:t>Learning healthier ways to manage stress</a:t>
            </a:r>
          </a:p>
          <a:p>
            <a:r>
              <a:rPr lang="en-US" dirty="0"/>
              <a:t>Since everyone has a unique response to stress, there is no “one size fits all” solution to managing it. No </a:t>
            </a:r>
            <a:r>
              <a:rPr lang="en-US" dirty="0" smtClean="0"/>
              <a:t>single</a:t>
            </a:r>
            <a:r>
              <a:rPr lang="en-US" baseline="0" dirty="0" smtClean="0"/>
              <a:t> </a:t>
            </a:r>
            <a:r>
              <a:rPr lang="en-US" dirty="0" smtClean="0"/>
              <a:t>method </a:t>
            </a:r>
            <a:r>
              <a:rPr lang="en-US" dirty="0"/>
              <a:t>works for everyone or in every situation; therefore, it is important to experiment with different </a:t>
            </a:r>
            <a:r>
              <a:rPr lang="en-US" dirty="0" smtClean="0"/>
              <a:t>stress</a:t>
            </a:r>
            <a:r>
              <a:rPr lang="en-US" baseline="0" dirty="0" smtClean="0"/>
              <a:t> </a:t>
            </a:r>
            <a:r>
              <a:rPr lang="en-US" dirty="0" smtClean="0"/>
              <a:t>reduction </a:t>
            </a:r>
            <a:r>
              <a:rPr lang="en-US" dirty="0"/>
              <a:t>strategies to lessen your feelings of stress. Focus on what makes you feel calm and in control.</a:t>
            </a:r>
            <a:endParaRPr lang="en-US" dirty="0" smtClean="0"/>
          </a:p>
          <a:p>
            <a:pPr defTabSz="966529">
              <a:defRPr/>
            </a:pPr>
            <a:endParaRPr lang="en-US" dirty="0" smtClean="0"/>
          </a:p>
          <a:p>
            <a:pPr defTabSz="966529">
              <a:defRPr/>
            </a:pPr>
            <a:r>
              <a:rPr lang="en-US" dirty="0" smtClean="0"/>
              <a:t>Two </a:t>
            </a:r>
            <a:r>
              <a:rPr lang="en-US" dirty="0"/>
              <a:t>common strategies for managing stress include </a:t>
            </a:r>
            <a:r>
              <a:rPr lang="en-US" b="1" dirty="0"/>
              <a:t>changing the situation</a:t>
            </a:r>
            <a:r>
              <a:rPr lang="en-US" dirty="0"/>
              <a:t> and </a:t>
            </a:r>
            <a:r>
              <a:rPr lang="en-US" b="1" dirty="0"/>
              <a:t>changing your response to the situation</a:t>
            </a:r>
            <a:r>
              <a:rPr lang="en-US" dirty="0"/>
              <a:t>.  If there is a situation that you can identify that causes stress, avoid it.  For example, if the crowds and chaos of the State Fair make you feel anxious to the point that you do not like to go, stay home instead.  In unavoidable situations, such as a holiday dinner with in-laws, you may have to change your reaction.  Accept it for what it is, focus on what is really important, adapt to the environment, and move on. </a:t>
            </a:r>
          </a:p>
          <a:p>
            <a:pPr defTabSz="966529">
              <a:defRPr/>
            </a:pPr>
            <a:endParaRPr lang="en-US" dirty="0" smtClean="0"/>
          </a:p>
          <a:p>
            <a:r>
              <a:rPr lang="en-US" b="1" dirty="0"/>
              <a:t>Stress Management Strategy 1: Change the Situation</a:t>
            </a:r>
          </a:p>
          <a:p>
            <a:r>
              <a:rPr lang="en-US" dirty="0"/>
              <a:t>• </a:t>
            </a:r>
            <a:r>
              <a:rPr lang="en-US" b="1" dirty="0"/>
              <a:t>Evaluate your physical environment. </a:t>
            </a:r>
            <a:r>
              <a:rPr lang="en-US" dirty="0"/>
              <a:t>If the color on the walls affects your mood or if you are </a:t>
            </a:r>
            <a:r>
              <a:rPr lang="en-US" dirty="0" smtClean="0"/>
              <a:t>worried</a:t>
            </a:r>
            <a:r>
              <a:rPr lang="en-US" baseline="0" dirty="0" smtClean="0"/>
              <a:t> </a:t>
            </a:r>
            <a:r>
              <a:rPr lang="en-US" dirty="0" smtClean="0"/>
              <a:t>about </a:t>
            </a:r>
            <a:r>
              <a:rPr lang="en-US" dirty="0"/>
              <a:t>a toddler falling down the stairs or a loved one with dementia wandering out of the house in the </a:t>
            </a:r>
            <a:r>
              <a:rPr lang="en-US" dirty="0" smtClean="0"/>
              <a:t>middle</a:t>
            </a:r>
            <a:r>
              <a:rPr lang="en-US" baseline="0" dirty="0" smtClean="0"/>
              <a:t> </a:t>
            </a:r>
            <a:r>
              <a:rPr lang="en-US" dirty="0" smtClean="0"/>
              <a:t>of </a:t>
            </a:r>
            <a:r>
              <a:rPr lang="en-US" dirty="0"/>
              <a:t>the night – modify your environment with paint, gates or alarms on the door.</a:t>
            </a:r>
          </a:p>
          <a:p>
            <a:r>
              <a:rPr lang="en-US" dirty="0"/>
              <a:t>• </a:t>
            </a:r>
            <a:r>
              <a:rPr lang="en-US" b="1" dirty="0"/>
              <a:t>Take a look at the people in your life. </a:t>
            </a:r>
            <a:r>
              <a:rPr lang="en-US" dirty="0"/>
              <a:t>Is there is a person or a group of people who really cause you </a:t>
            </a:r>
            <a:r>
              <a:rPr lang="en-US" dirty="0" smtClean="0"/>
              <a:t>stress?</a:t>
            </a:r>
            <a:r>
              <a:rPr lang="en-US" baseline="0" dirty="0" smtClean="0"/>
              <a:t> </a:t>
            </a:r>
            <a:r>
              <a:rPr lang="en-US" dirty="0" smtClean="0"/>
              <a:t>If </a:t>
            </a:r>
            <a:r>
              <a:rPr lang="en-US" dirty="0"/>
              <a:t>so, you may need to distance yourself or resign from that organization/group.</a:t>
            </a:r>
          </a:p>
          <a:p>
            <a:r>
              <a:rPr lang="en-US" dirty="0"/>
              <a:t>• </a:t>
            </a:r>
            <a:r>
              <a:rPr lang="en-US" b="1" dirty="0"/>
              <a:t>Review your calendar. </a:t>
            </a:r>
            <a:r>
              <a:rPr lang="en-US" dirty="0"/>
              <a:t>Sometimes stress results from our inability to say “no.” Look at your </a:t>
            </a:r>
            <a:r>
              <a:rPr lang="en-US" dirty="0" smtClean="0"/>
              <a:t>commitments.</a:t>
            </a:r>
            <a:r>
              <a:rPr lang="en-US" baseline="0" dirty="0" smtClean="0"/>
              <a:t> </a:t>
            </a:r>
            <a:r>
              <a:rPr lang="en-US" dirty="0" smtClean="0"/>
              <a:t>Are </a:t>
            </a:r>
            <a:r>
              <a:rPr lang="en-US" dirty="0"/>
              <a:t>you doing what you want to do, should do, have to do? If part of your stress is overcommitting </a:t>
            </a:r>
            <a:r>
              <a:rPr lang="en-US" dirty="0" smtClean="0"/>
              <a:t>yourself,</a:t>
            </a:r>
            <a:r>
              <a:rPr lang="en-US" baseline="0" dirty="0" smtClean="0"/>
              <a:t> </a:t>
            </a:r>
            <a:r>
              <a:rPr lang="en-US" dirty="0" smtClean="0"/>
              <a:t>pare </a:t>
            </a:r>
            <a:r>
              <a:rPr lang="en-US" dirty="0"/>
              <a:t>back. Many commitments and tasks are beneficial but if it is hurting your health, it may not be worth it.</a:t>
            </a:r>
          </a:p>
          <a:p>
            <a:endParaRPr lang="en-US" b="1" dirty="0"/>
          </a:p>
          <a:p>
            <a:r>
              <a:rPr lang="en-US" b="1" dirty="0"/>
              <a:t>Stress Management Strategy 2: Change Your Reaction</a:t>
            </a:r>
          </a:p>
          <a:p>
            <a:r>
              <a:rPr lang="en-US" dirty="0"/>
              <a:t>• </a:t>
            </a:r>
            <a:r>
              <a:rPr lang="en-US" b="1" dirty="0"/>
              <a:t>Laugh, don’t cry. </a:t>
            </a:r>
            <a:r>
              <a:rPr lang="en-US" dirty="0"/>
              <a:t>Some things we just can’t change. These are the things that we need to learn to </a:t>
            </a:r>
            <a:r>
              <a:rPr lang="en-US" dirty="0" smtClean="0"/>
              <a:t>accept</a:t>
            </a:r>
            <a:r>
              <a:rPr lang="en-US" baseline="0" dirty="0" smtClean="0"/>
              <a:t> </a:t>
            </a:r>
            <a:r>
              <a:rPr lang="en-US" dirty="0" smtClean="0"/>
              <a:t>versus </a:t>
            </a:r>
            <a:r>
              <a:rPr lang="en-US" dirty="0"/>
              <a:t>letting them bother us. So your neighbor painted his garage hot pink. Instead of getting worked </a:t>
            </a:r>
            <a:r>
              <a:rPr lang="en-US" dirty="0" smtClean="0"/>
              <a:t>up</a:t>
            </a:r>
            <a:r>
              <a:rPr lang="en-US" baseline="0" dirty="0" smtClean="0"/>
              <a:t> </a:t>
            </a:r>
            <a:r>
              <a:rPr lang="en-US" dirty="0" smtClean="0"/>
              <a:t>when </a:t>
            </a:r>
            <a:r>
              <a:rPr lang="en-US" dirty="0"/>
              <a:t>you drive past, accept the pink and laugh at his lack of style.</a:t>
            </a:r>
          </a:p>
          <a:p>
            <a:r>
              <a:rPr lang="en-US" dirty="0"/>
              <a:t>• </a:t>
            </a:r>
            <a:r>
              <a:rPr lang="en-US" b="1" dirty="0"/>
              <a:t>Compromise. </a:t>
            </a:r>
            <a:r>
              <a:rPr lang="en-US" dirty="0"/>
              <a:t>Our need to be “right” often interferes with good communication and can cause stress </a:t>
            </a:r>
            <a:r>
              <a:rPr lang="en-US" dirty="0" smtClean="0"/>
              <a:t>when</a:t>
            </a:r>
            <a:r>
              <a:rPr lang="en-US" baseline="0" dirty="0" smtClean="0"/>
              <a:t> </a:t>
            </a:r>
            <a:r>
              <a:rPr lang="en-US" dirty="0" smtClean="0"/>
              <a:t>we </a:t>
            </a:r>
            <a:r>
              <a:rPr lang="en-US" dirty="0"/>
              <a:t>are so focused on what the other person is doing. If we ask someone to change, we need </a:t>
            </a:r>
            <a:r>
              <a:rPr lang="en-US" dirty="0" smtClean="0"/>
              <a:t>to</a:t>
            </a:r>
            <a:r>
              <a:rPr lang="en-US" baseline="0" dirty="0" smtClean="0"/>
              <a:t> </a:t>
            </a:r>
            <a:r>
              <a:rPr lang="en-US" dirty="0" smtClean="0"/>
              <a:t>be </a:t>
            </a:r>
            <a:r>
              <a:rPr lang="en-US" dirty="0"/>
              <a:t>willing </a:t>
            </a:r>
            <a:r>
              <a:rPr lang="en-US" dirty="0" smtClean="0"/>
              <a:t>to</a:t>
            </a:r>
            <a:r>
              <a:rPr lang="en-US" baseline="0" dirty="0" smtClean="0"/>
              <a:t> </a:t>
            </a:r>
            <a:r>
              <a:rPr lang="en-US" dirty="0" smtClean="0"/>
              <a:t>change </a:t>
            </a:r>
            <a:r>
              <a:rPr lang="en-US" dirty="0"/>
              <a:t>ourselves.</a:t>
            </a:r>
          </a:p>
          <a:p>
            <a:r>
              <a:rPr lang="en-US" dirty="0"/>
              <a:t>• </a:t>
            </a:r>
            <a:r>
              <a:rPr lang="en-US" b="1" dirty="0"/>
              <a:t>Let it go. </a:t>
            </a:r>
            <a:r>
              <a:rPr lang="en-US" dirty="0"/>
              <a:t>Ask yourself does it really matter? Will it matter in five years? We sometimes have to pick </a:t>
            </a:r>
            <a:r>
              <a:rPr lang="en-US" dirty="0" smtClean="0"/>
              <a:t>our</a:t>
            </a:r>
            <a:r>
              <a:rPr lang="en-US" baseline="0" dirty="0" smtClean="0"/>
              <a:t> </a:t>
            </a:r>
            <a:r>
              <a:rPr lang="en-US" dirty="0" smtClean="0"/>
              <a:t>battles</a:t>
            </a:r>
            <a:r>
              <a:rPr lang="en-US" dirty="0"/>
              <a:t>. For instance, a mother and child fought most mornings about what the child was going to wear </a:t>
            </a:r>
            <a:r>
              <a:rPr lang="en-US" dirty="0" smtClean="0"/>
              <a:t>to</a:t>
            </a:r>
            <a:r>
              <a:rPr lang="en-US" baseline="0" dirty="0" smtClean="0"/>
              <a:t> </a:t>
            </a:r>
            <a:r>
              <a:rPr lang="en-US" dirty="0" smtClean="0"/>
              <a:t>school</a:t>
            </a:r>
            <a:r>
              <a:rPr lang="en-US" dirty="0"/>
              <a:t>. The child chose gym shorts and t-shirts over the mother’s choice of “school clothes.” It was </a:t>
            </a:r>
            <a:r>
              <a:rPr lang="en-US" dirty="0" smtClean="0"/>
              <a:t>causing</a:t>
            </a:r>
            <a:r>
              <a:rPr lang="en-US" baseline="0" dirty="0" smtClean="0"/>
              <a:t> </a:t>
            </a:r>
            <a:r>
              <a:rPr lang="en-US" dirty="0" smtClean="0"/>
              <a:t>stress </a:t>
            </a:r>
            <a:r>
              <a:rPr lang="en-US" dirty="0"/>
              <a:t>in their relationship as well as starting the day off with ugly confrontation. When the mother </a:t>
            </a:r>
            <a:r>
              <a:rPr lang="en-US" dirty="0" smtClean="0"/>
              <a:t>finally</a:t>
            </a:r>
            <a:r>
              <a:rPr lang="en-US" baseline="0" dirty="0" smtClean="0"/>
              <a:t> </a:t>
            </a:r>
            <a:r>
              <a:rPr lang="en-US" dirty="0" smtClean="0"/>
              <a:t>decided </a:t>
            </a:r>
            <a:r>
              <a:rPr lang="en-US" dirty="0"/>
              <a:t>to let it go and allow her child to choose which clothes to wear, the morning conflict ended. </a:t>
            </a:r>
            <a:r>
              <a:rPr lang="en-US" dirty="0" smtClean="0"/>
              <a:t>The</a:t>
            </a:r>
            <a:r>
              <a:rPr lang="en-US" baseline="0" dirty="0" smtClean="0"/>
              <a:t> </a:t>
            </a:r>
            <a:r>
              <a:rPr lang="en-US" dirty="0" smtClean="0"/>
              <a:t>mother </a:t>
            </a:r>
            <a:r>
              <a:rPr lang="en-US" dirty="0"/>
              <a:t>recognized that it really didn’t matter if the child wore a t-shirt or a polo as long as the child went </a:t>
            </a:r>
            <a:r>
              <a:rPr lang="en-US" dirty="0" smtClean="0"/>
              <a:t>to</a:t>
            </a:r>
            <a:r>
              <a:rPr lang="en-US" baseline="0" dirty="0" smtClean="0"/>
              <a:t> </a:t>
            </a:r>
            <a:r>
              <a:rPr lang="en-US" dirty="0" smtClean="0"/>
              <a:t>school </a:t>
            </a:r>
            <a:r>
              <a:rPr lang="en-US" dirty="0"/>
              <a:t>clean, decently dressed and learned while he or she was there.</a:t>
            </a:r>
            <a:endParaRPr lang="en-US" dirty="0" smtClean="0"/>
          </a:p>
          <a:p>
            <a:pPr defTabSz="966529">
              <a:defRPr/>
            </a:pPr>
            <a:endParaRPr lang="en-US" dirty="0" smtClean="0"/>
          </a:p>
          <a:p>
            <a:pPr defTabSz="966529">
              <a:defRPr/>
            </a:pPr>
            <a:r>
              <a:rPr lang="en-US" dirty="0"/>
              <a:t>Having realistic expectations of yourself, shifting your focus to looking at what is really important and taking care of yourself emotionally and physically will also increase your confidence to deal with stressors.  Sometimes, taking a deep breath, meditating, relaxing or taking time to smell the roses allows you to appreciate the little things so that you don’t overreact over the big things.   </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7283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a take-charge approach and a positive attitude, you can reduce stress in your life by making healthy lifestyle choices and taking care of yourself.  If you regularly make time for rest and relaxation, you’ll be in a better place to handle life’s stressors when they inevitably come. Don’t get so caught up in the hustle and bustle of life that you forget to take care of your own needs.  Nurturing yourself is a necessity, not a luxury. </a:t>
            </a:r>
          </a:p>
          <a:p>
            <a:endParaRPr lang="en-US" b="1" dirty="0" smtClean="0"/>
          </a:p>
          <a:p>
            <a:r>
              <a:rPr lang="en-US" b="1" dirty="0" smtClean="0"/>
              <a:t>Set aside relaxation time.</a:t>
            </a:r>
            <a:r>
              <a:rPr lang="en-US" dirty="0" smtClean="0"/>
              <a:t> Include rest and relaxation in your daily schedule. Don’t allow other obligations to encroach. This is your time to take a break from all responsibilities and recharge your batteries. </a:t>
            </a:r>
          </a:p>
          <a:p>
            <a:endParaRPr lang="en-US" b="1" dirty="0" smtClean="0"/>
          </a:p>
          <a:p>
            <a:r>
              <a:rPr lang="en-US" b="1" dirty="0" smtClean="0"/>
              <a:t>Connect with others.</a:t>
            </a:r>
            <a:r>
              <a:rPr lang="en-US" dirty="0" smtClean="0"/>
              <a:t> Spend time with positive people who enhance your life. A strong support system will buffer you from the negative effects of stress. </a:t>
            </a:r>
          </a:p>
          <a:p>
            <a:endParaRPr lang="en-US" b="1" dirty="0" smtClean="0"/>
          </a:p>
          <a:p>
            <a:r>
              <a:rPr lang="en-US" b="1" dirty="0" smtClean="0"/>
              <a:t>Do something you enjoy every day. </a:t>
            </a:r>
            <a:r>
              <a:rPr lang="en-US" dirty="0" smtClean="0"/>
              <a:t>Make time for leisure activities that bring you joy, whether it be stargazing, playing the piano, or working on your bike. </a:t>
            </a:r>
          </a:p>
          <a:p>
            <a:endParaRPr lang="en-US" b="1" dirty="0" smtClean="0"/>
          </a:p>
          <a:p>
            <a:r>
              <a:rPr lang="en-US" b="1" dirty="0" smtClean="0"/>
              <a:t>Keep your sense of humor.</a:t>
            </a:r>
            <a:r>
              <a:rPr lang="en-US" dirty="0" smtClean="0"/>
              <a:t> This includes the ability to laugh at yourself. The act of laughing helps your body fight stress in a number of ways. </a:t>
            </a:r>
          </a:p>
          <a:p>
            <a:endParaRPr lang="en-US" dirty="0" smtClean="0"/>
          </a:p>
          <a:p>
            <a:endParaRPr lang="en-US" dirty="0" smtClean="0"/>
          </a:p>
          <a:p>
            <a:pPr defTabSz="949199">
              <a:defRPr/>
            </a:pPr>
            <a:r>
              <a:rPr lang="en-US" b="1" i="1" dirty="0" smtClean="0"/>
              <a:t>Optional</a:t>
            </a:r>
            <a:r>
              <a:rPr lang="en-US" b="1" i="1" baseline="0" dirty="0" smtClean="0"/>
              <a:t> Activity: </a:t>
            </a:r>
          </a:p>
          <a:p>
            <a:r>
              <a:rPr lang="en-US" b="1" i="1" dirty="0" smtClean="0"/>
              <a:t>Supplies: pen/pencil, Stress Management worksheet</a:t>
            </a:r>
            <a:endParaRPr lang="en-US" i="1" dirty="0" smtClean="0"/>
          </a:p>
          <a:p>
            <a:r>
              <a:rPr lang="en-US" i="1" dirty="0" smtClean="0"/>
              <a:t>To manage your stress, it is helpful to know what resources you do have.  Many resources fall into broad categories such as supportive social networks, personal skills and interests, as well as your life experiences.  Ask participants to complete the Stress Management worksheet: </a:t>
            </a:r>
          </a:p>
          <a:p>
            <a:endParaRPr lang="en-US" i="1" dirty="0" smtClean="0"/>
          </a:p>
          <a:p>
            <a:pPr lvl="0"/>
            <a:r>
              <a:rPr lang="en-US" i="1" dirty="0" smtClean="0"/>
              <a:t>Write a list of specific resources that you currently have in Column 1 (Examples may include: helpful friends, strong family, savings, coping ability, hobbies, caring minister, great family traditions, creativity, experiences with challenges, religious faith, pay and leisure activities, local library, personal journal realistic expectations, healthy lifestyle, family pet, mentors, advisors, or counselors.) </a:t>
            </a:r>
          </a:p>
          <a:p>
            <a:pPr lvl="0"/>
            <a:endParaRPr lang="en-US" i="1" dirty="0" smtClean="0"/>
          </a:p>
          <a:p>
            <a:pPr lvl="0"/>
            <a:r>
              <a:rPr lang="en-US" i="1" dirty="0" smtClean="0"/>
              <a:t>Make a new list that includes all of the stresses and challenges you are currently facing in Column 2 (Examples may include: balancing caregiving and work, health problems, job loss, divorce, or decision-making). </a:t>
            </a:r>
          </a:p>
          <a:p>
            <a:pPr lvl="0"/>
            <a:r>
              <a:rPr lang="en-US" i="1" dirty="0" smtClean="0"/>
              <a:t>Take your list of challenges (Column 2) and compare/pair it with your list of existing resources (Column 1).  Can you identify any resources that can help you deal with your challenge?  Do you have stressors that cannot be addressed with existing resources?  Circle these stressors in Column 2.</a:t>
            </a:r>
          </a:p>
          <a:p>
            <a:pPr lvl="0"/>
            <a:endParaRPr lang="en-US" i="1" dirty="0" smtClean="0"/>
          </a:p>
          <a:p>
            <a:pPr lvl="0"/>
            <a:r>
              <a:rPr lang="en-US" i="1" dirty="0" smtClean="0"/>
              <a:t>For any stressors that do not have a resource, create a list of resources that would help and think about ways in which you can seek such help in Column 3.   </a:t>
            </a:r>
          </a:p>
          <a:p>
            <a:pPr lvl="0"/>
            <a:r>
              <a:rPr lang="en-US" i="1" dirty="0" smtClean="0"/>
              <a:t> </a:t>
            </a:r>
          </a:p>
          <a:p>
            <a:pPr lvl="0"/>
            <a:r>
              <a:rPr lang="en-US" i="1" dirty="0" smtClean="0"/>
              <a:t>Finally, discuss the strength of identifying existing and needed resources.  Brainstorm resources for particular stressors as a group.</a:t>
            </a:r>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015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Now,</a:t>
            </a:r>
            <a:r>
              <a:rPr lang="en-US" i="0" baseline="0" dirty="0" smtClean="0"/>
              <a:t> let’s examine how you currently manage your own stress. </a:t>
            </a:r>
            <a:endParaRPr lang="en-US" i="0" dirty="0" smtClean="0"/>
          </a:p>
          <a:p>
            <a:endParaRPr lang="en-US" i="1" dirty="0" smtClean="0"/>
          </a:p>
          <a:p>
            <a:r>
              <a:rPr lang="en-US" i="1" dirty="0" smtClean="0"/>
              <a:t>This table can be found in the</a:t>
            </a:r>
            <a:r>
              <a:rPr lang="en-US" i="1" baseline="0" dirty="0" smtClean="0"/>
              <a:t> evaluation. Direct your participants complete this survey about “How Stressed are You?”  </a:t>
            </a:r>
          </a:p>
          <a:p>
            <a:endParaRPr lang="en-US" i="1" baseline="0" dirty="0" smtClean="0"/>
          </a:p>
          <a:p>
            <a:r>
              <a:rPr lang="en-US" b="1" i="1" baseline="0" dirty="0" smtClean="0"/>
              <a:t>Upon completion, have a discussion about participant’s stress levels…and what they do about their stress.</a:t>
            </a:r>
          </a:p>
          <a:p>
            <a:endParaRPr lang="en-US" baseline="0" dirty="0" smtClean="0"/>
          </a:p>
        </p:txBody>
      </p:sp>
      <p:sp>
        <p:nvSpPr>
          <p:cNvPr id="4" name="Slide Number Placeholder 3"/>
          <p:cNvSpPr>
            <a:spLocks noGrp="1"/>
          </p:cNvSpPr>
          <p:nvPr>
            <p:ph type="sldNum" sz="quarter" idx="10"/>
          </p:nvPr>
        </p:nvSpPr>
        <p:spPr/>
        <p:txBody>
          <a:bodyPr/>
          <a:lstStyle/>
          <a:p>
            <a:fld id="{6F97B18C-B5ED-4B6B-9105-9A7ED55522D7}" type="slidenum">
              <a:rPr lang="en-US" smtClean="0"/>
              <a:pPr/>
              <a:t>8</a:t>
            </a:fld>
            <a:endParaRPr lang="en-US"/>
          </a:p>
        </p:txBody>
      </p:sp>
    </p:spTree>
    <p:extLst>
      <p:ext uri="{BB962C8B-B14F-4D97-AF65-F5344CB8AC3E}">
        <p14:creationId xmlns:p14="http://schemas.microsoft.com/office/powerpoint/2010/main" val="294661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a:t>
            </a:r>
            <a:r>
              <a:rPr lang="en-US" baseline="0" dirty="0" smtClean="0"/>
              <a:t> stress management and gave you some ideas on how you can better manage the stress in your life</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55848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Stress Management</a:t>
            </a:r>
            <a:endParaRPr lang="en-US" sz="4000" dirty="0">
              <a:latin typeface="Berlin Sans FB" panose="020E0602020502020306" pitchFamily="34" charset="0"/>
            </a:endParaRPr>
          </a:p>
        </p:txBody>
      </p:sp>
    </p:spTree>
    <p:extLst>
      <p:ext uri="{BB962C8B-B14F-4D97-AF65-F5344CB8AC3E}">
        <p14:creationId xmlns:p14="http://schemas.microsoft.com/office/powerpoint/2010/main" val="132516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 y="1104900"/>
            <a:ext cx="8456442" cy="1143000"/>
          </a:xfrm>
        </p:spPr>
        <p:txBody>
          <a:bodyPr>
            <a:noAutofit/>
          </a:bodyPr>
          <a:lstStyle/>
          <a:p>
            <a:pPr algn="ctr"/>
            <a:r>
              <a:rPr lang="en-US" sz="2800" dirty="0" smtClean="0">
                <a:solidFill>
                  <a:schemeClr val="tx1"/>
                </a:solidFill>
              </a:rPr>
              <a:t>Establishing healthy lifestyle behaviors throughout your life influences optimal aging</a:t>
            </a:r>
            <a:endParaRPr lang="en-US" sz="2800" dirty="0">
              <a:solidFill>
                <a:schemeClr val="tx1"/>
              </a:solidFill>
            </a:endParaRPr>
          </a:p>
        </p:txBody>
      </p:sp>
      <p:sp>
        <p:nvSpPr>
          <p:cNvPr id="3" name="Content Placeholder 2"/>
          <p:cNvSpPr>
            <a:spLocks noGrp="1"/>
          </p:cNvSpPr>
          <p:nvPr>
            <p:ph sz="half" idx="1"/>
          </p:nvPr>
        </p:nvSpPr>
        <p:spPr>
          <a:xfrm>
            <a:off x="533400" y="2374901"/>
            <a:ext cx="4038600" cy="4483100"/>
          </a:xfrm>
        </p:spPr>
        <p:txBody>
          <a:bodyPr>
            <a:normAutofit/>
          </a:bodyPr>
          <a:lstStyle/>
          <a:p>
            <a:pPr>
              <a:buFont typeface="Calibri" pitchFamily="34" charset="0"/>
              <a:buChar char="-"/>
            </a:pPr>
            <a:r>
              <a:rPr lang="en-US" dirty="0" smtClean="0"/>
              <a:t>Positive Attitude</a:t>
            </a:r>
          </a:p>
          <a:p>
            <a:pPr>
              <a:buFont typeface="Calibri" pitchFamily="34" charset="0"/>
              <a:buChar char="-"/>
            </a:pPr>
            <a:r>
              <a:rPr lang="en-US" dirty="0" smtClean="0"/>
              <a:t>Eating Smart and Healthy</a:t>
            </a:r>
          </a:p>
          <a:p>
            <a:pPr>
              <a:buFont typeface="Calibri" pitchFamily="34" charset="0"/>
              <a:buChar char="-"/>
            </a:pPr>
            <a:r>
              <a:rPr lang="en-US" dirty="0" smtClean="0"/>
              <a:t>Physical Activity </a:t>
            </a:r>
          </a:p>
          <a:p>
            <a:pPr>
              <a:buFont typeface="Calibri" pitchFamily="34" charset="0"/>
              <a:buChar char="-"/>
            </a:pPr>
            <a:r>
              <a:rPr lang="en-US" dirty="0" smtClean="0"/>
              <a:t>Brain Activity</a:t>
            </a:r>
          </a:p>
          <a:p>
            <a:pPr>
              <a:buFont typeface="Calibri" pitchFamily="34" charset="0"/>
              <a:buChar char="-"/>
            </a:pPr>
            <a:r>
              <a:rPr lang="en-US" dirty="0" smtClean="0"/>
              <a:t>Social Activity</a:t>
            </a:r>
          </a:p>
          <a:p>
            <a:pPr>
              <a:buFont typeface="Calibri" pitchFamily="34" charset="0"/>
              <a:buChar char="-"/>
            </a:pPr>
            <a:r>
              <a:rPr lang="en-US" dirty="0" smtClean="0"/>
              <a:t>Tuning-in to the Times</a:t>
            </a:r>
          </a:p>
          <a:p>
            <a:pPr marL="0" indent="0">
              <a:buNone/>
            </a:pPr>
            <a:endParaRPr lang="en-US" dirty="0" smtClean="0"/>
          </a:p>
          <a:p>
            <a:pPr>
              <a:buFont typeface="Calibri" pitchFamily="34" charset="0"/>
              <a:buChar char="-"/>
            </a:pPr>
            <a:endParaRPr lang="en-US" dirty="0" smtClean="0"/>
          </a:p>
          <a:p>
            <a:pPr>
              <a:buFont typeface="Calibri" pitchFamily="34" charset="0"/>
              <a:buChar char="-"/>
            </a:pPr>
            <a:endParaRPr lang="en-US" dirty="0"/>
          </a:p>
        </p:txBody>
      </p:sp>
      <p:sp>
        <p:nvSpPr>
          <p:cNvPr id="6" name="Content Placeholder 5"/>
          <p:cNvSpPr>
            <a:spLocks noGrp="1"/>
          </p:cNvSpPr>
          <p:nvPr>
            <p:ph sz="half" idx="2"/>
          </p:nvPr>
        </p:nvSpPr>
        <p:spPr>
          <a:xfrm>
            <a:off x="4953000" y="2374901"/>
            <a:ext cx="4038600" cy="4559300"/>
          </a:xfrm>
        </p:spPr>
        <p:txBody>
          <a:bodyPr>
            <a:noAutofit/>
          </a:bodyPr>
          <a:lstStyle/>
          <a:p>
            <a:pPr>
              <a:buFont typeface="Calibri" pitchFamily="34" charset="0"/>
              <a:buChar char="-"/>
            </a:pPr>
            <a:r>
              <a:rPr lang="en-US" dirty="0"/>
              <a:t>Safety</a:t>
            </a:r>
          </a:p>
          <a:p>
            <a:pPr>
              <a:buFont typeface="Calibri" pitchFamily="34" charset="0"/>
              <a:buChar char="-"/>
            </a:pPr>
            <a:r>
              <a:rPr lang="en-US" dirty="0"/>
              <a:t>Know Your Health Numbers</a:t>
            </a:r>
          </a:p>
          <a:p>
            <a:pPr>
              <a:buFont typeface="Calibri" pitchFamily="34" charset="0"/>
              <a:buChar char="-"/>
            </a:pPr>
            <a:r>
              <a:rPr lang="en-US" dirty="0">
                <a:solidFill>
                  <a:srgbClr val="7030A0"/>
                </a:solidFill>
              </a:rPr>
              <a:t>Stress Management</a:t>
            </a:r>
          </a:p>
          <a:p>
            <a:pPr>
              <a:buFont typeface="Calibri" pitchFamily="34" charset="0"/>
              <a:buChar char="-"/>
            </a:pPr>
            <a:r>
              <a:rPr lang="en-US" dirty="0"/>
              <a:t>Financial Affairs</a:t>
            </a:r>
          </a:p>
          <a:p>
            <a:pPr>
              <a:buFont typeface="Calibri" pitchFamily="34" charset="0"/>
              <a:buChar char="-"/>
            </a:pPr>
            <a:r>
              <a:rPr lang="en-US" dirty="0"/>
              <a:t>Sleep</a:t>
            </a:r>
          </a:p>
          <a:p>
            <a:pPr>
              <a:buFont typeface="Calibri" pitchFamily="34" charset="0"/>
              <a:buChar char="-"/>
            </a:pPr>
            <a:r>
              <a:rPr lang="en-US" dirty="0"/>
              <a:t>Taking Time for You</a:t>
            </a:r>
          </a:p>
        </p:txBody>
      </p:sp>
    </p:spTree>
    <p:extLst>
      <p:ext uri="{BB962C8B-B14F-4D97-AF65-F5344CB8AC3E}">
        <p14:creationId xmlns:p14="http://schemas.microsoft.com/office/powerpoint/2010/main" val="3943901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1400" y="0"/>
            <a:ext cx="6832600" cy="1143000"/>
          </a:xfrm>
        </p:spPr>
        <p:txBody>
          <a:bodyPr>
            <a:normAutofit/>
          </a:bodyPr>
          <a:lstStyle/>
          <a:p>
            <a:r>
              <a:rPr lang="en-US" dirty="0" smtClean="0"/>
              <a:t>What is Stress?</a:t>
            </a:r>
            <a:endParaRPr lang="en-US" dirty="0"/>
          </a:p>
        </p:txBody>
      </p:sp>
      <p:sp>
        <p:nvSpPr>
          <p:cNvPr id="6" name="Content Placeholder 5"/>
          <p:cNvSpPr>
            <a:spLocks noGrp="1"/>
          </p:cNvSpPr>
          <p:nvPr>
            <p:ph idx="1"/>
          </p:nvPr>
        </p:nvSpPr>
        <p:spPr>
          <a:xfrm>
            <a:off x="123786" y="1554516"/>
            <a:ext cx="8902700" cy="800100"/>
          </a:xfrm>
        </p:spPr>
        <p:txBody>
          <a:bodyPr/>
          <a:lstStyle/>
          <a:p>
            <a:pPr marL="0" indent="0">
              <a:buNone/>
            </a:pPr>
            <a:r>
              <a:rPr lang="en-US" dirty="0" smtClean="0"/>
              <a:t>Stress: The body’s response to events &amp; experiences</a:t>
            </a:r>
          </a:p>
        </p:txBody>
      </p:sp>
      <p:pic>
        <p:nvPicPr>
          <p:cNvPr id="1026" name="Picture 2" descr="Image result for stress 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54616"/>
            <a:ext cx="3387686" cy="29359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5600" y="2641600"/>
            <a:ext cx="4978400" cy="3323987"/>
          </a:xfrm>
          <a:prstGeom prst="rect">
            <a:avLst/>
          </a:prstGeom>
          <a:noFill/>
        </p:spPr>
        <p:txBody>
          <a:bodyPr wrap="square" rtlCol="0">
            <a:spAutoFit/>
          </a:bodyPr>
          <a:lstStyle/>
          <a:p>
            <a:r>
              <a:rPr lang="en-US" sz="2400" dirty="0" smtClean="0"/>
              <a:t>Stress can:</a:t>
            </a:r>
            <a:endParaRPr lang="en-US" sz="2400" dirty="0"/>
          </a:p>
          <a:p>
            <a:pPr marL="285750" indent="-285750">
              <a:buFont typeface="Arial" panose="020B0604020202020204" pitchFamily="34" charset="0"/>
              <a:buChar char="•"/>
            </a:pPr>
            <a:r>
              <a:rPr lang="en-US" sz="2400" dirty="0" smtClean="0"/>
              <a:t>Help </a:t>
            </a:r>
            <a:r>
              <a:rPr lang="en-US" sz="2400" dirty="0"/>
              <a:t>you rise to challenges and </a:t>
            </a:r>
            <a:r>
              <a:rPr lang="en-US" sz="2400" dirty="0" smtClean="0"/>
              <a:t>face tough situations</a:t>
            </a:r>
          </a:p>
          <a:p>
            <a:pPr marL="285750" indent="-285750">
              <a:buFont typeface="Arial" panose="020B0604020202020204" pitchFamily="34" charset="0"/>
              <a:buChar char="•"/>
            </a:pPr>
            <a:r>
              <a:rPr lang="en-US" sz="2400" dirty="0" smtClean="0"/>
              <a:t>Be good or bad</a:t>
            </a:r>
            <a:endParaRPr lang="en-US" sz="2400" dirty="0"/>
          </a:p>
          <a:p>
            <a:endParaRPr lang="en-US" sz="2400" dirty="0"/>
          </a:p>
          <a:p>
            <a:r>
              <a:rPr lang="en-US" sz="2400" dirty="0" smtClean="0"/>
              <a:t>Stressors:</a:t>
            </a:r>
            <a:endParaRPr lang="en-US" sz="2400" dirty="0"/>
          </a:p>
          <a:p>
            <a:pPr marL="285750" indent="-285750">
              <a:buFont typeface="Arial" panose="020B0604020202020204" pitchFamily="34" charset="0"/>
              <a:buChar char="•"/>
            </a:pPr>
            <a:r>
              <a:rPr lang="en-US" sz="2400" dirty="0"/>
              <a:t>The events that provoke the stress</a:t>
            </a:r>
          </a:p>
          <a:p>
            <a:endParaRPr lang="en-US" dirty="0"/>
          </a:p>
        </p:txBody>
      </p:sp>
    </p:spTree>
    <p:extLst>
      <p:ext uri="{BB962C8B-B14F-4D97-AF65-F5344CB8AC3E}">
        <p14:creationId xmlns:p14="http://schemas.microsoft.com/office/powerpoint/2010/main" val="237004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0"/>
            <a:ext cx="6896100" cy="660400"/>
          </a:xfrm>
        </p:spPr>
        <p:txBody>
          <a:bodyPr>
            <a:normAutofit fontScale="90000"/>
          </a:bodyPr>
          <a:lstStyle/>
          <a:p>
            <a:r>
              <a:rPr lang="en-US" dirty="0" smtClean="0"/>
              <a:t>The Body Reacts to Stress in 3 Ways</a:t>
            </a:r>
            <a:endParaRPr lang="en-US" dirty="0"/>
          </a:p>
        </p:txBody>
      </p:sp>
      <p:sp>
        <p:nvSpPr>
          <p:cNvPr id="3" name="Content Placeholder 2"/>
          <p:cNvSpPr>
            <a:spLocks noGrp="1"/>
          </p:cNvSpPr>
          <p:nvPr>
            <p:ph idx="1"/>
          </p:nvPr>
        </p:nvSpPr>
        <p:spPr>
          <a:xfrm>
            <a:off x="88900" y="2730500"/>
            <a:ext cx="5969000" cy="3314700"/>
          </a:xfrm>
        </p:spPr>
        <p:txBody>
          <a:bodyPr/>
          <a:lstStyle/>
          <a:p>
            <a:r>
              <a:rPr lang="en-US" dirty="0" smtClean="0"/>
              <a:t>Alarm</a:t>
            </a:r>
          </a:p>
          <a:p>
            <a:r>
              <a:rPr lang="en-US" dirty="0" smtClean="0"/>
              <a:t>Resistance and Adaptation</a:t>
            </a:r>
          </a:p>
          <a:p>
            <a:r>
              <a:rPr lang="en-US" dirty="0" smtClean="0"/>
              <a:t>Exhaustion</a:t>
            </a:r>
            <a:endParaRPr lang="en-US" dirty="0"/>
          </a:p>
        </p:txBody>
      </p:sp>
      <p:pic>
        <p:nvPicPr>
          <p:cNvPr id="6" name="Picture 2" descr="Image result for stress"/>
          <p:cNvPicPr>
            <a:picLocks noChangeAspect="1" noChangeArrowheads="1"/>
          </p:cNvPicPr>
          <p:nvPr/>
        </p:nvPicPr>
        <p:blipFill rotWithShape="1">
          <a:blip r:embed="rId3">
            <a:extLst>
              <a:ext uri="{28A0092B-C50C-407E-A947-70E740481C1C}">
                <a14:useLocalDpi xmlns:a14="http://schemas.microsoft.com/office/drawing/2010/main" val="0"/>
              </a:ext>
            </a:extLst>
          </a:blip>
          <a:srcRect r="6290"/>
          <a:stretch/>
        </p:blipFill>
        <p:spPr bwMode="auto">
          <a:xfrm>
            <a:off x="5029200" y="2565400"/>
            <a:ext cx="4070195" cy="237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807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0" y="112714"/>
            <a:ext cx="7327900" cy="1143000"/>
          </a:xfrm>
        </p:spPr>
        <p:txBody>
          <a:bodyPr>
            <a:normAutofit/>
          </a:bodyPr>
          <a:lstStyle/>
          <a:p>
            <a:r>
              <a:rPr lang="en-US" dirty="0" smtClean="0"/>
              <a:t>Symptoms of Stress Overload</a:t>
            </a:r>
            <a:endParaRPr lang="en-US" dirty="0"/>
          </a:p>
        </p:txBody>
      </p:sp>
      <p:sp>
        <p:nvSpPr>
          <p:cNvPr id="3" name="Content Placeholder 2"/>
          <p:cNvSpPr>
            <a:spLocks noGrp="1"/>
          </p:cNvSpPr>
          <p:nvPr>
            <p:ph idx="1"/>
          </p:nvPr>
        </p:nvSpPr>
        <p:spPr>
          <a:xfrm>
            <a:off x="1926683" y="1531434"/>
            <a:ext cx="5511800" cy="4800600"/>
          </a:xfrm>
        </p:spPr>
        <p:txBody>
          <a:bodyPr>
            <a:normAutofit/>
          </a:bodyPr>
          <a:lstStyle/>
          <a:p>
            <a:pPr algn="ctr"/>
            <a:r>
              <a:rPr lang="en-US" dirty="0"/>
              <a:t>A</a:t>
            </a:r>
            <a:r>
              <a:rPr lang="en-US" dirty="0" smtClean="0"/>
              <a:t>nxiety </a:t>
            </a:r>
            <a:r>
              <a:rPr lang="en-US" dirty="0"/>
              <a:t>or panic </a:t>
            </a:r>
            <a:r>
              <a:rPr lang="en-US" dirty="0" smtClean="0"/>
              <a:t>attacks</a:t>
            </a:r>
          </a:p>
          <a:p>
            <a:pPr algn="ctr"/>
            <a:r>
              <a:rPr lang="en-US" dirty="0" smtClean="0"/>
              <a:t>Upset stomach</a:t>
            </a:r>
          </a:p>
          <a:p>
            <a:pPr algn="ctr"/>
            <a:r>
              <a:rPr lang="en-US" dirty="0" smtClean="0"/>
              <a:t>Headache</a:t>
            </a:r>
          </a:p>
          <a:p>
            <a:pPr algn="ctr"/>
            <a:r>
              <a:rPr lang="en-US" dirty="0" smtClean="0"/>
              <a:t>Chest pain</a:t>
            </a:r>
          </a:p>
          <a:p>
            <a:pPr algn="ctr"/>
            <a:r>
              <a:rPr lang="en-US" dirty="0" smtClean="0"/>
              <a:t>Skin changes, such as eczema</a:t>
            </a:r>
          </a:p>
          <a:p>
            <a:pPr algn="ctr"/>
            <a:r>
              <a:rPr lang="en-US" dirty="0" smtClean="0"/>
              <a:t>Difficulty sleeping</a:t>
            </a:r>
          </a:p>
          <a:p>
            <a:pPr algn="ctr"/>
            <a:r>
              <a:rPr lang="en-US" dirty="0" smtClean="0"/>
              <a:t>Sadness or depression</a:t>
            </a:r>
            <a:endParaRPr lang="en-US" dirty="0"/>
          </a:p>
        </p:txBody>
      </p:sp>
    </p:spTree>
    <p:extLst>
      <p:ext uri="{BB962C8B-B14F-4D97-AF65-F5344CB8AC3E}">
        <p14:creationId xmlns:p14="http://schemas.microsoft.com/office/powerpoint/2010/main" val="335120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700" y="0"/>
            <a:ext cx="6083300" cy="652462"/>
          </a:xfrm>
        </p:spPr>
        <p:txBody>
          <a:bodyPr>
            <a:normAutofit fontScale="90000"/>
          </a:bodyPr>
          <a:lstStyle/>
          <a:p>
            <a:r>
              <a:rPr lang="en-US" dirty="0" smtClean="0"/>
              <a:t>Manage Your Stress</a:t>
            </a:r>
            <a:endParaRPr lang="en-US" dirty="0"/>
          </a:p>
        </p:txBody>
      </p:sp>
      <p:sp>
        <p:nvSpPr>
          <p:cNvPr id="8" name="Content Placeholder 2"/>
          <p:cNvSpPr>
            <a:spLocks noGrp="1"/>
          </p:cNvSpPr>
          <p:nvPr>
            <p:ph idx="1"/>
          </p:nvPr>
        </p:nvSpPr>
        <p:spPr>
          <a:xfrm>
            <a:off x="584200" y="1155700"/>
            <a:ext cx="8229600" cy="4525963"/>
          </a:xfrm>
        </p:spPr>
        <p:txBody>
          <a:bodyPr numCol="2"/>
          <a:lstStyle/>
          <a:p>
            <a:endParaRPr lang="en-US" b="1" dirty="0" smtClean="0"/>
          </a:p>
          <a:p>
            <a:pPr>
              <a:buNone/>
            </a:pPr>
            <a:r>
              <a:rPr lang="en-US" b="1" u="sng" dirty="0" smtClean="0"/>
              <a:t>Change the situation </a:t>
            </a:r>
            <a:endParaRPr lang="en-US" u="sng" dirty="0" smtClean="0"/>
          </a:p>
          <a:p>
            <a:r>
              <a:rPr lang="en-US" dirty="0" smtClean="0"/>
              <a:t>Avoid the stressor </a:t>
            </a:r>
          </a:p>
          <a:p>
            <a:r>
              <a:rPr lang="en-US" dirty="0" smtClean="0"/>
              <a:t>Alter the stressor</a:t>
            </a:r>
          </a:p>
          <a:p>
            <a:endParaRPr lang="en-US" dirty="0" smtClean="0"/>
          </a:p>
          <a:p>
            <a:endParaRPr lang="en-US" dirty="0" smtClean="0"/>
          </a:p>
          <a:p>
            <a:endParaRPr lang="en-US" dirty="0" smtClean="0"/>
          </a:p>
          <a:p>
            <a:endParaRPr lang="en-US" dirty="0" smtClean="0"/>
          </a:p>
          <a:p>
            <a:pPr>
              <a:buNone/>
            </a:pPr>
            <a:r>
              <a:rPr lang="en-US" b="1" u="sng" dirty="0" smtClean="0"/>
              <a:t>Change your reaction </a:t>
            </a:r>
            <a:endParaRPr lang="en-US" u="sng" dirty="0" smtClean="0"/>
          </a:p>
          <a:p>
            <a:r>
              <a:rPr lang="en-US" dirty="0" smtClean="0"/>
              <a:t>Accept the stressor </a:t>
            </a:r>
          </a:p>
          <a:p>
            <a:r>
              <a:rPr lang="en-US" dirty="0" smtClean="0"/>
              <a:t>Adapt to the stressor </a:t>
            </a:r>
          </a:p>
          <a:p>
            <a:pPr>
              <a:buNone/>
            </a:pPr>
            <a:endParaRPr lang="en-US" dirty="0"/>
          </a:p>
        </p:txBody>
      </p:sp>
      <p:pic>
        <p:nvPicPr>
          <p:cNvPr id="1027" name="Picture 3" descr="C:\Users\afhosi2\Desktop\Photos\HyperApril 1822499590_e0d16dee53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35" t="7107" r="7927" b="28043"/>
          <a:stretch/>
        </p:blipFill>
        <p:spPr bwMode="auto">
          <a:xfrm>
            <a:off x="2971800" y="3873500"/>
            <a:ext cx="2836906"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4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7462"/>
            <a:ext cx="5181600" cy="1143000"/>
          </a:xfrm>
        </p:spPr>
        <p:txBody>
          <a:bodyPr>
            <a:normAutofit/>
          </a:bodyPr>
          <a:lstStyle/>
          <a:p>
            <a:r>
              <a:rPr lang="en-US" dirty="0" smtClean="0"/>
              <a:t>Manage Your Stress</a:t>
            </a:r>
            <a:endParaRPr lang="en-US" dirty="0"/>
          </a:p>
        </p:txBody>
      </p:sp>
      <p:pic>
        <p:nvPicPr>
          <p:cNvPr id="7" name="Picture 2" descr="http://www.healthinharmony.com/wp-content/uploads/2012/12/stress-or-relax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489" y="2526324"/>
            <a:ext cx="2568436" cy="256843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9513" y="2526324"/>
            <a:ext cx="6473687" cy="27969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Set aside relaxation time</a:t>
            </a:r>
          </a:p>
          <a:p>
            <a:r>
              <a:rPr lang="en-US" dirty="0" smtClean="0"/>
              <a:t>Connect with others</a:t>
            </a:r>
          </a:p>
          <a:p>
            <a:r>
              <a:rPr lang="en-US" dirty="0" smtClean="0"/>
              <a:t>Do something you enjoy every day</a:t>
            </a:r>
          </a:p>
          <a:p>
            <a:r>
              <a:rPr lang="en-US" dirty="0" smtClean="0"/>
              <a:t>Keep your sense of humor</a:t>
            </a:r>
            <a:endParaRPr lang="en-US" dirty="0"/>
          </a:p>
        </p:txBody>
      </p:sp>
    </p:spTree>
    <p:extLst>
      <p:ext uri="{BB962C8B-B14F-4D97-AF65-F5344CB8AC3E}">
        <p14:creationId xmlns:p14="http://schemas.microsoft.com/office/powerpoint/2010/main" val="71392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71898601"/>
              </p:ext>
            </p:extLst>
          </p:nvPr>
        </p:nvGraphicFramePr>
        <p:xfrm>
          <a:off x="127000" y="1244600"/>
          <a:ext cx="8801100" cy="5359401"/>
        </p:xfrm>
        <a:graphic>
          <a:graphicData uri="http://schemas.openxmlformats.org/drawingml/2006/table">
            <a:tbl>
              <a:tblPr firstRow="1" firstCol="1" bandRow="1">
                <a:tableStyleId>{5C22544A-7EE6-4342-B048-85BDC9FD1C3A}</a:tableStyleId>
              </a:tblPr>
              <a:tblGrid>
                <a:gridCol w="1616427">
                  <a:extLst>
                    <a:ext uri="{9D8B030D-6E8A-4147-A177-3AD203B41FA5}">
                      <a16:colId xmlns:a16="http://schemas.microsoft.com/office/drawing/2014/main" val="20000"/>
                    </a:ext>
                  </a:extLst>
                </a:gridCol>
                <a:gridCol w="2892073">
                  <a:extLst>
                    <a:ext uri="{9D8B030D-6E8A-4147-A177-3AD203B41FA5}">
                      <a16:colId xmlns:a16="http://schemas.microsoft.com/office/drawing/2014/main" val="20001"/>
                    </a:ext>
                  </a:extLst>
                </a:gridCol>
                <a:gridCol w="4292600">
                  <a:extLst>
                    <a:ext uri="{9D8B030D-6E8A-4147-A177-3AD203B41FA5}">
                      <a16:colId xmlns:a16="http://schemas.microsoft.com/office/drawing/2014/main" val="20002"/>
                    </a:ext>
                  </a:extLst>
                </a:gridCol>
              </a:tblGrid>
              <a:tr h="286309">
                <a:tc gridSpan="3">
                  <a:txBody>
                    <a:bodyPr/>
                    <a:lstStyle/>
                    <a:p>
                      <a:pPr marL="228600" marR="0" algn="ctr">
                        <a:spcBef>
                          <a:spcPts val="0"/>
                        </a:spcBef>
                        <a:spcAft>
                          <a:spcPts val="0"/>
                        </a:spcAft>
                      </a:pPr>
                      <a:r>
                        <a:rPr lang="en-US" sz="800" dirty="0">
                          <a:effectLst/>
                        </a:rPr>
                        <a:t>(4) Always     (3) Usually     (2) Sometimes     (1) Never</a:t>
                      </a:r>
                    </a:p>
                    <a:p>
                      <a:pPr>
                        <a:spcAft>
                          <a:spcPts val="0"/>
                        </a:spcAft>
                      </a:pPr>
                      <a:r>
                        <a:rPr lang="en-US" sz="800" dirty="0">
                          <a:effectLst/>
                        </a:rPr>
                        <a:t>Do you:</a:t>
                      </a:r>
                      <a:endParaRPr lang="en-US" sz="800" dirty="0">
                        <a:effectLst/>
                        <a:latin typeface="Calibri"/>
                      </a:endParaRPr>
                    </a:p>
                  </a:txBody>
                  <a:tcPr marL="52889" marR="5288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9464">
                <a:tc gridSpan="2">
                  <a:txBody>
                    <a:bodyPr/>
                    <a:lstStyle/>
                    <a:p>
                      <a:pPr marR="0">
                        <a:spcBef>
                          <a:spcPts val="0"/>
                        </a:spcBef>
                        <a:spcAft>
                          <a:spcPts val="0"/>
                        </a:spcAft>
                      </a:pPr>
                      <a:r>
                        <a:rPr lang="en-US" sz="800">
                          <a:effectLst/>
                        </a:rPr>
                        <a:t>____always have a lot to do and no time to do it?</a:t>
                      </a:r>
                    </a:p>
                    <a:p>
                      <a:pPr marL="342900" marR="0" indent="-400050">
                        <a:spcBef>
                          <a:spcPts val="0"/>
                        </a:spcBef>
                        <a:spcAft>
                          <a:spcPts val="0"/>
                        </a:spcAft>
                      </a:pPr>
                      <a:r>
                        <a:rPr lang="en-US" sz="800">
                          <a:effectLst/>
                        </a:rPr>
                        <a:t> </a:t>
                      </a:r>
                      <a:endParaRPr lang="en-US" sz="800">
                        <a:effectLst/>
                        <a:latin typeface="Calibri"/>
                      </a:endParaRPr>
                    </a:p>
                  </a:txBody>
                  <a:tcPr marL="52889" marR="52889" marT="0" marB="0"/>
                </a:tc>
                <a:tc hMerge="1">
                  <a:txBody>
                    <a:bodyPr/>
                    <a:lstStyle/>
                    <a:p>
                      <a:endParaRPr lang="en-US"/>
                    </a:p>
                  </a:txBody>
                  <a:tcPr/>
                </a:tc>
                <a:tc>
                  <a:txBody>
                    <a:bodyPr/>
                    <a:lstStyle/>
                    <a:p>
                      <a:pPr marL="502920" marR="0" indent="-274320">
                        <a:spcBef>
                          <a:spcPts val="0"/>
                        </a:spcBef>
                        <a:spcAft>
                          <a:spcPts val="0"/>
                        </a:spcAft>
                      </a:pPr>
                      <a:r>
                        <a:rPr lang="en-US" sz="800" dirty="0">
                          <a:effectLst/>
                        </a:rPr>
                        <a:t>____need to win the games you play in order to enjoy them?</a:t>
                      </a:r>
                      <a:endParaRPr lang="en-US" sz="800" dirty="0">
                        <a:effectLst/>
                        <a:latin typeface="Calibri"/>
                      </a:endParaRPr>
                    </a:p>
                  </a:txBody>
                  <a:tcPr marL="52889" marR="52889" marT="0" marB="0"/>
                </a:tc>
                <a:extLst>
                  <a:ext uri="{0D108BD9-81ED-4DB2-BD59-A6C34878D82A}">
                    <a16:rowId xmlns:a16="http://schemas.microsoft.com/office/drawing/2014/main" val="10001"/>
                  </a:ext>
                </a:extLst>
              </a:tr>
              <a:tr h="539996">
                <a:tc gridSpan="2">
                  <a:txBody>
                    <a:bodyPr/>
                    <a:lstStyle/>
                    <a:p>
                      <a:pPr marL="217170" marR="0" indent="-274320">
                        <a:spcBef>
                          <a:spcPts val="0"/>
                        </a:spcBef>
                        <a:spcAft>
                          <a:spcPts val="0"/>
                        </a:spcAft>
                      </a:pPr>
                      <a:r>
                        <a:rPr lang="en-US" sz="800">
                          <a:effectLst/>
                        </a:rPr>
                        <a:t>____worry about what would happen if you ever had to take a day off sick?</a:t>
                      </a:r>
                      <a:endParaRPr lang="en-US" sz="800">
                        <a:effectLst/>
                        <a:latin typeface="Calibri"/>
                      </a:endParaRPr>
                    </a:p>
                  </a:txBody>
                  <a:tcPr marL="52889" marR="52889" marT="0" marB="0"/>
                </a:tc>
                <a:tc hMerge="1">
                  <a:txBody>
                    <a:bodyPr/>
                    <a:lstStyle/>
                    <a:p>
                      <a:endParaRPr lang="en-US"/>
                    </a:p>
                  </a:txBody>
                  <a:tcPr/>
                </a:tc>
                <a:tc>
                  <a:txBody>
                    <a:bodyPr/>
                    <a:lstStyle/>
                    <a:p>
                      <a:pPr marL="228600" marR="0">
                        <a:spcBef>
                          <a:spcPts val="0"/>
                        </a:spcBef>
                        <a:spcAft>
                          <a:spcPts val="0"/>
                        </a:spcAft>
                      </a:pPr>
                      <a:r>
                        <a:rPr lang="en-US" sz="800" dirty="0">
                          <a:effectLst/>
                        </a:rPr>
                        <a:t>____feel guilty if you take time to just do nothing?</a:t>
                      </a:r>
                      <a:endParaRPr lang="en-US" sz="800" dirty="0">
                        <a:effectLst/>
                        <a:latin typeface="Calibri"/>
                      </a:endParaRPr>
                    </a:p>
                  </a:txBody>
                  <a:tcPr marL="52889" marR="52889" marT="0" marB="0"/>
                </a:tc>
                <a:extLst>
                  <a:ext uri="{0D108BD9-81ED-4DB2-BD59-A6C34878D82A}">
                    <a16:rowId xmlns:a16="http://schemas.microsoft.com/office/drawing/2014/main" val="10002"/>
                  </a:ext>
                </a:extLst>
              </a:tr>
              <a:tr h="286309">
                <a:tc gridSpan="2">
                  <a:txBody>
                    <a:bodyPr/>
                    <a:lstStyle/>
                    <a:p>
                      <a:pPr marL="342900" marR="0" indent="-400050">
                        <a:spcBef>
                          <a:spcPts val="0"/>
                        </a:spcBef>
                        <a:spcAft>
                          <a:spcPts val="0"/>
                        </a:spcAft>
                      </a:pPr>
                      <a:r>
                        <a:rPr lang="en-US" sz="800">
                          <a:effectLst/>
                        </a:rPr>
                        <a:t>____speed up the car to beat the red light?</a:t>
                      </a:r>
                      <a:endParaRPr lang="en-US" sz="800">
                        <a:effectLst/>
                        <a:latin typeface="Calibri"/>
                      </a:endParaRPr>
                    </a:p>
                  </a:txBody>
                  <a:tcPr marL="52889" marR="52889" marT="0" marB="0"/>
                </a:tc>
                <a:tc hMerge="1">
                  <a:txBody>
                    <a:bodyPr/>
                    <a:lstStyle/>
                    <a:p>
                      <a:endParaRPr lang="en-US"/>
                    </a:p>
                  </a:txBody>
                  <a:tcPr/>
                </a:tc>
                <a:tc>
                  <a:txBody>
                    <a:bodyPr/>
                    <a:lstStyle/>
                    <a:p>
                      <a:pPr marL="502920" marR="0" indent="-274320">
                        <a:spcBef>
                          <a:spcPts val="0"/>
                        </a:spcBef>
                        <a:spcAft>
                          <a:spcPts val="0"/>
                        </a:spcAft>
                      </a:pPr>
                      <a:r>
                        <a:rPr lang="en-US" sz="800" dirty="0">
                          <a:effectLst/>
                        </a:rPr>
                        <a:t>____have trouble saying “no” to requests for your time?</a:t>
                      </a:r>
                      <a:endParaRPr lang="en-US" sz="800" dirty="0">
                        <a:effectLst/>
                        <a:latin typeface="Calibri"/>
                      </a:endParaRPr>
                    </a:p>
                  </a:txBody>
                  <a:tcPr marL="52889" marR="52889" marT="0" marB="0"/>
                </a:tc>
                <a:extLst>
                  <a:ext uri="{0D108BD9-81ED-4DB2-BD59-A6C34878D82A}">
                    <a16:rowId xmlns:a16="http://schemas.microsoft.com/office/drawing/2014/main" val="10003"/>
                  </a:ext>
                </a:extLst>
              </a:tr>
              <a:tr h="572618">
                <a:tc gridSpan="2">
                  <a:txBody>
                    <a:bodyPr/>
                    <a:lstStyle/>
                    <a:p>
                      <a:pPr marL="217170" marR="0" indent="-274320">
                        <a:spcBef>
                          <a:spcPts val="0"/>
                        </a:spcBef>
                        <a:spcAft>
                          <a:spcPts val="0"/>
                        </a:spcAft>
                      </a:pPr>
                      <a:r>
                        <a:rPr lang="en-US" sz="800">
                          <a:effectLst/>
                        </a:rPr>
                        <a:t>____expect everyone, especially yourself, to do their very best all the time?</a:t>
                      </a:r>
                      <a:endParaRPr lang="en-US" sz="800">
                        <a:effectLst/>
                        <a:latin typeface="Calibri"/>
                      </a:endParaRPr>
                    </a:p>
                  </a:txBody>
                  <a:tcPr marL="52889" marR="52889" marT="0" marB="0"/>
                </a:tc>
                <a:tc hMerge="1">
                  <a:txBody>
                    <a:bodyPr/>
                    <a:lstStyle/>
                    <a:p>
                      <a:endParaRPr lang="en-US"/>
                    </a:p>
                  </a:txBody>
                  <a:tcPr/>
                </a:tc>
                <a:tc>
                  <a:txBody>
                    <a:bodyPr/>
                    <a:lstStyle/>
                    <a:p>
                      <a:pPr marL="228600" marR="0">
                        <a:spcBef>
                          <a:spcPts val="0"/>
                        </a:spcBef>
                        <a:spcAft>
                          <a:spcPts val="0"/>
                        </a:spcAft>
                      </a:pPr>
                      <a:r>
                        <a:rPr lang="en-US" sz="800" dirty="0">
                          <a:effectLst/>
                        </a:rPr>
                        <a:t>____keep your problems and worries to yourself?</a:t>
                      </a:r>
                      <a:endParaRPr lang="en-US" sz="800" dirty="0">
                        <a:effectLst/>
                        <a:latin typeface="Calibri"/>
                      </a:endParaRPr>
                    </a:p>
                  </a:txBody>
                  <a:tcPr marL="52889" marR="52889" marT="0" marB="0"/>
                </a:tc>
                <a:extLst>
                  <a:ext uri="{0D108BD9-81ED-4DB2-BD59-A6C34878D82A}">
                    <a16:rowId xmlns:a16="http://schemas.microsoft.com/office/drawing/2014/main" val="10004"/>
                  </a:ext>
                </a:extLst>
              </a:tr>
              <a:tr h="404997">
                <a:tc gridSpan="2">
                  <a:txBody>
                    <a:bodyPr/>
                    <a:lstStyle/>
                    <a:p>
                      <a:pPr marL="342900" marR="0" indent="-400050">
                        <a:spcBef>
                          <a:spcPts val="0"/>
                        </a:spcBef>
                        <a:spcAft>
                          <a:spcPts val="0"/>
                        </a:spcAft>
                      </a:pPr>
                      <a:r>
                        <a:rPr lang="en-US" sz="800">
                          <a:effectLst/>
                        </a:rPr>
                        <a:t>____consider “small talk” to be a waste of time?</a:t>
                      </a:r>
                      <a:endParaRPr lang="en-US" sz="800">
                        <a:effectLst/>
                        <a:latin typeface="Calibri"/>
                      </a:endParaRPr>
                    </a:p>
                  </a:txBody>
                  <a:tcPr marL="52889" marR="52889" marT="0" marB="0"/>
                </a:tc>
                <a:tc hMerge="1">
                  <a:txBody>
                    <a:bodyPr/>
                    <a:lstStyle/>
                    <a:p>
                      <a:endParaRPr lang="en-US"/>
                    </a:p>
                  </a:txBody>
                  <a:tcPr/>
                </a:tc>
                <a:tc>
                  <a:txBody>
                    <a:bodyPr/>
                    <a:lstStyle/>
                    <a:p>
                      <a:pPr marL="502920" marR="0" indent="-274320">
                        <a:spcBef>
                          <a:spcPts val="0"/>
                        </a:spcBef>
                        <a:spcAft>
                          <a:spcPts val="0"/>
                        </a:spcAft>
                      </a:pPr>
                      <a:r>
                        <a:rPr lang="en-US" sz="800">
                          <a:effectLst/>
                        </a:rPr>
                        <a:t>____think of yourself as a “go-getter”?</a:t>
                      </a:r>
                      <a:endParaRPr lang="en-US" sz="800">
                        <a:effectLst/>
                        <a:latin typeface="Calibri"/>
                      </a:endParaRPr>
                    </a:p>
                  </a:txBody>
                  <a:tcPr marL="52889" marR="52889" marT="0" marB="0"/>
                </a:tc>
                <a:extLst>
                  <a:ext uri="{0D108BD9-81ED-4DB2-BD59-A6C34878D82A}">
                    <a16:rowId xmlns:a16="http://schemas.microsoft.com/office/drawing/2014/main" val="10005"/>
                  </a:ext>
                </a:extLst>
              </a:tr>
              <a:tr h="286309">
                <a:tc gridSpan="2">
                  <a:txBody>
                    <a:bodyPr/>
                    <a:lstStyle/>
                    <a:p>
                      <a:pPr marL="342900" marR="0" indent="-400050">
                        <a:spcBef>
                          <a:spcPts val="0"/>
                        </a:spcBef>
                        <a:spcAft>
                          <a:spcPts val="0"/>
                        </a:spcAft>
                      </a:pPr>
                      <a:r>
                        <a:rPr lang="en-US" sz="800">
                          <a:effectLst/>
                        </a:rPr>
                        <a:t>____always know what time it is?</a:t>
                      </a:r>
                      <a:endParaRPr lang="en-US" sz="800">
                        <a:effectLst/>
                        <a:latin typeface="Calibri"/>
                      </a:endParaRPr>
                    </a:p>
                  </a:txBody>
                  <a:tcPr marL="52889" marR="52889" marT="0" marB="0"/>
                </a:tc>
                <a:tc hMerge="1">
                  <a:txBody>
                    <a:bodyPr/>
                    <a:lstStyle/>
                    <a:p>
                      <a:endParaRPr lang="en-US"/>
                    </a:p>
                  </a:txBody>
                  <a:tcPr/>
                </a:tc>
                <a:tc>
                  <a:txBody>
                    <a:bodyPr/>
                    <a:lstStyle/>
                    <a:p>
                      <a:pPr marL="228600" marR="0">
                        <a:spcBef>
                          <a:spcPts val="0"/>
                        </a:spcBef>
                        <a:spcAft>
                          <a:spcPts val="0"/>
                        </a:spcAft>
                      </a:pPr>
                      <a:r>
                        <a:rPr lang="en-US" sz="800" dirty="0">
                          <a:effectLst/>
                        </a:rPr>
                        <a:t>____need to have other people admire you?</a:t>
                      </a:r>
                      <a:endParaRPr lang="en-US" sz="800" dirty="0">
                        <a:effectLst/>
                        <a:latin typeface="Calibri"/>
                      </a:endParaRPr>
                    </a:p>
                  </a:txBody>
                  <a:tcPr marL="52889" marR="52889" marT="0" marB="0"/>
                </a:tc>
                <a:extLst>
                  <a:ext uri="{0D108BD9-81ED-4DB2-BD59-A6C34878D82A}">
                    <a16:rowId xmlns:a16="http://schemas.microsoft.com/office/drawing/2014/main" val="10006"/>
                  </a:ext>
                </a:extLst>
              </a:tr>
              <a:tr h="429464">
                <a:tc gridSpan="2">
                  <a:txBody>
                    <a:bodyPr/>
                    <a:lstStyle/>
                    <a:p>
                      <a:pPr marL="217170" marR="0" indent="-274320">
                        <a:spcBef>
                          <a:spcPts val="0"/>
                        </a:spcBef>
                        <a:spcAft>
                          <a:spcPts val="0"/>
                        </a:spcAft>
                      </a:pPr>
                      <a:r>
                        <a:rPr lang="en-US" sz="800">
                          <a:effectLst/>
                        </a:rPr>
                        <a:t>____feel sorry for yourself because of how hard you have to work?</a:t>
                      </a:r>
                      <a:endParaRPr lang="en-US" sz="800">
                        <a:effectLst/>
                        <a:latin typeface="Calibri"/>
                      </a:endParaRPr>
                    </a:p>
                  </a:txBody>
                  <a:tcPr marL="52889" marR="52889" marT="0" marB="0"/>
                </a:tc>
                <a:tc hMerge="1">
                  <a:txBody>
                    <a:bodyPr/>
                    <a:lstStyle/>
                    <a:p>
                      <a:endParaRPr lang="en-US"/>
                    </a:p>
                  </a:txBody>
                  <a:tcPr/>
                </a:tc>
                <a:tc>
                  <a:txBody>
                    <a:bodyPr/>
                    <a:lstStyle/>
                    <a:p>
                      <a:pPr marL="502920" marR="0" indent="-274320">
                        <a:spcBef>
                          <a:spcPts val="0"/>
                        </a:spcBef>
                        <a:spcAft>
                          <a:spcPts val="0"/>
                        </a:spcAft>
                      </a:pPr>
                      <a:r>
                        <a:rPr lang="en-US" sz="800" dirty="0">
                          <a:effectLst/>
                        </a:rPr>
                        <a:t>____find yourself still working when everyone else has gone home?</a:t>
                      </a:r>
                      <a:endParaRPr lang="en-US" sz="800" dirty="0">
                        <a:effectLst/>
                        <a:latin typeface="Calibri"/>
                      </a:endParaRPr>
                    </a:p>
                  </a:txBody>
                  <a:tcPr marL="52889" marR="52889" marT="0" marB="0"/>
                </a:tc>
                <a:extLst>
                  <a:ext uri="{0D108BD9-81ED-4DB2-BD59-A6C34878D82A}">
                    <a16:rowId xmlns:a16="http://schemas.microsoft.com/office/drawing/2014/main" val="10007"/>
                  </a:ext>
                </a:extLst>
              </a:tr>
              <a:tr h="429464">
                <a:tc gridSpan="2">
                  <a:txBody>
                    <a:bodyPr/>
                    <a:lstStyle/>
                    <a:p>
                      <a:pPr marL="217170" marR="0" indent="-274320">
                        <a:spcBef>
                          <a:spcPts val="0"/>
                        </a:spcBef>
                        <a:spcAft>
                          <a:spcPts val="0"/>
                        </a:spcAft>
                      </a:pPr>
                      <a:r>
                        <a:rPr lang="en-US" sz="800">
                          <a:effectLst/>
                        </a:rPr>
                        <a:t>____have a tendency to be short-tempered with family or friends?</a:t>
                      </a:r>
                      <a:endParaRPr lang="en-US" sz="800">
                        <a:effectLst/>
                        <a:latin typeface="Calibri"/>
                      </a:endParaRPr>
                    </a:p>
                  </a:txBody>
                  <a:tcPr marL="52889" marR="52889" marT="0" marB="0"/>
                </a:tc>
                <a:tc hMerge="1">
                  <a:txBody>
                    <a:bodyPr/>
                    <a:lstStyle/>
                    <a:p>
                      <a:endParaRPr lang="en-US"/>
                    </a:p>
                  </a:txBody>
                  <a:tcPr/>
                </a:tc>
                <a:tc>
                  <a:txBody>
                    <a:bodyPr/>
                    <a:lstStyle/>
                    <a:p>
                      <a:pPr marL="731520" marR="0" indent="-502920">
                        <a:spcBef>
                          <a:spcPts val="0"/>
                        </a:spcBef>
                        <a:spcAft>
                          <a:spcPts val="0"/>
                        </a:spcAft>
                      </a:pPr>
                      <a:r>
                        <a:rPr lang="en-US" sz="800" dirty="0">
                          <a:effectLst/>
                        </a:rPr>
                        <a:t>____always have a deadline or set one for yourself?</a:t>
                      </a:r>
                      <a:endParaRPr lang="en-US" sz="800" dirty="0">
                        <a:effectLst/>
                        <a:latin typeface="Calibri"/>
                      </a:endParaRPr>
                    </a:p>
                  </a:txBody>
                  <a:tcPr marL="52889" marR="52889" marT="0" marB="0"/>
                </a:tc>
                <a:extLst>
                  <a:ext uri="{0D108BD9-81ED-4DB2-BD59-A6C34878D82A}">
                    <a16:rowId xmlns:a16="http://schemas.microsoft.com/office/drawing/2014/main" val="10008"/>
                  </a:ext>
                </a:extLst>
              </a:tr>
              <a:tr h="404997">
                <a:tc gridSpan="2">
                  <a:txBody>
                    <a:bodyPr/>
                    <a:lstStyle/>
                    <a:p>
                      <a:pPr marL="342900" marR="0" indent="-400050">
                        <a:spcBef>
                          <a:spcPts val="0"/>
                        </a:spcBef>
                        <a:spcAft>
                          <a:spcPts val="0"/>
                        </a:spcAft>
                      </a:pPr>
                      <a:r>
                        <a:rPr lang="en-US" sz="800">
                          <a:effectLst/>
                        </a:rPr>
                        <a:t>____have trouble dealing with a change in plans?</a:t>
                      </a:r>
                      <a:endParaRPr lang="en-US" sz="800">
                        <a:effectLst/>
                        <a:latin typeface="Calibri"/>
                      </a:endParaRPr>
                    </a:p>
                  </a:txBody>
                  <a:tcPr marL="52889" marR="52889" marT="0" marB="0"/>
                </a:tc>
                <a:tc hMerge="1">
                  <a:txBody>
                    <a:bodyPr/>
                    <a:lstStyle/>
                    <a:p>
                      <a:endParaRPr lang="en-US"/>
                    </a:p>
                  </a:txBody>
                  <a:tcPr/>
                </a:tc>
                <a:tc>
                  <a:txBody>
                    <a:bodyPr/>
                    <a:lstStyle/>
                    <a:p>
                      <a:pPr marL="502920" marR="0" indent="-274320">
                        <a:spcBef>
                          <a:spcPts val="0"/>
                        </a:spcBef>
                        <a:spcAft>
                          <a:spcPts val="0"/>
                        </a:spcAft>
                      </a:pPr>
                      <a:r>
                        <a:rPr lang="en-US" sz="800" dirty="0">
                          <a:effectLst/>
                        </a:rPr>
                        <a:t>____have almost no time for your hobbies or yourself?</a:t>
                      </a:r>
                      <a:endParaRPr lang="en-US" sz="800" dirty="0">
                        <a:effectLst/>
                        <a:latin typeface="Calibri"/>
                      </a:endParaRPr>
                    </a:p>
                  </a:txBody>
                  <a:tcPr marL="52889" marR="52889" marT="0" marB="0"/>
                </a:tc>
                <a:extLst>
                  <a:ext uri="{0D108BD9-81ED-4DB2-BD59-A6C34878D82A}">
                    <a16:rowId xmlns:a16="http://schemas.microsoft.com/office/drawing/2014/main" val="10009"/>
                  </a:ext>
                </a:extLst>
              </a:tr>
              <a:tr h="286309">
                <a:tc gridSpan="2">
                  <a:txBody>
                    <a:bodyPr/>
                    <a:lstStyle/>
                    <a:p>
                      <a:pPr marR="0">
                        <a:spcBef>
                          <a:spcPts val="0"/>
                        </a:spcBef>
                        <a:spcAft>
                          <a:spcPts val="0"/>
                        </a:spcAft>
                      </a:pPr>
                      <a:r>
                        <a:rPr lang="en-US" sz="800">
                          <a:effectLst/>
                        </a:rPr>
                        <a:t>____find it hard to make time for exercise?</a:t>
                      </a:r>
                      <a:endParaRPr lang="en-US" sz="800">
                        <a:effectLst/>
                        <a:latin typeface="Calibri"/>
                      </a:endParaRPr>
                    </a:p>
                  </a:txBody>
                  <a:tcPr marL="52889" marR="52889" marT="0" marB="0"/>
                </a:tc>
                <a:tc hMerge="1">
                  <a:txBody>
                    <a:bodyPr/>
                    <a:lstStyle/>
                    <a:p>
                      <a:endParaRPr lang="en-US"/>
                    </a:p>
                  </a:txBody>
                  <a:tcPr/>
                </a:tc>
                <a:tc>
                  <a:txBody>
                    <a:bodyPr/>
                    <a:lstStyle/>
                    <a:p>
                      <a:pPr marL="502920" marR="0" indent="-274320">
                        <a:spcBef>
                          <a:spcPts val="0"/>
                        </a:spcBef>
                        <a:spcAft>
                          <a:spcPts val="0"/>
                        </a:spcAft>
                      </a:pPr>
                      <a:r>
                        <a:rPr lang="en-US" sz="800" dirty="0">
                          <a:effectLst/>
                        </a:rPr>
                        <a:t>____tend not to ask for help?</a:t>
                      </a:r>
                      <a:endParaRPr lang="en-US" sz="800" dirty="0">
                        <a:effectLst/>
                        <a:latin typeface="Calibri"/>
                      </a:endParaRPr>
                    </a:p>
                  </a:txBody>
                  <a:tcPr marL="52889" marR="52889" marT="0" marB="0"/>
                </a:tc>
                <a:extLst>
                  <a:ext uri="{0D108BD9-81ED-4DB2-BD59-A6C34878D82A}">
                    <a16:rowId xmlns:a16="http://schemas.microsoft.com/office/drawing/2014/main" val="10010"/>
                  </a:ext>
                </a:extLst>
              </a:tr>
              <a:tr h="390421">
                <a:tc gridSpan="3">
                  <a:txBody>
                    <a:bodyPr/>
                    <a:lstStyle/>
                    <a:p>
                      <a:pPr marL="731520" marR="0" indent="-502920" algn="ctr">
                        <a:spcBef>
                          <a:spcPts val="0"/>
                        </a:spcBef>
                        <a:spcAft>
                          <a:spcPts val="0"/>
                        </a:spcAft>
                      </a:pPr>
                      <a:r>
                        <a:rPr lang="en-US" sz="800">
                          <a:effectLst/>
                        </a:rPr>
                        <a:t>*Total Score ____</a:t>
                      </a:r>
                      <a:endParaRPr lang="en-US" sz="800">
                        <a:effectLst/>
                        <a:latin typeface="Calibri"/>
                      </a:endParaRPr>
                    </a:p>
                  </a:txBody>
                  <a:tcPr marL="52889" marR="5288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53186">
                <a:tc>
                  <a:txBody>
                    <a:bodyPr/>
                    <a:lstStyle/>
                    <a:p>
                      <a:pPr marL="731520" marR="0" indent="-502920" algn="r">
                        <a:spcBef>
                          <a:spcPts val="0"/>
                        </a:spcBef>
                        <a:spcAft>
                          <a:spcPts val="0"/>
                        </a:spcAft>
                      </a:pPr>
                      <a:r>
                        <a:rPr lang="en-US" sz="800">
                          <a:effectLst/>
                        </a:rPr>
                        <a:t>20 – 30</a:t>
                      </a:r>
                      <a:endParaRPr lang="en-US" sz="800">
                        <a:effectLst/>
                        <a:latin typeface="Calibri"/>
                      </a:endParaRPr>
                    </a:p>
                  </a:txBody>
                  <a:tcPr marL="52889" marR="52889" marT="0" marB="0" anchor="ctr"/>
                </a:tc>
                <a:tc gridSpan="2">
                  <a:txBody>
                    <a:bodyPr/>
                    <a:lstStyle/>
                    <a:p>
                      <a:pPr marL="0" marR="0">
                        <a:lnSpc>
                          <a:spcPct val="107000"/>
                        </a:lnSpc>
                        <a:spcBef>
                          <a:spcPts val="0"/>
                        </a:spcBef>
                        <a:spcAft>
                          <a:spcPts val="0"/>
                        </a:spcAft>
                      </a:pPr>
                      <a:r>
                        <a:rPr lang="en-US" sz="800">
                          <a:effectLst/>
                        </a:rPr>
                        <a:t>A little more positive stress in your life could help you achieve the things you want.</a:t>
                      </a:r>
                      <a:endParaRPr lang="en-US" sz="800">
                        <a:effectLst/>
                        <a:latin typeface="Calibri"/>
                        <a:ea typeface="Calibri"/>
                        <a:cs typeface="Times New Roman"/>
                      </a:endParaRPr>
                    </a:p>
                  </a:txBody>
                  <a:tcPr marL="52889" marR="52889" marT="0" marB="0"/>
                </a:tc>
                <a:tc hMerge="1">
                  <a:txBody>
                    <a:bodyPr/>
                    <a:lstStyle/>
                    <a:p>
                      <a:endParaRPr lang="en-US"/>
                    </a:p>
                  </a:txBody>
                  <a:tcPr/>
                </a:tc>
                <a:extLst>
                  <a:ext uri="{0D108BD9-81ED-4DB2-BD59-A6C34878D82A}">
                    <a16:rowId xmlns:a16="http://schemas.microsoft.com/office/drawing/2014/main" val="10012"/>
                  </a:ext>
                </a:extLst>
              </a:tr>
              <a:tr h="153186">
                <a:tc>
                  <a:txBody>
                    <a:bodyPr/>
                    <a:lstStyle/>
                    <a:p>
                      <a:pPr marL="731520" marR="0" indent="-502920" algn="r">
                        <a:spcBef>
                          <a:spcPts val="0"/>
                        </a:spcBef>
                        <a:spcAft>
                          <a:spcPts val="0"/>
                        </a:spcAft>
                      </a:pPr>
                      <a:r>
                        <a:rPr lang="en-US" sz="800">
                          <a:effectLst/>
                        </a:rPr>
                        <a:t>31 – 50</a:t>
                      </a:r>
                      <a:endParaRPr lang="en-US" sz="800">
                        <a:effectLst/>
                        <a:latin typeface="Calibri"/>
                      </a:endParaRPr>
                    </a:p>
                  </a:txBody>
                  <a:tcPr marL="52889" marR="52889" marT="0" marB="0" anchor="ctr"/>
                </a:tc>
                <a:tc gridSpan="2">
                  <a:txBody>
                    <a:bodyPr/>
                    <a:lstStyle/>
                    <a:p>
                      <a:pPr marL="0" marR="0">
                        <a:lnSpc>
                          <a:spcPct val="107000"/>
                        </a:lnSpc>
                        <a:spcBef>
                          <a:spcPts val="0"/>
                        </a:spcBef>
                        <a:spcAft>
                          <a:spcPts val="0"/>
                        </a:spcAft>
                      </a:pPr>
                      <a:r>
                        <a:rPr lang="en-US" sz="800">
                          <a:effectLst/>
                        </a:rPr>
                        <a:t>You’ve found a good balance between handling stress and avoiding it.  You’re managing your stress!</a:t>
                      </a:r>
                      <a:endParaRPr lang="en-US" sz="800">
                        <a:effectLst/>
                        <a:latin typeface="Calibri"/>
                        <a:ea typeface="Calibri"/>
                        <a:cs typeface="Times New Roman"/>
                      </a:endParaRPr>
                    </a:p>
                  </a:txBody>
                  <a:tcPr marL="52889" marR="52889" marT="0" marB="0"/>
                </a:tc>
                <a:tc hMerge="1">
                  <a:txBody>
                    <a:bodyPr/>
                    <a:lstStyle/>
                    <a:p>
                      <a:endParaRPr lang="en-US"/>
                    </a:p>
                  </a:txBody>
                  <a:tcPr/>
                </a:tc>
                <a:extLst>
                  <a:ext uri="{0D108BD9-81ED-4DB2-BD59-A6C34878D82A}">
                    <a16:rowId xmlns:a16="http://schemas.microsoft.com/office/drawing/2014/main" val="10013"/>
                  </a:ext>
                </a:extLst>
              </a:tr>
              <a:tr h="153186">
                <a:tc>
                  <a:txBody>
                    <a:bodyPr/>
                    <a:lstStyle/>
                    <a:p>
                      <a:pPr marL="731520" marR="0" indent="-502920" algn="r">
                        <a:spcBef>
                          <a:spcPts val="0"/>
                        </a:spcBef>
                        <a:spcAft>
                          <a:spcPts val="0"/>
                        </a:spcAft>
                      </a:pPr>
                      <a:r>
                        <a:rPr lang="en-US" sz="800">
                          <a:effectLst/>
                        </a:rPr>
                        <a:t>51 – 60 </a:t>
                      </a:r>
                      <a:endParaRPr lang="en-US" sz="800">
                        <a:effectLst/>
                        <a:latin typeface="Calibri"/>
                      </a:endParaRPr>
                    </a:p>
                  </a:txBody>
                  <a:tcPr marL="52889" marR="52889" marT="0" marB="0" anchor="ctr"/>
                </a:tc>
                <a:tc gridSpan="2">
                  <a:txBody>
                    <a:bodyPr/>
                    <a:lstStyle/>
                    <a:p>
                      <a:pPr marL="0" marR="0">
                        <a:lnSpc>
                          <a:spcPct val="107000"/>
                        </a:lnSpc>
                        <a:spcBef>
                          <a:spcPts val="0"/>
                        </a:spcBef>
                        <a:spcAft>
                          <a:spcPts val="0"/>
                        </a:spcAft>
                      </a:pPr>
                      <a:r>
                        <a:rPr lang="en-US" sz="800">
                          <a:effectLst/>
                        </a:rPr>
                        <a:t>You could be dealing with one or more stress-related problems.  </a:t>
                      </a:r>
                      <a:endParaRPr lang="en-US" sz="800">
                        <a:effectLst/>
                        <a:latin typeface="Calibri"/>
                        <a:ea typeface="Calibri"/>
                        <a:cs typeface="Times New Roman"/>
                      </a:endParaRPr>
                    </a:p>
                  </a:txBody>
                  <a:tcPr marL="52889" marR="52889" marT="0" marB="0"/>
                </a:tc>
                <a:tc hMerge="1">
                  <a:txBody>
                    <a:bodyPr/>
                    <a:lstStyle/>
                    <a:p>
                      <a:endParaRPr lang="en-US"/>
                    </a:p>
                  </a:txBody>
                  <a:tcPr/>
                </a:tc>
                <a:extLst>
                  <a:ext uri="{0D108BD9-81ED-4DB2-BD59-A6C34878D82A}">
                    <a16:rowId xmlns:a16="http://schemas.microsoft.com/office/drawing/2014/main" val="10014"/>
                  </a:ext>
                </a:extLst>
              </a:tr>
              <a:tr h="153186">
                <a:tc>
                  <a:txBody>
                    <a:bodyPr/>
                    <a:lstStyle/>
                    <a:p>
                      <a:pPr marL="731520" marR="0" indent="-502920" algn="r">
                        <a:spcBef>
                          <a:spcPts val="0"/>
                        </a:spcBef>
                        <a:spcAft>
                          <a:spcPts val="0"/>
                        </a:spcAft>
                      </a:pPr>
                      <a:r>
                        <a:rPr lang="en-US" sz="800">
                          <a:effectLst/>
                        </a:rPr>
                        <a:t>60 +</a:t>
                      </a:r>
                      <a:endParaRPr lang="en-US" sz="800">
                        <a:effectLst/>
                        <a:latin typeface="Calibri"/>
                      </a:endParaRPr>
                    </a:p>
                  </a:txBody>
                  <a:tcPr marL="52889" marR="52889" marT="0" marB="0" anchor="ctr"/>
                </a:tc>
                <a:tc gridSpan="2">
                  <a:txBody>
                    <a:bodyPr/>
                    <a:lstStyle/>
                    <a:p>
                      <a:pPr marL="0" marR="0">
                        <a:lnSpc>
                          <a:spcPct val="107000"/>
                        </a:lnSpc>
                        <a:spcBef>
                          <a:spcPts val="0"/>
                        </a:spcBef>
                        <a:spcAft>
                          <a:spcPts val="0"/>
                        </a:spcAft>
                      </a:pPr>
                      <a:r>
                        <a:rPr lang="en-US" sz="800" dirty="0">
                          <a:effectLst/>
                        </a:rPr>
                        <a:t>Stress alert!  Time to take some positive action to manage your stress.  </a:t>
                      </a:r>
                      <a:endParaRPr lang="en-US" sz="800" dirty="0">
                        <a:effectLst/>
                        <a:latin typeface="Calibri"/>
                        <a:ea typeface="Calibri"/>
                        <a:cs typeface="Times New Roman"/>
                      </a:endParaRPr>
                    </a:p>
                  </a:txBody>
                  <a:tcPr marL="52889" marR="52889" marT="0" marB="0"/>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2" name="Title 1"/>
          <p:cNvSpPr>
            <a:spLocks noGrp="1"/>
          </p:cNvSpPr>
          <p:nvPr>
            <p:ph type="title"/>
          </p:nvPr>
        </p:nvSpPr>
        <p:spPr/>
        <p:txBody>
          <a:bodyPr/>
          <a:lstStyle/>
          <a:p>
            <a:r>
              <a:rPr lang="en-US" dirty="0" smtClean="0"/>
              <a:t>Stress, Stress, Stress!</a:t>
            </a:r>
            <a:endParaRPr lang="en-US" dirty="0"/>
          </a:p>
        </p:txBody>
      </p:sp>
    </p:spTree>
    <p:extLst>
      <p:ext uri="{BB962C8B-B14F-4D97-AF65-F5344CB8AC3E}">
        <p14:creationId xmlns:p14="http://schemas.microsoft.com/office/powerpoint/2010/main" val="368585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143236"/>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499</TotalTime>
  <Words>2621</Words>
  <Application>Microsoft Office PowerPoint</Application>
  <PresentationFormat>On-screen Show (4:3)</PresentationFormat>
  <Paragraphs>193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Berlin Sans FB</vt:lpstr>
      <vt:lpstr>Calibri</vt:lpstr>
      <vt:lpstr>Times New Roman</vt:lpstr>
      <vt:lpstr>Trebuchet MS</vt:lpstr>
      <vt:lpstr>KSREPPT_Template1</vt:lpstr>
      <vt:lpstr>PowerPoint Presentation</vt:lpstr>
      <vt:lpstr>Establishing healthy lifestyle behaviors throughout your life influences optimal aging</vt:lpstr>
      <vt:lpstr>What is Stress?</vt:lpstr>
      <vt:lpstr>The Body Reacts to Stress in 3 Ways</vt:lpstr>
      <vt:lpstr>Symptoms of Stress Overload</vt:lpstr>
      <vt:lpstr>Manage Your Stress</vt:lpstr>
      <vt:lpstr>Manage Your Stress</vt:lpstr>
      <vt:lpstr>Stress, Stress, Stress!</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36</cp:revision>
  <cp:lastPrinted>2016-03-01T22:04:03Z</cp:lastPrinted>
  <dcterms:created xsi:type="dcterms:W3CDTF">2015-08-12T18:29:43Z</dcterms:created>
  <dcterms:modified xsi:type="dcterms:W3CDTF">2017-02-21T20:53:12Z</dcterms:modified>
</cp:coreProperties>
</file>