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snapToGrid="0" snapToObjects="1">
      <p:cViewPr varScale="1">
        <p:scale>
          <a:sx n="76" d="100"/>
          <a:sy n="76" d="100"/>
        </p:scale>
        <p:origin x="255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3/2/2016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b="1" dirty="0" smtClean="0"/>
              <a:t>George Carlin’s Take on Aging:</a:t>
            </a:r>
          </a:p>
          <a:p>
            <a:r>
              <a:rPr lang="en-US" dirty="0" smtClean="0"/>
              <a:t>Do you realize that the only time in our lives when we like to get old is when we're kids?  If you're less than 10 years old, you're so excited about aging that you think in fractions. </a:t>
            </a:r>
            <a:br>
              <a:rPr lang="en-US" dirty="0" smtClean="0"/>
            </a:br>
            <a:r>
              <a:rPr lang="en-US" dirty="0" smtClean="0"/>
              <a:t>"How old are you?" "I'm four and a half!" You're never thirty-six and a half. You're four and a half, going on five! That's the key.</a:t>
            </a:r>
            <a:br>
              <a:rPr lang="en-US" dirty="0" smtClean="0"/>
            </a:br>
            <a:r>
              <a:rPr lang="en-US" dirty="0" smtClean="0"/>
              <a:t>You get into your teens, now they can't hold you back. You jump to the next number, or even a few ahead. </a:t>
            </a:r>
            <a:br>
              <a:rPr lang="en-US" dirty="0" smtClean="0"/>
            </a:br>
            <a:r>
              <a:rPr lang="en-US" dirty="0" smtClean="0"/>
              <a:t>"How old are you?" "I'm </a:t>
            </a:r>
            <a:r>
              <a:rPr lang="en-US" dirty="0" err="1" smtClean="0"/>
              <a:t>gonna</a:t>
            </a:r>
            <a:r>
              <a:rPr lang="en-US" dirty="0" smtClean="0"/>
              <a:t> be 16!" You could be 13, but hey, you're </a:t>
            </a:r>
            <a:r>
              <a:rPr lang="en-US" dirty="0" err="1" smtClean="0"/>
              <a:t>gonna</a:t>
            </a:r>
            <a:r>
              <a:rPr lang="en-US" dirty="0" smtClean="0"/>
              <a:t> be 16! And then the greatest day of your life...you become 21. Even the words sound like a ceremony. YOU BECOME 21. YESSSS!!! </a:t>
            </a:r>
            <a:br>
              <a:rPr lang="en-US" dirty="0" smtClean="0"/>
            </a:br>
            <a:r>
              <a:rPr lang="en-US" dirty="0" smtClean="0"/>
              <a:t>But then you turn 30. </a:t>
            </a:r>
            <a:r>
              <a:rPr lang="en-US" dirty="0" err="1" smtClean="0"/>
              <a:t>Oooohh</a:t>
            </a:r>
            <a:r>
              <a:rPr lang="en-US" dirty="0" smtClean="0"/>
              <a:t>, what happened there? Makes you sound like bad milk! He TURNED; we had to throw him out. There's no fun now, you're just a sour-dumpling. What's wrong? What's changed?</a:t>
            </a:r>
            <a:br>
              <a:rPr lang="en-US" dirty="0" smtClean="0"/>
            </a:br>
            <a:r>
              <a:rPr lang="en-US" dirty="0" smtClean="0"/>
              <a:t>You BECOME 21, you TURN 30, then you're PUSHING 40. Whoa! Put on the brakes, it's all slipping away. Before you know it, you REACH 50 and your dreams are gone.</a:t>
            </a:r>
            <a:br>
              <a:rPr lang="en-US" dirty="0" smtClean="0"/>
            </a:br>
            <a:r>
              <a:rPr lang="en-US" dirty="0" smtClean="0"/>
              <a:t>But wait!!! You MAKE it to 60. You didn't think you would!</a:t>
            </a:r>
            <a:br>
              <a:rPr lang="en-US" dirty="0" smtClean="0"/>
            </a:br>
            <a:r>
              <a:rPr lang="en-US" dirty="0" smtClean="0"/>
              <a:t>So you BECOME 21, TURN 30, PUSH 40, REACH 50 and MAKE it to 60.</a:t>
            </a:r>
            <a:br>
              <a:rPr lang="en-US" dirty="0" smtClean="0"/>
            </a:br>
            <a:r>
              <a:rPr lang="en-US" dirty="0" smtClean="0"/>
              <a:t>You've built up so much speed that you HIT 70! After that it's a day-by-day thing; you HIT Wednesday! </a:t>
            </a:r>
            <a:br>
              <a:rPr lang="en-US" dirty="0" smtClean="0"/>
            </a:br>
            <a:r>
              <a:rPr lang="en-US" dirty="0" smtClean="0"/>
              <a:t>You get into your 80s and every day is a complete cycle; you HIT lunch; you TURN 4:30; you REACH bedtime And it doesn't end there. Into the 90s, you start going backwards; "I Was JUST 92."</a:t>
            </a:r>
            <a:br>
              <a:rPr lang="en-US" dirty="0" smtClean="0"/>
            </a:br>
            <a:r>
              <a:rPr lang="en-US" dirty="0" smtClean="0"/>
              <a:t>Then a strange thing happens. If you make it over 100, you become a little kid again. "I'm 100 and a half!"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slides)</a:t>
            </a:r>
          </a:p>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4343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When asked why they had lived so long, participants of a centenarian study (people who are 100+ years old) shared that they spent a life time staying in tune with the times. </a:t>
            </a:r>
          </a:p>
          <a:p>
            <a:pPr defTabSz="949199">
              <a:defRPr/>
            </a:pPr>
            <a:endParaRPr lang="en-US" dirty="0" smtClean="0"/>
          </a:p>
          <a:p>
            <a:pPr marL="355950" indent="-355950" defTabSz="949199">
              <a:spcBef>
                <a:spcPct val="20000"/>
              </a:spcBef>
              <a:defRPr/>
            </a:pPr>
            <a:r>
              <a:rPr lang="en-US" dirty="0" smtClean="0"/>
              <a:t>Staying in tune to the times </a:t>
            </a:r>
            <a:r>
              <a:rPr lang="en-US" u="sng" dirty="0" smtClean="0"/>
              <a:t>throughout</a:t>
            </a:r>
            <a:r>
              <a:rPr lang="en-US" dirty="0" smtClean="0"/>
              <a:t> life:</a:t>
            </a:r>
          </a:p>
          <a:p>
            <a:pPr marL="177977" indent="-177977" defTabSz="949199">
              <a:spcBef>
                <a:spcPct val="20000"/>
              </a:spcBef>
              <a:buFont typeface="Arial" pitchFamily="34" charset="0"/>
              <a:buChar char="•"/>
              <a:defRPr/>
            </a:pPr>
            <a:r>
              <a:rPr lang="en-US" dirty="0" smtClean="0"/>
              <a:t>Promotes lifelong learning</a:t>
            </a:r>
          </a:p>
          <a:p>
            <a:pPr marL="177977" indent="-177977" defTabSz="949199">
              <a:spcBef>
                <a:spcPct val="20000"/>
              </a:spcBef>
              <a:buFont typeface="Arial" pitchFamily="34" charset="0"/>
              <a:buChar char="•"/>
              <a:defRPr/>
            </a:pPr>
            <a:r>
              <a:rPr lang="en-US" dirty="0" smtClean="0"/>
              <a:t>Increases knowledge</a:t>
            </a:r>
          </a:p>
          <a:p>
            <a:pPr marL="177977" indent="-177977" defTabSz="949199">
              <a:spcBef>
                <a:spcPct val="20000"/>
              </a:spcBef>
              <a:buFont typeface="Arial" pitchFamily="34" charset="0"/>
              <a:buChar char="•"/>
              <a:defRPr/>
            </a:pPr>
            <a:r>
              <a:rPr lang="en-US" dirty="0" smtClean="0"/>
              <a:t>Enhances problem-solving &amp; decision making</a:t>
            </a:r>
          </a:p>
          <a:p>
            <a:pPr marL="177977" indent="-177977" defTabSz="949199">
              <a:spcBef>
                <a:spcPct val="20000"/>
              </a:spcBef>
              <a:buFont typeface="Arial" pitchFamily="34" charset="0"/>
              <a:buChar char="•"/>
              <a:defRPr/>
            </a:pPr>
            <a:r>
              <a:rPr lang="en-US" dirty="0" smtClean="0"/>
              <a:t>Exercises the brain</a:t>
            </a:r>
          </a:p>
          <a:p>
            <a:pPr marL="177977" indent="-177977" defTabSz="949199">
              <a:spcBef>
                <a:spcPct val="20000"/>
              </a:spcBef>
              <a:buFont typeface="Arial" pitchFamily="34" charset="0"/>
              <a:buChar char="•"/>
              <a:defRPr/>
            </a:pPr>
            <a:r>
              <a:rPr lang="en-US" dirty="0" smtClean="0"/>
              <a:t>Broadens social opportunities</a:t>
            </a:r>
          </a:p>
          <a:p>
            <a:endParaRPr lang="en-US" dirty="0"/>
          </a:p>
        </p:txBody>
      </p:sp>
    </p:spTree>
    <p:extLst>
      <p:ext uri="{BB962C8B-B14F-4D97-AF65-F5344CB8AC3E}">
        <p14:creationId xmlns:p14="http://schemas.microsoft.com/office/powerpoint/2010/main" val="30165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Old dogs CAN learn new tricks!!  </a:t>
            </a:r>
          </a:p>
          <a:p>
            <a:pPr defTabSz="949199">
              <a:defRPr/>
            </a:pPr>
            <a:endParaRPr lang="en-US" dirty="0" smtClean="0"/>
          </a:p>
          <a:p>
            <a:pPr defTabSz="949199">
              <a:defRPr/>
            </a:pPr>
            <a:r>
              <a:rPr lang="en-US" dirty="0" smtClean="0"/>
              <a:t>Tuning in to today’s world will likely include:    </a:t>
            </a:r>
          </a:p>
          <a:p>
            <a:pPr marL="237300" indent="-237300" defTabSz="949199">
              <a:buFont typeface="+mj-lt"/>
              <a:buAutoNum type="arabicPeriod"/>
              <a:defRPr/>
            </a:pPr>
            <a:r>
              <a:rPr lang="en-US" dirty="0" smtClean="0"/>
              <a:t>Cell phones and Smart phones</a:t>
            </a:r>
          </a:p>
          <a:p>
            <a:pPr marL="652574" lvl="1" indent="-177977" defTabSz="949199">
              <a:buFont typeface="Arial" pitchFamily="34" charset="0"/>
              <a:buChar char="•"/>
              <a:defRPr/>
            </a:pPr>
            <a:r>
              <a:rPr lang="en-US" dirty="0" smtClean="0"/>
              <a:t>A cell or mobile phone is a hand-held, cordless device that can make and receive calls.  </a:t>
            </a:r>
          </a:p>
          <a:p>
            <a:pPr marL="652574" lvl="1" indent="-177977" defTabSz="949199">
              <a:buFont typeface="Arial" pitchFamily="34" charset="0"/>
              <a:buChar char="•"/>
              <a:defRPr/>
            </a:pPr>
            <a:r>
              <a:rPr lang="en-US" dirty="0" smtClean="0"/>
              <a:t>A smartphone is a high-end mobile phone that incorporates computing abilities.  Smartphones have an “app” or application for almost everything.   An application is a computer program that can be downloaded to a smartphone allowing it to take photos, play music and videos, and access internet sites.  </a:t>
            </a:r>
          </a:p>
          <a:p>
            <a:pPr marL="652574" lvl="1" indent="-177977" defTabSz="949199">
              <a:buFont typeface="Arial" pitchFamily="34" charset="0"/>
              <a:buChar char="•"/>
              <a:defRPr/>
            </a:pPr>
            <a:r>
              <a:rPr lang="en-US" dirty="0" smtClean="0"/>
              <a:t>Charged on batteries, a mobile phone fits in your pocket and can be ready in hand to call a friend or call for help.  </a:t>
            </a:r>
          </a:p>
          <a:p>
            <a:pPr defTabSz="949199">
              <a:buFont typeface="Arial" pitchFamily="34" charset="0"/>
              <a:buChar char="•"/>
              <a:defRPr/>
            </a:pPr>
            <a:endParaRPr lang="en-US" dirty="0" smtClean="0"/>
          </a:p>
          <a:p>
            <a:pPr marL="237300" indent="-237300" defTabSz="949199">
              <a:buFont typeface="+mj-lt"/>
              <a:buAutoNum type="arabicPeriod" startAt="2"/>
              <a:defRPr/>
            </a:pPr>
            <a:r>
              <a:rPr lang="en-US" dirty="0" smtClean="0"/>
              <a:t>Computers and the Internet</a:t>
            </a:r>
          </a:p>
          <a:p>
            <a:pPr marL="652574" lvl="1" indent="-177977" defTabSz="949199">
              <a:buFont typeface="Arial" pitchFamily="34" charset="0"/>
              <a:buChar char="•"/>
              <a:defRPr/>
            </a:pPr>
            <a:r>
              <a:rPr lang="en-US" dirty="0" smtClean="0"/>
              <a:t>Computers are used to type and print documents, calculate, sort, search and store data.  They are also used for entertainment as they play and store games, music, movies and photos. </a:t>
            </a:r>
          </a:p>
          <a:p>
            <a:pPr marL="652574" lvl="1" indent="-177977" defTabSz="949199">
              <a:buFont typeface="Arial" pitchFamily="34" charset="0"/>
              <a:buChar char="•"/>
              <a:defRPr/>
            </a:pPr>
            <a:r>
              <a:rPr lang="en-US" dirty="0" smtClean="0"/>
              <a:t>The majority of today’s computers are linked to the internet.  The Internet is a worldwide collection of computer networks that connect users through satellite and telephone. Many people consider the internet to be the world’s largest encyclopedia. </a:t>
            </a:r>
          </a:p>
          <a:p>
            <a:pPr marL="652574" lvl="1" indent="-177977" defTabSz="949199">
              <a:buFont typeface="Arial" pitchFamily="34" charset="0"/>
              <a:buChar char="•"/>
              <a:defRPr/>
            </a:pPr>
            <a:r>
              <a:rPr lang="en-US" dirty="0" smtClean="0"/>
              <a:t>The internet allows you to:     </a:t>
            </a:r>
          </a:p>
          <a:p>
            <a:pPr marL="1186499" lvl="2" indent="-237300">
              <a:buFont typeface="Calibri" pitchFamily="34" charset="0"/>
              <a:buChar char="-"/>
            </a:pPr>
            <a:r>
              <a:rPr lang="en-US" dirty="0" smtClean="0"/>
              <a:t>Surf the Net.  Surfing the net means spending time on the internet to see what you find.  </a:t>
            </a:r>
          </a:p>
          <a:p>
            <a:pPr marL="1186499" lvl="2" indent="-237300">
              <a:buFont typeface="Calibri" pitchFamily="34" charset="0"/>
              <a:buChar char="-"/>
            </a:pPr>
            <a:r>
              <a:rPr lang="en-US" dirty="0" smtClean="0"/>
              <a:t>Social net-work.  Social networking services, such as Facebook, allow you to register and create a personal profile, exchange messages, and join common-interest groups. </a:t>
            </a:r>
          </a:p>
          <a:p>
            <a:pPr marL="1186499" lvl="2" indent="-237300">
              <a:buFont typeface="Calibri" pitchFamily="34" charset="0"/>
              <a:buChar char="-"/>
            </a:pPr>
            <a:r>
              <a:rPr lang="en-US" dirty="0" smtClean="0"/>
              <a:t>Email.  Electronic mail, known as email, is a method of sending digital messages to or exchanging digital messages with one or more persons with accounts on the Internet.  There is not post office or paper needed for this instant, modern-day letter writing.   </a:t>
            </a:r>
          </a:p>
          <a:p>
            <a:pPr marL="1186499" lvl="2" indent="-237300">
              <a:buFont typeface="Calibri" pitchFamily="34" charset="0"/>
              <a:buChar char="-"/>
            </a:pPr>
            <a:r>
              <a:rPr lang="en-US" dirty="0" smtClean="0"/>
              <a:t>Video Call.  Through the use of webcams and microphones, various computer and social media programs allow you to communicate while both seeing and hearing the person you called.    </a:t>
            </a:r>
          </a:p>
          <a:p>
            <a:pPr marL="1186499" lvl="2" indent="-237300">
              <a:buFont typeface="Calibri" pitchFamily="34" charset="0"/>
              <a:buChar char="-"/>
            </a:pPr>
            <a:r>
              <a:rPr lang="en-US" dirty="0" smtClean="0"/>
              <a:t>Share, post and update information for others to see  </a:t>
            </a:r>
          </a:p>
          <a:p>
            <a:pPr marL="1186499" lvl="2" indent="-237300">
              <a:buFont typeface="Calibri" pitchFamily="34" charset="0"/>
              <a:buChar char="-"/>
            </a:pPr>
            <a:r>
              <a:rPr lang="en-US" dirty="0" smtClean="0"/>
              <a:t>Request and provide assistance with problems and questions </a:t>
            </a:r>
          </a:p>
          <a:p>
            <a:pPr marL="1186499" lvl="2" indent="-237300">
              <a:buFont typeface="Calibri" pitchFamily="34" charset="0"/>
              <a:buChar char="-"/>
            </a:pPr>
            <a:r>
              <a:rPr lang="en-US" dirty="0" smtClean="0"/>
              <a:t>Market and publicize products and services </a:t>
            </a:r>
          </a:p>
          <a:p>
            <a:pPr marL="1186499" lvl="2" indent="-237300">
              <a:buFont typeface="Calibri" pitchFamily="34" charset="0"/>
              <a:buChar char="-"/>
            </a:pPr>
            <a:r>
              <a:rPr lang="en-US" dirty="0" smtClean="0"/>
              <a:t>Read newspapers and other current events</a:t>
            </a:r>
          </a:p>
          <a:p>
            <a:pPr marL="1186499" lvl="2" indent="-237300">
              <a:buFont typeface="Calibri" pitchFamily="34" charset="0"/>
              <a:buChar char="-"/>
            </a:pPr>
            <a:r>
              <a:rPr lang="en-US" dirty="0" smtClean="0"/>
              <a:t>Research your family tree</a:t>
            </a:r>
          </a:p>
          <a:p>
            <a:pPr marL="1186499" lvl="2" indent="-237300">
              <a:buFont typeface="Calibri" pitchFamily="34" charset="0"/>
              <a:buChar char="-"/>
            </a:pPr>
            <a:r>
              <a:rPr lang="en-US" dirty="0" smtClean="0"/>
              <a:t>Plan and book a vacation</a:t>
            </a:r>
          </a:p>
          <a:p>
            <a:pPr marL="1186499" lvl="2" indent="-237300">
              <a:buFont typeface="Calibri" pitchFamily="34" charset="0"/>
              <a:buChar char="-"/>
            </a:pPr>
            <a:r>
              <a:rPr lang="en-US" dirty="0" smtClean="0"/>
              <a:t>On-line date </a:t>
            </a:r>
          </a:p>
          <a:p>
            <a:pPr defTabSz="949199">
              <a:buFont typeface="Arial" pitchFamily="34" charset="0"/>
              <a:buChar char="•"/>
              <a:defRPr/>
            </a:pPr>
            <a:endParaRPr lang="en-US" dirty="0" smtClean="0"/>
          </a:p>
          <a:p>
            <a:pPr defTabSz="949199">
              <a:defRPr/>
            </a:pPr>
            <a:r>
              <a:rPr lang="en-US" dirty="0" smtClean="0"/>
              <a:t>3.  Video games</a:t>
            </a:r>
          </a:p>
          <a:p>
            <a:pPr marL="652574" lvl="1" indent="-177977">
              <a:buFont typeface="Arial" pitchFamily="34" charset="0"/>
              <a:buChar char="•"/>
            </a:pPr>
            <a:r>
              <a:rPr lang="en-US" dirty="0" smtClean="0"/>
              <a:t>The benefits of playing today’s video games include improved: </a:t>
            </a:r>
          </a:p>
          <a:p>
            <a:pPr marL="1127174" lvl="2" indent="-177977">
              <a:buFont typeface="Calibri" pitchFamily="34" charset="0"/>
              <a:buChar char="-"/>
            </a:pPr>
            <a:r>
              <a:rPr lang="en-US" dirty="0" smtClean="0"/>
              <a:t>Reflexes</a:t>
            </a:r>
          </a:p>
          <a:p>
            <a:pPr marL="1127174" lvl="2" indent="-177977">
              <a:buFont typeface="Calibri" pitchFamily="34" charset="0"/>
              <a:buChar char="-"/>
            </a:pPr>
            <a:r>
              <a:rPr lang="en-US" dirty="0" smtClean="0"/>
              <a:t>Processing speed</a:t>
            </a:r>
          </a:p>
          <a:p>
            <a:pPr marL="1127174" lvl="2" indent="-177977">
              <a:buFont typeface="Calibri" pitchFamily="34" charset="0"/>
              <a:buChar char="-"/>
            </a:pPr>
            <a:r>
              <a:rPr lang="en-US" dirty="0" smtClean="0"/>
              <a:t>Memory</a:t>
            </a:r>
          </a:p>
          <a:p>
            <a:pPr marL="1127174" lvl="2" indent="-177977">
              <a:buFont typeface="Calibri" pitchFamily="34" charset="0"/>
              <a:buChar char="-"/>
            </a:pPr>
            <a:r>
              <a:rPr lang="en-US" dirty="0" smtClean="0"/>
              <a:t>Attention skills</a:t>
            </a:r>
          </a:p>
          <a:p>
            <a:pPr marL="1127174" lvl="2" indent="-177977">
              <a:buFont typeface="Calibri" pitchFamily="34" charset="0"/>
              <a:buChar char="-"/>
            </a:pPr>
            <a:r>
              <a:rPr lang="en-US" dirty="0" smtClean="0"/>
              <a:t>Spatial abilities</a:t>
            </a:r>
          </a:p>
          <a:p>
            <a:pPr marL="1127174" lvl="2" indent="-177977">
              <a:buFont typeface="Calibri" pitchFamily="34" charset="0"/>
              <a:buChar char="-"/>
            </a:pPr>
            <a:r>
              <a:rPr lang="en-US" dirty="0" smtClean="0"/>
              <a:t>Reasoning and cognition </a:t>
            </a:r>
          </a:p>
          <a:p>
            <a:pPr marL="1127174" lvl="2" indent="-177977">
              <a:buFont typeface="Calibri" pitchFamily="34" charset="0"/>
              <a:buChar char="-"/>
            </a:pPr>
            <a:r>
              <a:rPr lang="en-US" dirty="0" smtClean="0"/>
              <a:t>Physical activity  </a:t>
            </a:r>
          </a:p>
          <a:p>
            <a:pPr marL="474600" lvl="1" defTabSz="949199">
              <a:buFont typeface="Arial" pitchFamily="34" charset="0"/>
              <a:buChar char="•"/>
              <a:defRPr/>
            </a:pPr>
            <a:r>
              <a:rPr lang="en-US" dirty="0" smtClean="0"/>
              <a:t>Video games may even contribute to slowing the progression of Alzheimer’s disease and other dementias </a:t>
            </a:r>
          </a:p>
          <a:p>
            <a:pPr defTabSz="949199">
              <a:buFont typeface="Arial" pitchFamily="34" charset="0"/>
              <a:buChar char="•"/>
              <a:defRPr/>
            </a:pPr>
            <a:endParaRPr lang="en-US" dirty="0" smtClean="0"/>
          </a:p>
          <a:p>
            <a:pPr marL="237300" indent="-237300" defTabSz="949199">
              <a:buFont typeface="Arial" pitchFamily="34" charset="0"/>
              <a:buAutoNum type="arabicPeriod" startAt="4"/>
              <a:defRPr/>
            </a:pPr>
            <a:r>
              <a:rPr lang="en-US" dirty="0" smtClean="0"/>
              <a:t>Music</a:t>
            </a:r>
          </a:p>
          <a:p>
            <a:pPr marL="652574" lvl="1" indent="-177977" defTabSz="949199">
              <a:buFont typeface="Arial" pitchFamily="34" charset="0"/>
              <a:buChar char="•"/>
              <a:defRPr/>
            </a:pPr>
            <a:r>
              <a:rPr lang="en-US" dirty="0" smtClean="0"/>
              <a:t>Music releases dopamine, the feel-good chemical in the brain involved in motivation and addiction.  As a result, music that moves you provides a sense of emotional arousal and pleasure.   </a:t>
            </a:r>
          </a:p>
          <a:p>
            <a:pPr marL="652574" lvl="1" indent="-177977" defTabSz="949199">
              <a:buFont typeface="Arial" pitchFamily="34" charset="0"/>
              <a:buChar char="•"/>
              <a:defRPr/>
            </a:pPr>
            <a:r>
              <a:rPr lang="en-US" dirty="0" smtClean="0"/>
              <a:t>Today it is simple to take music with you wherever you go.  Portable music players such as an MP3 player or </a:t>
            </a:r>
            <a:r>
              <a:rPr lang="en-US" dirty="0" err="1" smtClean="0"/>
              <a:t>iPod</a:t>
            </a:r>
            <a:r>
              <a:rPr lang="en-US" baseline="30000" dirty="0" err="1" smtClean="0"/>
              <a:t>TM</a:t>
            </a:r>
            <a:r>
              <a:rPr lang="en-US" dirty="0" smtClean="0"/>
              <a:t>, are electronic devices that allow you to download and save digital music and audio books. </a:t>
            </a:r>
          </a:p>
          <a:p>
            <a:pPr defTabSz="949199">
              <a:buFont typeface="Arial" pitchFamily="34" charset="0"/>
              <a:buChar char="•"/>
              <a:defRPr/>
            </a:pPr>
            <a:endParaRPr lang="en-US" dirty="0" smtClean="0"/>
          </a:p>
          <a:p>
            <a:pPr marL="237300" indent="-237300" defTabSz="949199">
              <a:buFont typeface="Arial" pitchFamily="34" charset="0"/>
              <a:buAutoNum type="arabicPeriod" startAt="5"/>
              <a:defRPr/>
            </a:pPr>
            <a:r>
              <a:rPr lang="en-US" dirty="0" smtClean="0"/>
              <a:t>Current events</a:t>
            </a:r>
          </a:p>
          <a:p>
            <a:pPr marL="652574" lvl="1" indent="-177977" defTabSz="949199">
              <a:buFont typeface="Arial" pitchFamily="34" charset="0"/>
              <a:buChar char="•"/>
              <a:defRPr/>
            </a:pPr>
            <a:r>
              <a:rPr lang="en-US" dirty="0" smtClean="0"/>
              <a:t>Staying connected with the world influences longevity.  </a:t>
            </a:r>
          </a:p>
          <a:p>
            <a:pPr marL="652574" lvl="1" indent="-177977" defTabSz="949199">
              <a:buFont typeface="Arial" pitchFamily="34" charset="0"/>
              <a:buChar char="•"/>
              <a:defRPr/>
            </a:pPr>
            <a:r>
              <a:rPr lang="en-US" dirty="0" smtClean="0"/>
              <a:t>Whether it is the television, newspaper, internet, or radio, current events have a positive effect on long life because they encourage social interactions. For example, it is easier and more fun to engage in conversation when there are interesting topics to discuss or debate.  </a:t>
            </a:r>
          </a:p>
          <a:p>
            <a:pPr marL="652574" lvl="1" indent="-177977" defTabSz="949199">
              <a:buFont typeface="Arial" pitchFamily="34" charset="0"/>
              <a:buChar char="•"/>
              <a:defRPr/>
            </a:pPr>
            <a:r>
              <a:rPr lang="en-US" dirty="0" smtClean="0"/>
              <a:t>Staying in tune to your community and the world also exercises the brain and can keep you more mentally active as you read or listen and process the news.</a:t>
            </a:r>
          </a:p>
          <a:p>
            <a:endParaRPr lang="en-US" i="1" dirty="0" smtClean="0"/>
          </a:p>
          <a:p>
            <a:r>
              <a:rPr lang="en-US" b="1" i="1" dirty="0"/>
              <a:t>Activity 1: Group discussion</a:t>
            </a:r>
            <a:endParaRPr lang="en-US" i="1" dirty="0"/>
          </a:p>
          <a:p>
            <a:r>
              <a:rPr lang="en-US" b="1" i="1" dirty="0"/>
              <a:t>Supplies: none</a:t>
            </a:r>
            <a:endParaRPr lang="en-US" i="1" dirty="0"/>
          </a:p>
          <a:p>
            <a:r>
              <a:rPr lang="en-US" i="1" dirty="0"/>
              <a:t>Ask the participants to brainstorm and share with the group ways that they tune-in or feel discouraged/overwhelmed when it comes to technology.</a:t>
            </a:r>
          </a:p>
          <a:p>
            <a:r>
              <a:rPr lang="en-US" i="1" dirty="0"/>
              <a:t> </a:t>
            </a:r>
          </a:p>
          <a:p>
            <a:r>
              <a:rPr lang="en-US" b="1" i="1" dirty="0"/>
              <a:t>Activity 2: Electronics Presentation</a:t>
            </a:r>
            <a:endParaRPr lang="en-US" i="1" dirty="0"/>
          </a:p>
          <a:p>
            <a:r>
              <a:rPr lang="en-US" b="1" i="1" dirty="0"/>
              <a:t>Supplies needed: none (unless you do the presentation yourself)</a:t>
            </a:r>
            <a:endParaRPr lang="en-US" i="1" dirty="0"/>
          </a:p>
          <a:p>
            <a:r>
              <a:rPr lang="en-US" i="1" dirty="0"/>
              <a:t>If you have a local electronics store, or even a big-box store, call to ask if they would send a representative out to show off some of the latest gadgets and do a presentation for you. Or, if you feel inclined, do a presentation yourself – or ask someone you know that is technologically savvy to present to your group.</a:t>
            </a:r>
          </a:p>
          <a:p>
            <a:r>
              <a:rPr lang="en-US" i="1" dirty="0"/>
              <a:t> </a:t>
            </a:r>
          </a:p>
          <a:p>
            <a:r>
              <a:rPr lang="en-US" b="1" i="1" dirty="0"/>
              <a:t>Activity 3: Social Media</a:t>
            </a:r>
            <a:endParaRPr lang="en-US" i="1" dirty="0"/>
          </a:p>
          <a:p>
            <a:r>
              <a:rPr lang="en-US" b="1" i="1" dirty="0"/>
              <a:t>Supplies needed: computer and internet access</a:t>
            </a:r>
            <a:endParaRPr lang="en-US" i="1" dirty="0"/>
          </a:p>
          <a:p>
            <a:r>
              <a:rPr lang="en-US" i="1" dirty="0"/>
              <a:t>Do a short presentation on the latest social media. Snapchat, twitter, </a:t>
            </a:r>
            <a:r>
              <a:rPr lang="en-US" i="1" dirty="0" err="1"/>
              <a:t>pinterest</a:t>
            </a:r>
            <a:r>
              <a:rPr lang="en-US" i="1" dirty="0"/>
              <a:t>, and more! Ask one or two of your 4-H teen leaders to come do the presentation for you – they’ll certainly know what ‘all the rage’ is!</a:t>
            </a:r>
          </a:p>
          <a:p>
            <a:r>
              <a:rPr lang="en-US" i="1" dirty="0"/>
              <a:t> </a:t>
            </a:r>
          </a:p>
          <a:p>
            <a:r>
              <a:rPr lang="en-US" b="1" i="1" dirty="0"/>
              <a:t>Activity 4: Popular Moves!</a:t>
            </a:r>
            <a:endParaRPr lang="en-US" i="1" dirty="0"/>
          </a:p>
          <a:p>
            <a:r>
              <a:rPr lang="en-US" b="1" i="1" dirty="0"/>
              <a:t>Supplies needed: none</a:t>
            </a:r>
            <a:endParaRPr lang="en-US" i="1" dirty="0"/>
          </a:p>
          <a:p>
            <a:r>
              <a:rPr lang="en-US" i="1" dirty="0"/>
              <a:t>Teach your group the latest dance moves! Whether it’s the ‘whip/</a:t>
            </a:r>
            <a:r>
              <a:rPr lang="en-US" i="1" dirty="0" err="1"/>
              <a:t>nae</a:t>
            </a:r>
            <a:r>
              <a:rPr lang="en-US" i="1" dirty="0"/>
              <a:t> </a:t>
            </a:r>
            <a:r>
              <a:rPr lang="en-US" i="1" dirty="0" err="1"/>
              <a:t>nae</a:t>
            </a:r>
            <a:r>
              <a:rPr lang="en-US" i="1" dirty="0"/>
              <a:t>’ or the ‘wobble baby’ – they’re sure to have a good time. </a:t>
            </a:r>
          </a:p>
        </p:txBody>
      </p:sp>
    </p:spTree>
    <p:extLst>
      <p:ext uri="{BB962C8B-B14F-4D97-AF65-F5344CB8AC3E}">
        <p14:creationId xmlns:p14="http://schemas.microsoft.com/office/powerpoint/2010/main" val="117076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Practicing safety is important because it helps keep you out of harm’s way. Over the course of our life we learn and practice safety, such as looking both ways before crossing the street, wearing a seatbelt or locking our doors when away or at night.  Simple lifestyle changes and recognizing where most hazards are and how danger or injuries can occur when participating in different activities are key to safe living.   </a:t>
            </a:r>
          </a:p>
          <a:p>
            <a:r>
              <a:rPr lang="en-US" dirty="0" smtClean="0"/>
              <a:t>Safety across the lifespan includes a multitude of realms.  The following safety tips are just a few that reflect various life domains: home, transportation, health, recreation, and emergency preparedness.  </a:t>
            </a:r>
          </a:p>
          <a:p>
            <a:endParaRPr lang="en-US" b="1" dirty="0" smtClean="0"/>
          </a:p>
          <a:p>
            <a:r>
              <a:rPr lang="en-US" b="1" i="1" dirty="0" smtClean="0"/>
              <a:t>For a full list of safety tips, refer participants to the Keys to Embracing Aging Safety publication.</a:t>
            </a:r>
          </a:p>
          <a:p>
            <a:endParaRPr lang="en-US" b="1" dirty="0" smtClean="0"/>
          </a:p>
          <a:p>
            <a:r>
              <a:rPr lang="en-US" b="1" dirty="0" smtClean="0"/>
              <a:t>Home Security</a:t>
            </a:r>
            <a:endParaRPr lang="en-US" dirty="0" smtClean="0"/>
          </a:p>
          <a:p>
            <a:pPr defTabSz="949199">
              <a:defRPr/>
            </a:pPr>
            <a:r>
              <a:rPr lang="en-US" dirty="0" smtClean="0"/>
              <a:t>Home is often a place that represents security and comfort.  There is no place more important to keep safe than your home.  Some home safety tips include: visible house numbers, locked doors and windows, childproofing,  knowing your escape route, working fire extinguishers, avoid overloading plugs and extension cords.</a:t>
            </a:r>
            <a:endParaRPr lang="en-US" b="1" dirty="0" smtClean="0"/>
          </a:p>
          <a:p>
            <a:endParaRPr lang="en-US" b="1" dirty="0" smtClean="0"/>
          </a:p>
          <a:p>
            <a:r>
              <a:rPr lang="en-US" b="1" dirty="0" smtClean="0"/>
              <a:t>Motor Vehicle Safety</a:t>
            </a:r>
            <a:endParaRPr lang="en-US" dirty="0" smtClean="0"/>
          </a:p>
          <a:p>
            <a:pPr defTabSz="949199">
              <a:defRPr/>
            </a:pPr>
            <a:r>
              <a:rPr lang="en-US" dirty="0" smtClean="0"/>
              <a:t>Vehicle crashes are the leading cause of unintentional injuries and death for people between the ages of 1 and 33.  The National Safety Council recommends several ways to reduce your likelihood of getting into an accident: wear seatbelts, avoid distractions, keep infants and children, be aware of your surroundings, be a defensive driver, don’t drive impaired.</a:t>
            </a:r>
          </a:p>
          <a:p>
            <a:pPr defTabSz="949199">
              <a:defRPr/>
            </a:pPr>
            <a:endParaRPr lang="en-US" dirty="0" smtClean="0"/>
          </a:p>
          <a:p>
            <a:pPr defTabSz="949199">
              <a:defRPr/>
            </a:pPr>
            <a:r>
              <a:rPr lang="en-US" b="1" dirty="0" smtClean="0"/>
              <a:t>Personal/Health Safety</a:t>
            </a:r>
          </a:p>
          <a:p>
            <a:pPr defTabSz="949199">
              <a:defRPr/>
            </a:pPr>
            <a:r>
              <a:rPr lang="en-US" dirty="0" smtClean="0"/>
              <a:t>Good health leads to happiness, independence, satisfaction and fulfillment in life.  The following are just a few tips that promote health safety according to the National Safety</a:t>
            </a:r>
            <a:r>
              <a:rPr lang="en-US" baseline="0" dirty="0" smtClean="0"/>
              <a:t> Council</a:t>
            </a:r>
            <a:r>
              <a:rPr lang="en-US" dirty="0" smtClean="0"/>
              <a:t>: Get trained in CPR (cardiopulmonary resuscitation) and AED (automated external defibrillator), visit the dentist and doctor regularly, properly use and dispose of medications—prescription, over-the-counter and herbal, prevent falls, and practice safe sex.</a:t>
            </a:r>
          </a:p>
          <a:p>
            <a:pPr defTabSz="949199">
              <a:defRPr/>
            </a:pPr>
            <a:endParaRPr lang="en-US" dirty="0" smtClean="0"/>
          </a:p>
          <a:p>
            <a:pPr defTabSz="949199">
              <a:defRPr/>
            </a:pPr>
            <a:r>
              <a:rPr lang="en-US" b="1" dirty="0" smtClean="0"/>
              <a:t>Recreational Safety</a:t>
            </a:r>
          </a:p>
          <a:p>
            <a:pPr defTabSz="949199">
              <a:defRPr/>
            </a:pPr>
            <a:r>
              <a:rPr lang="en-US" dirty="0" smtClean="0"/>
              <a:t>The National Safety Council reports that recreation-related injuries affect people of all ages and account for many injury-related emergency department visits.  To have good recreational experiences: avoid injury while exercising (stretch, drink water), learn how to swim, travel smartly and safely, be smart and safe in hotels, and be street smart.</a:t>
            </a:r>
          </a:p>
          <a:p>
            <a:pPr defTabSz="949199">
              <a:defRPr/>
            </a:pPr>
            <a:endParaRPr lang="en-US" dirty="0" smtClean="0"/>
          </a:p>
          <a:p>
            <a:r>
              <a:rPr lang="en-US" b="1" dirty="0" smtClean="0"/>
              <a:t>Emergency Preparedness</a:t>
            </a:r>
          </a:p>
          <a:p>
            <a:pPr defTabSz="949199">
              <a:defRPr/>
            </a:pPr>
            <a:r>
              <a:rPr lang="en-US" dirty="0" smtClean="0"/>
              <a:t>Natural disasters, fires, and other catastrophic events can disrupt your home, work and community with little to no warning.  It is important to identify and learn about potential hazards common to your area.  It is also important to make and share a plan to help prevent confusion and worry in the face of an emergency.  Depending on the disaster, help may not always be there or be able to get to you due to multiple calls, blocked roads or other barriers.  According to the National Safety Council: Have a safety plan, stay informed, practice what to do in case of an emergency, and make a plan on how to keep in touch after an emergency.</a:t>
            </a:r>
          </a:p>
          <a:p>
            <a:pPr defTabSz="949199">
              <a:defRPr/>
            </a:pPr>
            <a:endParaRPr lang="en-US" dirty="0" smtClean="0"/>
          </a:p>
          <a:p>
            <a:pPr defTabSz="949199">
              <a:defRPr/>
            </a:pPr>
            <a:r>
              <a:rPr lang="en-US" b="1" dirty="0" smtClean="0"/>
              <a:t>Internet Safety </a:t>
            </a:r>
          </a:p>
          <a:p>
            <a:pPr defTabSz="949199">
              <a:defRPr/>
            </a:pPr>
            <a:r>
              <a:rPr lang="en-US" dirty="0" smtClean="0"/>
              <a:t>Adults and kids alike face several risks when they go online.  Crimes and scams such as sexual predation and identify theft are everywhere.   To stay safe on the internet, the National Safety</a:t>
            </a:r>
            <a:r>
              <a:rPr lang="en-US" baseline="0" dirty="0" smtClean="0"/>
              <a:t> Council</a:t>
            </a:r>
            <a:r>
              <a:rPr lang="en-US" dirty="0" smtClean="0"/>
              <a:t> recommends: protect your kids (help your children understand internet safety , set limits on the computer, keep computers in common areas, share email and social media accounts, and look for signs of predators or cyber-bullying), and protect yourself (use passwords wisely, protect your identity and computer’s safety, be smart with social media and on-line dating sites).</a:t>
            </a:r>
          </a:p>
          <a:p>
            <a:endParaRPr lang="en-US" b="1" dirty="0" smtClean="0"/>
          </a:p>
          <a:p>
            <a:r>
              <a:rPr lang="en-US" b="1" dirty="0" smtClean="0"/>
              <a:t>Scams and Cons</a:t>
            </a:r>
            <a:endParaRPr lang="en-US" dirty="0" smtClean="0"/>
          </a:p>
          <a:p>
            <a:pPr defTabSz="949199">
              <a:defRPr/>
            </a:pPr>
            <a:r>
              <a:rPr lang="en-US" dirty="0" smtClean="0"/>
              <a:t>Fraudulent activity can happen to anyone, regardless of age or means.  Scams and cons are common occur via telephone, mail, in person, or, increasingly the Internet. Never give personal information, such as your social security number or bank information to anyone who shows up at your door or calls on the phone, be cautious of “free” deals, and don’t get pressured into “limited time offers.”</a:t>
            </a:r>
          </a:p>
          <a:p>
            <a:pPr defTabSz="949199">
              <a:defRPr/>
            </a:pPr>
            <a:endParaRPr lang="en-US" dirty="0" smtClean="0"/>
          </a:p>
          <a:p>
            <a:r>
              <a:rPr lang="en-US" b="1" i="1" dirty="0" smtClean="0"/>
              <a:t>Optional Activity (Emergency Preparedness</a:t>
            </a:r>
            <a:r>
              <a:rPr lang="en-US" b="1" i="1" baseline="0" dirty="0" smtClean="0"/>
              <a:t> </a:t>
            </a:r>
            <a:r>
              <a:rPr lang="en-US" b="1" i="1" dirty="0" smtClean="0"/>
              <a:t>group activity/discussion):</a:t>
            </a:r>
          </a:p>
          <a:p>
            <a:r>
              <a:rPr lang="en-US" b="1" i="1" dirty="0" smtClean="0"/>
              <a:t>Supplies Needed: Pen/pencil and handouts: 1) “What are you doing to prepare?” 2) “Ready on a budget” and 3) “FEMA Family Emergency Plan” </a:t>
            </a:r>
            <a:endParaRPr lang="en-US" i="1" dirty="0" smtClean="0"/>
          </a:p>
          <a:p>
            <a:r>
              <a:rPr lang="en-US" i="1" dirty="0"/>
              <a:t>According to the Red Cross, a basic action plan includes: (1) an emergency supply kit, (2) a plan for evacuation (including where to meet, and what to do if family is separated), and (3) being informed of potential disasters or emergencies that may occur in your area.  Before an action plan can be take place, people need to discern what they know, what they think they know that is not accurate, and what they don’t know.  Pass out the handout, “What are you doing to prepare?” and have the participants take a few minutes to check the boxes.  Next discuss a few of the responses.  (All counties are different so be sure to check with your local county government for some of the answers.  For example, do you have an official local evacuation route or does your county have a Citizen Corps Council?) Finally, pass out the handouts “Ready on a budget” and “Family Emergency Plan” and encourage your participants to go home and follow the suggestions. </a:t>
            </a:r>
            <a:endParaRPr lang="en-US" i="1" dirty="0" smtClean="0"/>
          </a:p>
          <a:p>
            <a:endParaRPr lang="en-US" dirty="0"/>
          </a:p>
        </p:txBody>
      </p:sp>
    </p:spTree>
    <p:extLst>
      <p:ext uri="{BB962C8B-B14F-4D97-AF65-F5344CB8AC3E}">
        <p14:creationId xmlns:p14="http://schemas.microsoft.com/office/powerpoint/2010/main" val="68989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These days our daily lives are flooded with numbers: PIN numbers, phone numbers, and various account numbers. But there are also certain health numbers that can save and extend your life.  These numbers are those associated with cholesterol, triglycerides, blood pressure, blood sugar, body mass index (BMI), and waist circumference.  Regular visits to a health care provider, proper nutrition, physical activity, and an overall healthy lifestyle, promote healthy numbers in addition to healthy aging throughout the lifespan.   </a:t>
            </a:r>
          </a:p>
          <a:p>
            <a:r>
              <a:rPr lang="en-US" dirty="0" smtClean="0"/>
              <a:t> </a:t>
            </a:r>
          </a:p>
          <a:p>
            <a:r>
              <a:rPr lang="en-US" b="1" dirty="0" smtClean="0"/>
              <a:t>A Quick Guide to Keeping Up With Your Numbers </a:t>
            </a:r>
          </a:p>
          <a:p>
            <a:r>
              <a:rPr lang="en-US" dirty="0" smtClean="0"/>
              <a:t>Cholesterol: &lt;200</a:t>
            </a:r>
          </a:p>
          <a:p>
            <a:r>
              <a:rPr lang="en-US" i="1" dirty="0" smtClean="0"/>
              <a:t>Optional Information about cholesterol: </a:t>
            </a:r>
            <a:r>
              <a:rPr lang="en-US" dirty="0" smtClean="0"/>
              <a:t>Cholesterol is a waxy substance found in the fats (lipids) in your blood.  It is essential for the body to build and maintain healthy cells and essential hormones.  About 25% of cholesterol comes from the food we eat such as meat, fish, and dairy.  The rest is made by the human body. There are two forms of cholesterol: low-density lipoprotein cholesterol (LDL), also known as the “bad” cholesterol and high-density lipoprotein cholesterol (HDL)—the “good” cholesterol.  Too much LDL cholesterol creates a plaque that can accumulate and clog the arteries causing heart disease and stroke.  HDL cholesterol is good because it helps clean the artery walls and carry away the excess bad cholesterol.     </a:t>
            </a:r>
          </a:p>
          <a:p>
            <a:r>
              <a:rPr lang="en-US" dirty="0" smtClean="0"/>
              <a:t> </a:t>
            </a:r>
          </a:p>
          <a:p>
            <a:r>
              <a:rPr lang="en-US" dirty="0" smtClean="0"/>
              <a:t>To increase HDL cholesterol:  </a:t>
            </a:r>
          </a:p>
          <a:p>
            <a:pPr lvl="0">
              <a:buFont typeface="Arial" pitchFamily="34" charset="0"/>
              <a:buChar char="•"/>
            </a:pPr>
            <a:r>
              <a:rPr lang="en-US" dirty="0" smtClean="0"/>
              <a:t>Increase unsaturated fats in the diet, including omega-3 fatty acids (sesame, flax, pumpkin, avocado oil, olive oil, fat in peanut butter, and fish)</a:t>
            </a:r>
          </a:p>
          <a:p>
            <a:pPr lvl="0">
              <a:buFont typeface="Arial" pitchFamily="34" charset="0"/>
              <a:buChar char="•"/>
            </a:pPr>
            <a:r>
              <a:rPr lang="en-US" dirty="0" smtClean="0"/>
              <a:t>Add soluble fiber to your diet (oats, fruits, vegetables, and legumes)</a:t>
            </a:r>
          </a:p>
          <a:p>
            <a:pPr lvl="0">
              <a:buFont typeface="Arial" pitchFamily="34" charset="0"/>
              <a:buChar char="•"/>
            </a:pPr>
            <a:r>
              <a:rPr lang="en-US" dirty="0" smtClean="0"/>
              <a:t>Maintain a healthy weight</a:t>
            </a:r>
          </a:p>
          <a:p>
            <a:pPr lvl="0">
              <a:buFont typeface="Arial" pitchFamily="34" charset="0"/>
              <a:buChar char="•"/>
            </a:pPr>
            <a:r>
              <a:rPr lang="en-US" dirty="0" smtClean="0"/>
              <a:t>Regularly exercise </a:t>
            </a:r>
          </a:p>
          <a:p>
            <a:pPr lvl="0">
              <a:buFont typeface="Arial" pitchFamily="34" charset="0"/>
              <a:buChar char="•"/>
            </a:pPr>
            <a:r>
              <a:rPr lang="en-US" dirty="0" smtClean="0"/>
              <a:t>Avoid smoking and secondhand smoke </a:t>
            </a:r>
          </a:p>
          <a:p>
            <a:pPr lvl="0">
              <a:buFont typeface="Arial" pitchFamily="34" charset="0"/>
              <a:buChar char="•"/>
            </a:pPr>
            <a:r>
              <a:rPr lang="en-US" dirty="0" smtClean="0"/>
              <a:t>Talk to a medical provider about medication and other treatment options </a:t>
            </a:r>
          </a:p>
          <a:p>
            <a:endParaRPr lang="en-US" dirty="0" smtClean="0"/>
          </a:p>
          <a:p>
            <a:pPr lvl="0"/>
            <a:r>
              <a:rPr lang="en-US" dirty="0" smtClean="0"/>
              <a:t>Fasting Triglycerides: &lt;150</a:t>
            </a:r>
          </a:p>
          <a:p>
            <a:pPr defTabSz="949199">
              <a:defRPr/>
            </a:pPr>
            <a:r>
              <a:rPr lang="en-US" i="1" dirty="0" smtClean="0"/>
              <a:t>Optional Information about fasting triglycerides: </a:t>
            </a:r>
            <a:r>
              <a:rPr lang="en-US" dirty="0" smtClean="0"/>
              <a:t>Triglycerides, like cholesterol, are a form of fat that circulates in the bloodstream.  Triglycerides are responsible for the energy that tissues need to function.  Similar to cholesterol, when the blood levels of triglycerides become too high (e.g., over 200 mg/dl.), the risk for developing heart disease increases.</a:t>
            </a:r>
          </a:p>
          <a:p>
            <a:endParaRPr lang="en-US" dirty="0" smtClean="0"/>
          </a:p>
          <a:p>
            <a:r>
              <a:rPr lang="en-US" dirty="0" smtClean="0"/>
              <a:t>Dietary and lifestyle changes help lower triglyceride levels:  </a:t>
            </a:r>
            <a:endParaRPr lang="en-US" sz="1100" dirty="0"/>
          </a:p>
          <a:p>
            <a:pPr lvl="0">
              <a:buFont typeface="Arial" pitchFamily="34" charset="0"/>
              <a:buChar char="•"/>
            </a:pPr>
            <a:r>
              <a:rPr lang="en-US" dirty="0" smtClean="0"/>
              <a:t>Maintain an ideal and healthy body weight</a:t>
            </a:r>
          </a:p>
          <a:p>
            <a:pPr lvl="0">
              <a:buFont typeface="Arial" pitchFamily="34" charset="0"/>
              <a:buChar char="•"/>
            </a:pPr>
            <a:r>
              <a:rPr lang="en-US" dirty="0" smtClean="0"/>
              <a:t>Avoid fatty foods and foods high in cholesterol such as hamburgers and fried food </a:t>
            </a:r>
          </a:p>
          <a:p>
            <a:pPr lvl="0">
              <a:buFont typeface="Arial" pitchFamily="34" charset="0"/>
              <a:buChar char="•"/>
            </a:pPr>
            <a:r>
              <a:rPr lang="en-US" dirty="0" smtClean="0"/>
              <a:t>Eat fruits, vegetables, nonfat or low-fat dairy products most often</a:t>
            </a:r>
          </a:p>
          <a:p>
            <a:pPr lvl="0">
              <a:buFont typeface="Arial" pitchFamily="34" charset="0"/>
              <a:buChar char="•"/>
            </a:pPr>
            <a:r>
              <a:rPr lang="en-US" dirty="0" smtClean="0"/>
              <a:t>Eat foods high in good, unsaturated fats </a:t>
            </a:r>
          </a:p>
          <a:p>
            <a:pPr lvl="0">
              <a:buFont typeface="Arial" pitchFamily="34" charset="0"/>
              <a:buChar char="•"/>
            </a:pPr>
            <a:r>
              <a:rPr lang="en-US" dirty="0" smtClean="0"/>
              <a:t>Do not drink alcohol in excess</a:t>
            </a:r>
          </a:p>
          <a:p>
            <a:pPr lvl="0">
              <a:buFont typeface="Arial" pitchFamily="34" charset="0"/>
              <a:buChar char="•"/>
            </a:pPr>
            <a:r>
              <a:rPr lang="en-US" dirty="0" smtClean="0"/>
              <a:t>Exercise moderately for at least 30 minutes, 5 times per week</a:t>
            </a:r>
            <a:endParaRPr lang="en-US" sz="1100" dirty="0"/>
          </a:p>
          <a:p>
            <a:pPr lvl="0"/>
            <a:endParaRPr lang="en-US" dirty="0" smtClean="0"/>
          </a:p>
          <a:p>
            <a:pPr lvl="0"/>
            <a:r>
              <a:rPr lang="en-US" dirty="0" smtClean="0"/>
              <a:t>Blood Pressure: 120/80</a:t>
            </a:r>
          </a:p>
          <a:p>
            <a:pPr defTabSz="949199">
              <a:defRPr/>
            </a:pPr>
            <a:r>
              <a:rPr lang="en-US" i="1" dirty="0" smtClean="0"/>
              <a:t>Optional Information about blood pressure: </a:t>
            </a:r>
            <a:r>
              <a:rPr lang="en-US" dirty="0" smtClean="0"/>
              <a:t>Blood pressure is recorded as two numbers, and written as a ratio.  The top number, referred to as the systolic blood pressure, measures the pressure in the arteries when the heart beats.  The diastolic, or bottom number, refers to the amount of pressure in the arteries between heartbeats.  This is when the heart muscle is at rest and is refilling with blood.  Hypertension or high blood pressure is a condition that causes the pressure in the heart to change. </a:t>
            </a:r>
          </a:p>
          <a:p>
            <a:endParaRPr lang="en-US" dirty="0" smtClean="0"/>
          </a:p>
          <a:p>
            <a:r>
              <a:rPr lang="en-US" dirty="0" smtClean="0"/>
              <a:t>Maintaining a healthy blood pressure can be simple and easy: </a:t>
            </a:r>
          </a:p>
          <a:p>
            <a:pPr lvl="0">
              <a:buFont typeface="Arial" pitchFamily="34" charset="0"/>
              <a:buChar char="•"/>
            </a:pPr>
            <a:r>
              <a:rPr lang="en-US" dirty="0" smtClean="0"/>
              <a:t>Eat a diet rich in fruits, vegetables, whole grains, and low-fat or nonfat dairy products. </a:t>
            </a:r>
          </a:p>
          <a:p>
            <a:pPr lvl="0">
              <a:buFont typeface="Arial" pitchFamily="34" charset="0"/>
              <a:buChar char="•"/>
            </a:pPr>
            <a:r>
              <a:rPr lang="en-US" dirty="0" smtClean="0"/>
              <a:t>Avoid excess salt</a:t>
            </a:r>
          </a:p>
          <a:p>
            <a:pPr lvl="0">
              <a:buFont typeface="Arial" pitchFamily="34" charset="0"/>
              <a:buChar char="•"/>
            </a:pPr>
            <a:r>
              <a:rPr lang="en-US" dirty="0" smtClean="0"/>
              <a:t>Engage in regular physical activity</a:t>
            </a:r>
          </a:p>
          <a:p>
            <a:pPr lvl="0">
              <a:buFont typeface="Arial" pitchFamily="34" charset="0"/>
              <a:buChar char="•"/>
            </a:pPr>
            <a:r>
              <a:rPr lang="en-US" dirty="0" smtClean="0"/>
              <a:t>Maintain a healthy weight</a:t>
            </a:r>
          </a:p>
          <a:p>
            <a:pPr lvl="0">
              <a:buFont typeface="Arial" pitchFamily="34" charset="0"/>
              <a:buChar char="•"/>
            </a:pPr>
            <a:r>
              <a:rPr lang="en-US" dirty="0" smtClean="0"/>
              <a:t>Manage stress</a:t>
            </a:r>
          </a:p>
          <a:p>
            <a:pPr lvl="0">
              <a:buFont typeface="Arial" pitchFamily="34" charset="0"/>
              <a:buChar char="•"/>
            </a:pPr>
            <a:r>
              <a:rPr lang="en-US" dirty="0" smtClean="0"/>
              <a:t>Avoid tobacco</a:t>
            </a:r>
          </a:p>
          <a:p>
            <a:pPr lvl="0">
              <a:buFont typeface="Arial" pitchFamily="34" charset="0"/>
              <a:buChar char="•"/>
            </a:pPr>
            <a:r>
              <a:rPr lang="en-US" dirty="0" smtClean="0"/>
              <a:t>Limit alcohol</a:t>
            </a:r>
          </a:p>
          <a:p>
            <a:pPr lvl="0"/>
            <a:endParaRPr lang="en-US" dirty="0" smtClean="0"/>
          </a:p>
          <a:p>
            <a:pPr lvl="0"/>
            <a:r>
              <a:rPr lang="en-US" dirty="0" smtClean="0"/>
              <a:t>Fasting Blood Sugar: &lt;100</a:t>
            </a:r>
          </a:p>
          <a:p>
            <a:pPr defTabSz="949199">
              <a:defRPr/>
            </a:pPr>
            <a:r>
              <a:rPr lang="en-US" i="1" dirty="0" smtClean="0"/>
              <a:t>Optional Information about fasting blood sugar: </a:t>
            </a:r>
            <a:r>
              <a:rPr lang="en-US" dirty="0" smtClean="0"/>
              <a:t>Blood sugar or glucose is a type of sugar that travels through the blood stream.  It acts as a basic fuel for the body and is needed for energy and proper cell functioning, particularly brain cells and muscles. Diabetes is the most common disease related to blood sugar regulation failure.  Diabetes is a disease that affects over 25.8 million children and adults.  If left untreated, diabetes can cause many medical complications including cardiovascular disease, kidney disease, unhealthy cholesterol levels, clogged arteries, metabolic syndrome, blindness, nerve disease, and limb amputations. </a:t>
            </a:r>
          </a:p>
          <a:p>
            <a:endParaRPr lang="en-US" dirty="0" smtClean="0"/>
          </a:p>
          <a:p>
            <a:r>
              <a:rPr lang="en-US" dirty="0" smtClean="0"/>
              <a:t>To maintain healthy blood sugar levels and prevent diabetes:</a:t>
            </a:r>
          </a:p>
          <a:p>
            <a:pPr lvl="0">
              <a:buFont typeface="Arial" pitchFamily="34" charset="0"/>
              <a:buChar char="•"/>
            </a:pPr>
            <a:r>
              <a:rPr lang="en-US" dirty="0" smtClean="0"/>
              <a:t>Exercise regularly </a:t>
            </a:r>
          </a:p>
          <a:p>
            <a:pPr lvl="0">
              <a:buFont typeface="Arial" pitchFamily="34" charset="0"/>
              <a:buChar char="•"/>
            </a:pPr>
            <a:r>
              <a:rPr lang="en-US" dirty="0" smtClean="0"/>
              <a:t>Eat plenty of fiber and whole grains</a:t>
            </a:r>
          </a:p>
          <a:p>
            <a:pPr lvl="0">
              <a:buFont typeface="Arial" pitchFamily="34" charset="0"/>
              <a:buChar char="•"/>
            </a:pPr>
            <a:r>
              <a:rPr lang="en-US" dirty="0" smtClean="0"/>
              <a:t>Maintain a healthy weight </a:t>
            </a:r>
          </a:p>
          <a:p>
            <a:pPr lvl="0">
              <a:buFont typeface="Arial" pitchFamily="34" charset="0"/>
              <a:buChar char="•"/>
            </a:pPr>
            <a:r>
              <a:rPr lang="en-US" dirty="0" smtClean="0"/>
              <a:t>Skip fad diets and make healthy choices</a:t>
            </a:r>
          </a:p>
          <a:p>
            <a:pPr lvl="0"/>
            <a:endParaRPr lang="en-US" dirty="0" smtClean="0"/>
          </a:p>
          <a:p>
            <a:pPr lvl="0"/>
            <a:r>
              <a:rPr lang="en-US" dirty="0" smtClean="0"/>
              <a:t>BMI: 18 to 25</a:t>
            </a:r>
          </a:p>
          <a:p>
            <a:pPr defTabSz="949199">
              <a:defRPr/>
            </a:pPr>
            <a:r>
              <a:rPr lang="en-US" i="1" dirty="0" smtClean="0"/>
              <a:t>Optional Information about Body Mass Index (BMI): </a:t>
            </a:r>
            <a:r>
              <a:rPr lang="en-US" dirty="0" smtClean="0"/>
              <a:t>BMI is a ratio between height and weight and is used as a tool to help judge body fat and weight.  According to BMI calculations, there are five weight categories: underweight, normal, overweight, obese and extreme obese. These weight categories help indicate the risk of severe health problems, including heart disease, stroke, high blood pressure, high cholesterol, cancer, diabetes, sleep apnea, osteoarthritis, female infertility, urinary stress incontinence, and </a:t>
            </a:r>
            <a:r>
              <a:rPr lang="en-US" dirty="0" err="1" smtClean="0"/>
              <a:t>gastroesophageal</a:t>
            </a:r>
            <a:r>
              <a:rPr lang="en-US" dirty="0" smtClean="0"/>
              <a:t> reflux. There are certain people who should not use BMI as the basis for determining relative disease risk.  Competitive athletes and body builders, whose BMI is high due to muscle, and women who are pregnant or lactating should not be disturbed if their BMI is not within the normal range.  </a:t>
            </a:r>
          </a:p>
          <a:p>
            <a:pPr defTabSz="949199">
              <a:defRPr/>
            </a:pPr>
            <a:endParaRPr lang="en-US" i="1" dirty="0" smtClean="0"/>
          </a:p>
          <a:p>
            <a:r>
              <a:rPr lang="en-US" dirty="0" smtClean="0"/>
              <a:t>To take control of your BMI:</a:t>
            </a:r>
          </a:p>
          <a:p>
            <a:pPr lvl="0">
              <a:buFont typeface="Arial" pitchFamily="34" charset="0"/>
              <a:buChar char="•"/>
            </a:pPr>
            <a:r>
              <a:rPr lang="en-US" dirty="0" smtClean="0"/>
              <a:t>Burn more calories than you consume by exercising and maintaining a healthy lifestyle</a:t>
            </a:r>
          </a:p>
          <a:p>
            <a:pPr lvl="0">
              <a:buFont typeface="Arial" pitchFamily="34" charset="0"/>
              <a:buChar char="•"/>
            </a:pPr>
            <a:r>
              <a:rPr lang="en-US" dirty="0" smtClean="0"/>
              <a:t>Eat a well-balanced diet</a:t>
            </a:r>
          </a:p>
          <a:p>
            <a:pPr lvl="0">
              <a:buFont typeface="Arial" pitchFamily="34" charset="0"/>
              <a:buChar char="•"/>
            </a:pPr>
            <a:r>
              <a:rPr lang="en-US" dirty="0" smtClean="0"/>
              <a:t>Exercise at least 30 minutes a day</a:t>
            </a:r>
          </a:p>
          <a:p>
            <a:pPr lvl="0">
              <a:buFont typeface="Arial" pitchFamily="34" charset="0"/>
              <a:buChar char="•"/>
            </a:pPr>
            <a:r>
              <a:rPr lang="en-US" dirty="0" smtClean="0"/>
              <a:t>Lose or gain weight in a healthy  manner</a:t>
            </a:r>
          </a:p>
          <a:p>
            <a:pPr lvl="0">
              <a:buFont typeface="Arial" pitchFamily="34" charset="0"/>
              <a:buChar char="•"/>
            </a:pPr>
            <a:r>
              <a:rPr lang="en-US" dirty="0" smtClean="0"/>
              <a:t>Consult with a medical provider</a:t>
            </a:r>
          </a:p>
          <a:p>
            <a:pPr lvl="0"/>
            <a:endParaRPr lang="en-US" dirty="0" smtClean="0"/>
          </a:p>
          <a:p>
            <a:pPr lvl="0"/>
            <a:r>
              <a:rPr lang="en-US" dirty="0" smtClean="0"/>
              <a:t>Waist Circumference: &lt;40 (men) &amp; &lt;35 (women)</a:t>
            </a:r>
          </a:p>
          <a:p>
            <a:pPr defTabSz="949199">
              <a:defRPr/>
            </a:pPr>
            <a:r>
              <a:rPr lang="en-US" i="1" dirty="0" smtClean="0"/>
              <a:t>Optional Information about waist circumference: </a:t>
            </a:r>
            <a:r>
              <a:rPr lang="en-US" dirty="0" smtClean="0"/>
              <a:t>Body fat that accumulates around the waist and stomach area poses a greater risk than fat stored in the lower half of the body.  Therefore, the measurement of your waist size (circumference), like BMI, can predict</a:t>
            </a:r>
            <a:r>
              <a:rPr lang="en-US" b="1" dirty="0" smtClean="0"/>
              <a:t> </a:t>
            </a:r>
            <a:r>
              <a:rPr lang="en-US" dirty="0" smtClean="0"/>
              <a:t>future health problems, including Type 2 Diabetes, dyslipidemia, hypertension and cardiovascular disease, especially when BMI is between 25 and 35. </a:t>
            </a:r>
          </a:p>
        </p:txBody>
      </p:sp>
    </p:spTree>
    <p:extLst>
      <p:ext uri="{BB962C8B-B14F-4D97-AF65-F5344CB8AC3E}">
        <p14:creationId xmlns:p14="http://schemas.microsoft.com/office/powerpoint/2010/main" val="374501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Optional  Slide/Activity:  </a:t>
            </a:r>
          </a:p>
          <a:p>
            <a:r>
              <a:rPr lang="en-US" b="1" i="1" dirty="0"/>
              <a:t>Supplies: pen/pencil, paper, tape measures, calculators and BMI worksheet</a:t>
            </a:r>
            <a:endParaRPr lang="en-US" i="1" dirty="0"/>
          </a:p>
          <a:p>
            <a:r>
              <a:rPr lang="en-US" i="1" dirty="0"/>
              <a:t>Keeping our body mass index (BMI) and waist circumference within healthy ranges affect our long term health.  Therefore, today we will practice calculating BMI and/or measuring our waist circumference. </a:t>
            </a:r>
          </a:p>
          <a:p>
            <a:pPr lvl="0"/>
            <a:r>
              <a:rPr lang="en-US" i="1" dirty="0"/>
              <a:t>Pass out a paper, pencils, calculators and tape measures.</a:t>
            </a:r>
            <a:endParaRPr lang="en-US" i="1" dirty="0" smtClean="0">
              <a:effectLst/>
            </a:endParaRPr>
          </a:p>
          <a:p>
            <a:pPr lvl="0"/>
            <a:r>
              <a:rPr lang="en-US" i="1" dirty="0"/>
              <a:t>BMI: Ask participants to calculate their BMI with the following formula: </a:t>
            </a:r>
            <a:endParaRPr lang="en-US" i="1" dirty="0" smtClean="0">
              <a:effectLst/>
            </a:endParaRPr>
          </a:p>
          <a:p>
            <a:r>
              <a:rPr lang="en-US" i="1" dirty="0"/>
              <a:t>weight (</a:t>
            </a:r>
            <a:r>
              <a:rPr lang="en-US" i="1" dirty="0" err="1"/>
              <a:t>lb</a:t>
            </a:r>
            <a:r>
              <a:rPr lang="en-US" i="1" dirty="0"/>
              <a:t>) / [height (in)]</a:t>
            </a:r>
            <a:r>
              <a:rPr lang="en-US" i="1" baseline="30000" dirty="0"/>
              <a:t>2</a:t>
            </a:r>
            <a:r>
              <a:rPr lang="en-US" i="1" dirty="0"/>
              <a:t> x 703.  Interpretation: A healthy BMI should be between 18-25. </a:t>
            </a:r>
          </a:p>
          <a:p>
            <a:pPr lvl="0"/>
            <a:r>
              <a:rPr lang="en-US" i="1" dirty="0"/>
              <a:t>Waist Circumference: Instruct participants to measure their waist size: Place a tape measure around your bare abdomen just above your hip bone. Be sure that the tape is snug, but does not compress your skin, and is parallel to the floor. Relax, exhale, then measure.  Interpretation: Males: </a:t>
            </a:r>
            <a:r>
              <a:rPr lang="en-US" i="1" u="sng" dirty="0"/>
              <a:t>&lt;</a:t>
            </a:r>
            <a:r>
              <a:rPr lang="en-US" i="1" dirty="0"/>
              <a:t> 40; Females: </a:t>
            </a:r>
            <a:r>
              <a:rPr lang="en-US" i="1" u="sng" dirty="0"/>
              <a:t>&lt; </a:t>
            </a:r>
            <a:r>
              <a:rPr lang="en-US" i="1" dirty="0"/>
              <a:t>35</a:t>
            </a:r>
            <a:endParaRPr lang="en-US" i="1" dirty="0" smtClean="0">
              <a:effectLst/>
            </a:endParaRPr>
          </a:p>
          <a:p>
            <a:r>
              <a:rPr lang="en-US" i="1" dirty="0"/>
              <a:t> </a:t>
            </a:r>
          </a:p>
          <a:p>
            <a:r>
              <a:rPr lang="en-US" i="1" dirty="0"/>
              <a:t>Discussion: While respecting people’s privacy, discuss ways in which healthy numbers can be obtained: (Examples include: healthy/smart nutrition, exercise, stress management &amp; sleep.)</a:t>
            </a:r>
          </a:p>
          <a:p>
            <a:endParaRPr lang="en-US" dirty="0"/>
          </a:p>
        </p:txBody>
      </p:sp>
    </p:spTree>
    <p:extLst>
      <p:ext uri="{BB962C8B-B14F-4D97-AF65-F5344CB8AC3E}">
        <p14:creationId xmlns:p14="http://schemas.microsoft.com/office/powerpoint/2010/main" val="61456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When thinking about being stressed, most people think about the emotional symptoms of stress, such as anxiety,</a:t>
            </a:r>
            <a:r>
              <a:rPr lang="en-US" baseline="0" dirty="0" smtClean="0"/>
              <a:t> </a:t>
            </a:r>
            <a:r>
              <a:rPr lang="en-US" dirty="0" smtClean="0"/>
              <a:t>irritability (angry at small things), increased forgetfulness, and difficulty making decisions. But there are also physical signs of stress that can include headaches, upset stomach, increased arthritis pain, tightness in the chest, and oversleeping or sleeplessness. </a:t>
            </a:r>
          </a:p>
          <a:p>
            <a:pPr defTabSz="949199">
              <a:defRPr/>
            </a:pPr>
            <a:endParaRPr lang="en-US" dirty="0" smtClean="0"/>
          </a:p>
          <a:p>
            <a:pPr defTabSz="949199">
              <a:defRPr/>
            </a:pPr>
            <a:r>
              <a:rPr lang="en-US" dirty="0" smtClean="0"/>
              <a:t>While we cannot rid ourselves of stress, we can learn to manage it.  The ultimate goal in stress management is to achieve a balanced life, with time for work, relationships, relaxation, and fun – plus the resilience to hold up under pressure and meet life’s stressors head on.</a:t>
            </a:r>
            <a:endParaRPr lang="en-US" dirty="0" smtClean="0">
              <a:effectLst/>
            </a:endParaRPr>
          </a:p>
          <a:p>
            <a:pPr defTabSz="949199">
              <a:defRPr/>
            </a:pPr>
            <a:endParaRPr lang="en-US" dirty="0" smtClean="0"/>
          </a:p>
          <a:p>
            <a:pPr defTabSz="949199">
              <a:defRPr/>
            </a:pPr>
            <a:r>
              <a:rPr lang="en-US" dirty="0" smtClean="0"/>
              <a:t>Two common strategies for managing stress include </a:t>
            </a:r>
            <a:r>
              <a:rPr lang="en-US" b="1" dirty="0" smtClean="0"/>
              <a:t>changing the situation</a:t>
            </a:r>
            <a:r>
              <a:rPr lang="en-US" dirty="0" smtClean="0"/>
              <a:t> and </a:t>
            </a:r>
            <a:r>
              <a:rPr lang="en-US" b="1" dirty="0" smtClean="0"/>
              <a:t>changing your response to the situation</a:t>
            </a:r>
            <a:r>
              <a:rPr lang="en-US" dirty="0" smtClean="0"/>
              <a:t>.  If there is a situation that you can identify that causes stress, avoid it.  For example, if the crowds and chaos of the State Fair make you feel anxious to the point that you do not like to go, stay home instead.  In unavoidable situations, such as a holiday dinner with in-laws, you may have to change your reaction.  Accept it for what it is, focus on what is really important, adapt to the environment, and move on. </a:t>
            </a:r>
          </a:p>
          <a:p>
            <a:pPr defTabSz="949199">
              <a:defRPr/>
            </a:pPr>
            <a:endParaRPr lang="en-US" dirty="0" smtClean="0"/>
          </a:p>
          <a:p>
            <a:pPr defTabSz="949199">
              <a:defRPr/>
            </a:pPr>
            <a:r>
              <a:rPr lang="en-US" dirty="0" smtClean="0"/>
              <a:t>Having realistic expectations of yourself, shifting your focus to looking at what is really important and taking care of yourself emotionally and physically will also increase your confidence to deal with stressors.  Sometimes, taking a deep breath, meditating, relaxing or taking time to smell the roses allows you to appreciate the little things so that you don’t overreact over the big things.   </a:t>
            </a:r>
          </a:p>
          <a:p>
            <a:endParaRPr lang="en-US" dirty="0"/>
          </a:p>
        </p:txBody>
      </p:sp>
    </p:spTree>
    <p:extLst>
      <p:ext uri="{BB962C8B-B14F-4D97-AF65-F5344CB8AC3E}">
        <p14:creationId xmlns:p14="http://schemas.microsoft.com/office/powerpoint/2010/main" val="3111739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a take-charge approach and a positive attitude, you can reduce stress in your life by making healthy lifestyle choices and taking care of yourself.  If you regularly make time for rest and relaxation, you’ll be in a better place to handle life’s stressors when they inevitably come. Don’t get so caught up in the hustle and bustle of life that you forget to take care of your own needs.  Nurturing yourself is a necessity, not a luxury. </a:t>
            </a:r>
          </a:p>
          <a:p>
            <a:endParaRPr lang="en-US" b="1" dirty="0" smtClean="0"/>
          </a:p>
          <a:p>
            <a:r>
              <a:rPr lang="en-US" b="1" dirty="0" smtClean="0"/>
              <a:t>Set aside relaxation time.</a:t>
            </a:r>
            <a:r>
              <a:rPr lang="en-US" dirty="0" smtClean="0"/>
              <a:t> Include rest and relaxation in your daily schedule. Don’t allow other obligations to encroach. This is your time to take a break from all responsibilities and recharge your batteries. </a:t>
            </a:r>
          </a:p>
          <a:p>
            <a:endParaRPr lang="en-US" b="1" dirty="0" smtClean="0"/>
          </a:p>
          <a:p>
            <a:r>
              <a:rPr lang="en-US" b="1" dirty="0" smtClean="0"/>
              <a:t>Connect with others.</a:t>
            </a:r>
            <a:r>
              <a:rPr lang="en-US" dirty="0" smtClean="0"/>
              <a:t> Spend time with positive people who enhance your life. A strong support system will buffer you from the negative effects of stress. </a:t>
            </a:r>
          </a:p>
          <a:p>
            <a:endParaRPr lang="en-US" b="1" dirty="0" smtClean="0"/>
          </a:p>
          <a:p>
            <a:r>
              <a:rPr lang="en-US" b="1" dirty="0" smtClean="0"/>
              <a:t>Do something you enjoy every day. </a:t>
            </a:r>
            <a:r>
              <a:rPr lang="en-US" dirty="0" smtClean="0"/>
              <a:t>Make time for leisure activities that bring you joy, whether it be stargazing, playing the piano, or working on your bike. </a:t>
            </a:r>
          </a:p>
          <a:p>
            <a:endParaRPr lang="en-US" b="1" dirty="0" smtClean="0"/>
          </a:p>
          <a:p>
            <a:r>
              <a:rPr lang="en-US" b="1" dirty="0" smtClean="0"/>
              <a:t>Keep your sense of humor.</a:t>
            </a:r>
            <a:r>
              <a:rPr lang="en-US" dirty="0" smtClean="0"/>
              <a:t> This includes the ability to laugh at yourself. The act of laughing helps your body fight stress in a number of ways. </a:t>
            </a:r>
          </a:p>
          <a:p>
            <a:endParaRPr lang="en-US" dirty="0" smtClean="0"/>
          </a:p>
          <a:p>
            <a:endParaRPr lang="en-US" dirty="0" smtClean="0"/>
          </a:p>
          <a:p>
            <a:pPr defTabSz="949199">
              <a:defRPr/>
            </a:pPr>
            <a:r>
              <a:rPr lang="en-US" b="1" i="1" dirty="0" smtClean="0"/>
              <a:t>Optional</a:t>
            </a:r>
            <a:r>
              <a:rPr lang="en-US" b="1" i="1" baseline="0" dirty="0" smtClean="0"/>
              <a:t> Activity: </a:t>
            </a:r>
          </a:p>
          <a:p>
            <a:r>
              <a:rPr lang="en-US" b="1" i="1" dirty="0"/>
              <a:t>Supplies: pen/pencil, Stress Management worksheet</a:t>
            </a:r>
            <a:endParaRPr lang="en-US" i="1" dirty="0"/>
          </a:p>
          <a:p>
            <a:r>
              <a:rPr lang="en-US" i="1" dirty="0"/>
              <a:t>To manage your stress, it is helpful to know what resources you do have.  Many resources fall into broad categories such as supportive social networks, personal skills and interests, as well as your life experiences.  Ask participants to complete the Stress Management worksheet: </a:t>
            </a:r>
            <a:endParaRPr lang="en-US" i="1" dirty="0" smtClean="0"/>
          </a:p>
          <a:p>
            <a:endParaRPr lang="en-US" i="1" dirty="0"/>
          </a:p>
          <a:p>
            <a:pPr lvl="0"/>
            <a:r>
              <a:rPr lang="en-US" i="1" dirty="0"/>
              <a:t>Write a list of specific resources that you currently have in Column 1 (Examples may include: helpful friends, strong family, savings, coping ability, hobbies, caring minister, great family traditions, creativity, experiences with challenges, religious faith, pay and leisure activities, local library, personal journal realistic expectations, healthy lifestyle, family pet, mentors, advisors, or counselors.) </a:t>
            </a:r>
            <a:endParaRPr lang="en-US" i="1" dirty="0" smtClean="0"/>
          </a:p>
          <a:p>
            <a:pPr lvl="0"/>
            <a:endParaRPr lang="en-US" i="1" dirty="0"/>
          </a:p>
          <a:p>
            <a:pPr lvl="0"/>
            <a:r>
              <a:rPr lang="en-US" i="1" dirty="0"/>
              <a:t>Make a new list that includes all of the stresses and challenges you are currently facing in Column 2 (Examples may include: balancing caregiving and work, health problems, job loss, divorce, or decision-making). </a:t>
            </a:r>
          </a:p>
          <a:p>
            <a:pPr lvl="0"/>
            <a:r>
              <a:rPr lang="en-US" i="1" dirty="0"/>
              <a:t>Take your list of challenges (Column 2) and compare/pair it with your list of existing resources (Column 1).  Can you identify any resources that can help you deal with your challenge?  Do you have stressors that cannot be addressed with existing resources?  Circle these stressors in Column 2</a:t>
            </a:r>
            <a:r>
              <a:rPr lang="en-US" i="1" dirty="0" smtClean="0"/>
              <a:t>.</a:t>
            </a:r>
          </a:p>
          <a:p>
            <a:pPr lvl="0"/>
            <a:endParaRPr lang="en-US" i="1" dirty="0"/>
          </a:p>
          <a:p>
            <a:pPr lvl="0"/>
            <a:r>
              <a:rPr lang="en-US" i="1" dirty="0"/>
              <a:t>For any stressors that do not have a resource, create a list of resources that would help and think about ways in which you can seek such help in Column 3.   </a:t>
            </a:r>
            <a:endParaRPr lang="en-US" i="1" dirty="0" smtClean="0"/>
          </a:p>
          <a:p>
            <a:pPr lvl="0"/>
            <a:r>
              <a:rPr lang="en-US" i="1" dirty="0" smtClean="0"/>
              <a:t> </a:t>
            </a:r>
            <a:endParaRPr lang="en-US" i="1" dirty="0"/>
          </a:p>
          <a:p>
            <a:pPr lvl="0"/>
            <a:r>
              <a:rPr lang="en-US" i="1" dirty="0"/>
              <a:t>Finally, discuss the strength of identifying existing and needed resources.  Brainstorm resources for particular stressors as a group.</a:t>
            </a:r>
          </a:p>
        </p:txBody>
      </p:sp>
    </p:spTree>
    <p:extLst>
      <p:ext uri="{BB962C8B-B14F-4D97-AF65-F5344CB8AC3E}">
        <p14:creationId xmlns:p14="http://schemas.microsoft.com/office/powerpoint/2010/main" val="2004368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to talk about when it comes to money, funny thing is, nobody likes to talk about it in public.  Not going into major financial</a:t>
            </a:r>
            <a:r>
              <a:rPr lang="en-US" baseline="0" dirty="0" smtClean="0"/>
              <a:t> issues such as stocks, trusts, and inheritance laws, but just looking at the basics, we can still spend a long time on the topic of money.  To keep it short and simple, the very first thing everyone should do is develop a budget.  What is your income? What are your expenses?  Balance your expenses so that they do not exceed your income and develop a spending plan. That is a budget.  </a:t>
            </a:r>
          </a:p>
          <a:p>
            <a:endParaRPr lang="en-US" baseline="0" dirty="0" smtClean="0"/>
          </a:p>
          <a:p>
            <a:r>
              <a:rPr lang="en-US" baseline="0" dirty="0" smtClean="0"/>
              <a:t>It is easier to say than to do, but learning money management skills will help is keeping with your budget.  For example, it is best not to buy on credit, but if you need to, budget your credit spending carefully.  Shop around for the lowest finance charges and establish a person debt limit and stick to it.</a:t>
            </a:r>
          </a:p>
          <a:p>
            <a:endParaRPr lang="en-US" baseline="0" dirty="0" smtClean="0"/>
          </a:p>
          <a:p>
            <a:r>
              <a:rPr lang="en-US" baseline="0" dirty="0" smtClean="0"/>
              <a:t>There are some fairly new consumer protections available now. For example, the Federal Truth in Lending Act requires most businesses who extend credit to tell consumers what the credit will cost in the long run, including the finance charge and annual percentage rate of interest. </a:t>
            </a:r>
          </a:p>
          <a:p>
            <a:endParaRPr lang="en-US" baseline="0" dirty="0" smtClean="0"/>
          </a:p>
          <a:p>
            <a:r>
              <a:rPr lang="en-US" baseline="0" dirty="0" smtClean="0"/>
              <a:t>But it is not all about spending money, we should also be aware of saving money.  Think about your short, medium, and long-term savings goals.  Put that into the budget.    </a:t>
            </a:r>
            <a:endParaRPr lang="en-US" dirty="0" smtClean="0"/>
          </a:p>
          <a:p>
            <a:r>
              <a:rPr lang="en-US" i="1" dirty="0" smtClean="0"/>
              <a:t> </a:t>
            </a:r>
          </a:p>
          <a:p>
            <a:r>
              <a:rPr lang="en-US" b="1" i="1" dirty="0"/>
              <a:t>Activity 1: Rags to Riches</a:t>
            </a:r>
            <a:endParaRPr lang="en-US" i="1" dirty="0"/>
          </a:p>
          <a:p>
            <a:r>
              <a:rPr lang="en-US" b="1" i="1" dirty="0"/>
              <a:t>Supplies: pen/pencil, paper, dry erase board or easel with paper </a:t>
            </a:r>
            <a:endParaRPr lang="en-US" i="1" dirty="0"/>
          </a:p>
          <a:p>
            <a:r>
              <a:rPr lang="en-US" i="1" dirty="0"/>
              <a:t>We often don’t realize how rich we are in comparison to the rest of the world.  Ask the participants to: </a:t>
            </a:r>
          </a:p>
          <a:p>
            <a:pPr lvl="0"/>
            <a:r>
              <a:rPr lang="en-US" i="1" dirty="0"/>
              <a:t>Think about how blessed they are</a:t>
            </a:r>
          </a:p>
          <a:p>
            <a:pPr lvl="0"/>
            <a:r>
              <a:rPr lang="en-US" i="1" dirty="0"/>
              <a:t>Ask participants to consider everything on their body (clothes, undergarments, shoes, jewelry, glasses/contact, tattoos, hearing aids, etc.) and the cost associated with each item. Then ask them to consider items that they normally carry on their person: cell phone, purse, and wallet. Ask participants to add these costs and to write the total on a piece of paper.  Tell participants not to write their name on this paper.</a:t>
            </a:r>
          </a:p>
          <a:p>
            <a:pPr lvl="0"/>
            <a:r>
              <a:rPr lang="en-US" i="1" dirty="0"/>
              <a:t>Ask participants to pass their papers to the front</a:t>
            </a:r>
          </a:p>
          <a:p>
            <a:pPr lvl="0"/>
            <a:r>
              <a:rPr lang="en-US" i="1" dirty="0"/>
              <a:t>On a dry erase board or tablet, list the various totals that were handed forward.  Discuss with the participants whether or not they are surprised at how high or how low the figures are.</a:t>
            </a:r>
          </a:p>
          <a:p>
            <a:pPr lvl="0"/>
            <a:r>
              <a:rPr lang="en-US" i="1" dirty="0"/>
              <a:t>Compare the value of what is participants are wearing with the national poverty threshold for a family of four: As of 2015, the national poverty threshold for a family of four was an income of $24,250 per year or $2,020.83 per month. Some people might be wearing more than what a family of four makes per month. </a:t>
            </a:r>
          </a:p>
          <a:p>
            <a:endParaRPr lang="en-US" b="1" i="1" dirty="0"/>
          </a:p>
          <a:p>
            <a:r>
              <a:rPr lang="en-US" b="1" i="1" dirty="0"/>
              <a:t>Activity 2: Build Your Savings</a:t>
            </a:r>
            <a:endParaRPr lang="en-US" i="1" dirty="0"/>
          </a:p>
          <a:p>
            <a:r>
              <a:rPr lang="en-US" b="1" i="1" dirty="0"/>
              <a:t>Supplies: pen/pencil, University of Arkansas Fact Sheet FSFCS43 “Build your Savings” </a:t>
            </a:r>
            <a:endParaRPr lang="en-US" i="1" dirty="0"/>
          </a:p>
          <a:p>
            <a:r>
              <a:rPr lang="en-US" i="1" dirty="0"/>
              <a:t>(http://www.uaex.edu/Other_Areas/publications/PDF/FSFCS43.pdf)</a:t>
            </a:r>
          </a:p>
          <a:p>
            <a:r>
              <a:rPr lang="en-US" i="1" dirty="0"/>
              <a:t>Ask the participants to take a few minutes to complete the University of Arkansas fact sheet, “Our Family’s Goals Wish List.”  If more than one family member is present for the program, encourage families to compare/contrast/discuss their lists and/or discuss the goals and wish lists as a group in addition to the importance of having such goals and discussion. </a:t>
            </a:r>
          </a:p>
          <a:p>
            <a:endParaRPr lang="en-US" dirty="0" smtClean="0"/>
          </a:p>
          <a:p>
            <a:endParaRPr lang="en-US" dirty="0"/>
          </a:p>
        </p:txBody>
      </p:sp>
    </p:spTree>
    <p:extLst>
      <p:ext uri="{BB962C8B-B14F-4D97-AF65-F5344CB8AC3E}">
        <p14:creationId xmlns:p14="http://schemas.microsoft.com/office/powerpoint/2010/main" val="2102855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1.Sleep, learning, and memory are complex phenomena that are not entirely understood. Research suggests that sleep helps learning and memory in two distinct ways. First, a sleep-deprived person cannot focus attention optimally and therefore cannot learn efficiently. Second, sleep itself has a role in the consolidation of memory, which is essential for learning new information. Consolidation represents the processes by which a memory becomes stable. Memory consolidation takes place during sleep through the strengthening of the neural connections that form our memories. </a:t>
            </a:r>
            <a:br>
              <a:rPr lang="en-US" dirty="0"/>
            </a:br>
            <a:endParaRPr lang="en-US" dirty="0"/>
          </a:p>
          <a:p>
            <a:r>
              <a:rPr lang="en-US" dirty="0"/>
              <a:t>2. Sleep loss can affect the basic metabolic functions of storing carbohydrates and regulating hormones. Sleep deprivation from eight hours to four hours produces change in glucose tolerance and endocrine function. Sleep plays a vital role in regulating metabolism and appetite. When sleep deprived, the metabolic system will be out of balance, which will ultimately affect the dietary choices people make. For example, teens who are sleep deprived crave more carbohydrates. Sleep deprivation is a risk factor for obesity among adults.</a:t>
            </a:r>
          </a:p>
          <a:p>
            <a:endParaRPr lang="en-US" dirty="0"/>
          </a:p>
          <a:p>
            <a:r>
              <a:rPr lang="en-US" dirty="0"/>
              <a:t>3. Scientific research is revealing how sleep loss, and even poor-quality sleep, can lead to an increase in errors at the workplace, decreased productivity, and accidents that cost both lives and resources. For example, A National Sleep Foundation survey has revealed that 60 percent of adult drivers—about 168 million people—say they have driven a vehicle while feeling drowsy in the past year, and that more than one-third (103 million people) have actually fallen asleep at the wheel. Unfortunately, many of these situations end in tragedy. </a:t>
            </a:r>
          </a:p>
          <a:p>
            <a:endParaRPr lang="en-US" dirty="0"/>
          </a:p>
          <a:p>
            <a:r>
              <a:rPr lang="en-US" dirty="0"/>
              <a:t>4. Sleep and mood are closely connected; poor or inadequate sleep can cause irritability and stress, while healthy sleep can enhance well-being. Chronic insomnia may increase the risk of developing a mood disorder, such as anxiety or depression.</a:t>
            </a:r>
          </a:p>
          <a:p>
            <a:endParaRPr lang="en-US" dirty="0"/>
          </a:p>
          <a:p>
            <a:r>
              <a:rPr lang="en-US" dirty="0"/>
              <a:t>5. Sleep and the heart health go together.  Poor sleep can lead to heart disease and heart disease can keep you awake. Poor sleep has been linked with high blood pressure, atherosclerosis, heart failure, heart attack and stroke, diabetes, and obesity. The thread that ties these together may be inflammation, the body’s response to injury, infection, irritation, or disease. Poor sleep increases levels of C-reactive protein and other substances that reflect active inflammation. It also revs up the body’s sympathetic nervous system, which is activated by fright or stress. In contrast, sometimes heart disease is a cause of poor sleep. People with heart failure may wake up with trouble breathing, which stems from fluid buildup in the lungs. There’s also some evidence that heart failure leads to sleep apnea, a breathing problem that can awaken a person repeatedly throughout the night. Some people have nighttime angina (chest pain), bouts of atrial fibrillation, or palpitations (the sensation of a racing or pounding heart) that disturb sleep.</a:t>
            </a:r>
          </a:p>
          <a:p>
            <a:pPr defTabSz="949199">
              <a:defRPr/>
            </a:pPr>
            <a:endParaRPr lang="en-US" dirty="0"/>
          </a:p>
          <a:p>
            <a:pPr defTabSz="949199">
              <a:defRPr/>
            </a:pPr>
            <a:r>
              <a:rPr lang="en-US" dirty="0"/>
              <a:t>6. Research has revealed that people who consistently fail to get enough sleep are at an increased risk of chronic disease. Treating sleep as a priority, rather than a luxury, may be an important step in preventing a number of chronic medical conditions.</a:t>
            </a:r>
          </a:p>
        </p:txBody>
      </p:sp>
    </p:spTree>
    <p:extLst>
      <p:ext uri="{BB962C8B-B14F-4D97-AF65-F5344CB8AC3E}">
        <p14:creationId xmlns:p14="http://schemas.microsoft.com/office/powerpoint/2010/main" val="154225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as we get older, it becomes harder to sleep through the night.  The promotion of regular sleep is known as sleep hygiene.  Here are some simple sleep hygiene tips: </a:t>
            </a:r>
          </a:p>
          <a:p>
            <a:r>
              <a:rPr lang="en-US" dirty="0" smtClean="0"/>
              <a:t>• Go to bed at the same time each night, and rise at the same time each morning. </a:t>
            </a:r>
          </a:p>
          <a:p>
            <a:r>
              <a:rPr lang="en-US" dirty="0" smtClean="0"/>
              <a:t>• Sleep in a quiet, dark, and relaxing environment, which is neither too hot nor too cold.</a:t>
            </a:r>
          </a:p>
          <a:p>
            <a:r>
              <a:rPr lang="en-US" dirty="0" smtClean="0"/>
              <a:t>• Make your bed comfortable and use it only for sleeping and not for other activities, such as reading, watching TV, or listening to music. </a:t>
            </a:r>
          </a:p>
          <a:p>
            <a:r>
              <a:rPr lang="en-US" dirty="0" smtClean="0"/>
              <a:t>• Remove all TVs, computers, and other "gadgets" from the bedroom. </a:t>
            </a:r>
          </a:p>
          <a:p>
            <a:r>
              <a:rPr lang="en-US" dirty="0" smtClean="0"/>
              <a:t>• Avoid physical activity within a few hours of bedtime. </a:t>
            </a:r>
          </a:p>
          <a:p>
            <a:r>
              <a:rPr lang="en-US" dirty="0" smtClean="0"/>
              <a:t>• Avoid large meals before bedtime. </a:t>
            </a:r>
          </a:p>
          <a:p>
            <a:endParaRPr lang="en-US" dirty="0" smtClean="0"/>
          </a:p>
          <a:p>
            <a:r>
              <a:rPr lang="en-US" b="1" dirty="0" smtClean="0"/>
              <a:t>Sleep recommendations:</a:t>
            </a:r>
            <a:r>
              <a:rPr lang="en-US" b="1" baseline="0" dirty="0" smtClean="0"/>
              <a:t> </a:t>
            </a:r>
          </a:p>
          <a:p>
            <a:r>
              <a:rPr lang="en-US" b="1" baseline="0" dirty="0" smtClean="0"/>
              <a:t>Infants</a:t>
            </a:r>
          </a:p>
          <a:p>
            <a:r>
              <a:rPr lang="en-US" b="1" baseline="0" dirty="0" smtClean="0"/>
              <a:t>     </a:t>
            </a:r>
            <a:r>
              <a:rPr lang="en-US" b="0" baseline="0" dirty="0" smtClean="0"/>
              <a:t>birth-2 months = 10.5 to 18 hours</a:t>
            </a:r>
          </a:p>
          <a:p>
            <a:r>
              <a:rPr lang="en-US" b="0" baseline="0" dirty="0" smtClean="0"/>
              <a:t>     2 to 12 months = 14 to 15 hours</a:t>
            </a:r>
          </a:p>
          <a:p>
            <a:r>
              <a:rPr lang="en-US" b="1" baseline="0" dirty="0" smtClean="0"/>
              <a:t>Toddlers/Children</a:t>
            </a:r>
          </a:p>
          <a:p>
            <a:r>
              <a:rPr lang="en-US" b="0" baseline="0" dirty="0" smtClean="0"/>
              <a:t>     12 to 18 months = 13 to 15 hours</a:t>
            </a:r>
          </a:p>
          <a:p>
            <a:r>
              <a:rPr lang="en-US" b="0" baseline="0" dirty="0" smtClean="0"/>
              <a:t>     18 months to 3 years = 12 to 14 hours</a:t>
            </a:r>
          </a:p>
          <a:p>
            <a:r>
              <a:rPr lang="en-US" b="0" baseline="0" dirty="0" smtClean="0"/>
              <a:t>     3 to 5 years = 11 to 13 hours</a:t>
            </a:r>
          </a:p>
          <a:p>
            <a:r>
              <a:rPr lang="en-US" b="0" baseline="0" dirty="0" smtClean="0"/>
              <a:t>     5 to 12 years = 9 to 11 hours</a:t>
            </a:r>
          </a:p>
          <a:p>
            <a:r>
              <a:rPr lang="en-US" b="1" baseline="0" dirty="0" smtClean="0"/>
              <a:t>Adolescents</a:t>
            </a:r>
          </a:p>
          <a:p>
            <a:r>
              <a:rPr lang="en-US" b="0" baseline="0" dirty="0" smtClean="0"/>
              <a:t>     at least 8.5 to 9.5 hours</a:t>
            </a:r>
          </a:p>
          <a:p>
            <a:r>
              <a:rPr lang="en-US" b="1" baseline="0" dirty="0" smtClean="0"/>
              <a:t>Adults</a:t>
            </a:r>
          </a:p>
          <a:p>
            <a:r>
              <a:rPr lang="en-US" b="0" baseline="0" dirty="0" smtClean="0"/>
              <a:t>     7 to 9 hours</a:t>
            </a:r>
            <a:endParaRPr lang="en-US" b="0" dirty="0" smtClean="0"/>
          </a:p>
          <a:p>
            <a:endParaRPr lang="en-US" dirty="0" smtClean="0"/>
          </a:p>
          <a:p>
            <a:r>
              <a:rPr lang="en-US" b="1" i="1" dirty="0" smtClean="0"/>
              <a:t>Optional</a:t>
            </a:r>
            <a:r>
              <a:rPr lang="en-US" b="1" i="1" baseline="0" dirty="0" smtClean="0"/>
              <a:t> Activity: (Group Relaxation)</a:t>
            </a:r>
            <a:endParaRPr lang="en-US" b="1" i="1" dirty="0" smtClean="0"/>
          </a:p>
          <a:p>
            <a:r>
              <a:rPr lang="en-US" b="1" i="1" dirty="0"/>
              <a:t>Supplies: none</a:t>
            </a:r>
            <a:endParaRPr lang="en-US" i="1" dirty="0"/>
          </a:p>
          <a:p>
            <a:r>
              <a:rPr lang="en-US" i="1" dirty="0"/>
              <a:t>Often when people cannot fall asleep they get impatient, which can result in not being able to sleep.  To help yourself fall asleep, try to first relax.  This starts with staying in the bed with the lights (and electronics!) off.  Let’s try some relaxation techniques now.  It’s okay if you snooze off, we will wake you up! </a:t>
            </a:r>
          </a:p>
          <a:p>
            <a:pPr lvl="0"/>
            <a:r>
              <a:rPr lang="en-US" i="1" dirty="0"/>
              <a:t>The first thing I want you to do is to focus on your breathing.  Consciously slow your breathing to a particular count (3 to 5 seconds in and out is good but it will vary by person). Counting focuses your mind and deep breathing relaxes you.  Being relaxed and slowing your heart rate will make it easier to fall asleep.</a:t>
            </a:r>
          </a:p>
          <a:p>
            <a:pPr lvl="0"/>
            <a:r>
              <a:rPr lang="en-US" i="1" dirty="0"/>
              <a:t>Now that your breathing is slow and deep, picture a scene, a familiar place where you are happy—the beach, the mountains, your backyard.  Visualize yourself moving around your place until you find a comfortable place to sit or lie down. In your imagination, sit or lie down and be comfortable there. When you are restless in bed trying to fall asleep, moving around in your favorite place in your mind can help relieve that restlessness.  Once you are calm in your mind, you can become calm in your body.     </a:t>
            </a:r>
          </a:p>
          <a:p>
            <a:pPr lvl="0"/>
            <a:r>
              <a:rPr lang="en-US" i="1" dirty="0"/>
              <a:t>Recheck your breathing.  Slowly breathe in and out.  Take deep breaths.  Are you still picturing your familiar place? Are you lying down in your mind?  While you picture yourself in your favorite place in your mind, we are going to relax your muscles. Start by tensing up your toes for a few seconds while you breathe, then relax.  Do it again.  Tense the arches of your feet, hold, relax. Now your calves muscles…. (Walk the participants through tensing and relaxing their muscles up their body and end at the face.) By having this body awareness, it can help remove body tension and make you more comfortable enabling sleep to come easier.</a:t>
            </a:r>
          </a:p>
          <a:p>
            <a:pPr lvl="0"/>
            <a:r>
              <a:rPr lang="en-US" i="1" dirty="0"/>
              <a:t>Are you relaxed? Do you feel sleepy? Open your eyes and stretch. You can try these and other techniques at home to help you fall asleep at night.</a:t>
            </a:r>
          </a:p>
          <a:p>
            <a:endParaRPr lang="en-US" dirty="0"/>
          </a:p>
        </p:txBody>
      </p:sp>
    </p:spTree>
    <p:extLst>
      <p:ext uri="{BB962C8B-B14F-4D97-AF65-F5344CB8AC3E}">
        <p14:creationId xmlns:p14="http://schemas.microsoft.com/office/powerpoint/2010/main" val="314898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9199" rtl="0" eaLnBrk="1" fontAlgn="auto" latinLnBrk="0" hangingPunct="1">
              <a:lnSpc>
                <a:spcPct val="100000"/>
              </a:lnSpc>
              <a:spcBef>
                <a:spcPts val="0"/>
              </a:spcBef>
              <a:spcAft>
                <a:spcPts val="0"/>
              </a:spcAft>
              <a:buClrTx/>
              <a:buSzTx/>
              <a:buFontTx/>
              <a:buNone/>
              <a:tabLst/>
              <a:defRPr/>
            </a:pPr>
            <a:r>
              <a:rPr lang="en-US" dirty="0" smtClean="0"/>
              <a:t>May you all make it to a healthy 100 and a half!!</a:t>
            </a:r>
          </a:p>
          <a:p>
            <a:pPr marL="0" marR="0" indent="0" algn="l" defTabSz="949199"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49199" rtl="0" eaLnBrk="1" fontAlgn="auto" latinLnBrk="0" hangingPunct="1">
              <a:lnSpc>
                <a:spcPct val="100000"/>
              </a:lnSpc>
              <a:spcBef>
                <a:spcPts val="0"/>
              </a:spcBef>
              <a:spcAft>
                <a:spcPts val="0"/>
              </a:spcAft>
              <a:buClrTx/>
              <a:buSzTx/>
              <a:buFontTx/>
              <a:buNone/>
              <a:tabLst/>
              <a:defRPr/>
            </a:pPr>
            <a:r>
              <a:rPr lang="en-US" dirty="0" smtClean="0"/>
              <a:t>Today</a:t>
            </a:r>
            <a:r>
              <a:rPr lang="en-US" baseline="0" dirty="0" smtClean="0"/>
              <a:t> we’ll be talking about healthy lifestyle behaviors that can propel you towards 100 and a half. But, first, let’s talk about aging. What words come to mind when you think about age/aging/old?</a:t>
            </a:r>
          </a:p>
          <a:p>
            <a:pPr marL="0" marR="0" indent="0" algn="l" defTabSz="94919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49199" rtl="0" eaLnBrk="1" fontAlgn="auto" latinLnBrk="0" hangingPunct="1">
              <a:lnSpc>
                <a:spcPct val="100000"/>
              </a:lnSpc>
              <a:spcBef>
                <a:spcPts val="0"/>
              </a:spcBef>
              <a:spcAft>
                <a:spcPts val="0"/>
              </a:spcAft>
              <a:buClrTx/>
              <a:buSzTx/>
              <a:buFontTx/>
              <a:buNone/>
              <a:tabLst/>
              <a:defRPr/>
            </a:pPr>
            <a:r>
              <a:rPr lang="en-US" b="1" i="1" baseline="0" dirty="0" smtClean="0"/>
              <a:t>Group Activity</a:t>
            </a:r>
          </a:p>
          <a:p>
            <a:pPr marL="228600" marR="0" indent="-228600" algn="l" defTabSz="949199" rtl="0" eaLnBrk="1" fontAlgn="auto" latinLnBrk="0" hangingPunct="1">
              <a:lnSpc>
                <a:spcPct val="100000"/>
              </a:lnSpc>
              <a:spcBef>
                <a:spcPts val="0"/>
              </a:spcBef>
              <a:spcAft>
                <a:spcPts val="0"/>
              </a:spcAft>
              <a:buClrTx/>
              <a:buSzTx/>
              <a:buFontTx/>
              <a:buAutoNum type="arabicPeriod"/>
              <a:tabLst/>
              <a:defRPr/>
            </a:pPr>
            <a:r>
              <a:rPr lang="en-US" b="0" baseline="0" dirty="0" smtClean="0"/>
              <a:t>Write down what words come to mind when you think of the words “age/aging/old” – using a whiteboard/chalkboard/easel paper would be helpful.</a:t>
            </a:r>
          </a:p>
          <a:p>
            <a:pPr marL="228600" marR="0" indent="-228600" algn="l" defTabSz="949199" rtl="0" eaLnBrk="1" fontAlgn="auto" latinLnBrk="0" hangingPunct="1">
              <a:lnSpc>
                <a:spcPct val="100000"/>
              </a:lnSpc>
              <a:spcBef>
                <a:spcPts val="0"/>
              </a:spcBef>
              <a:spcAft>
                <a:spcPts val="0"/>
              </a:spcAft>
              <a:buClrTx/>
              <a:buSzTx/>
              <a:buFontTx/>
              <a:buAutoNum type="arabicPeriod"/>
              <a:tabLst/>
              <a:defRPr/>
            </a:pPr>
            <a:r>
              <a:rPr lang="en-US" b="0" baseline="0" dirty="0" smtClean="0"/>
              <a:t>Count how many words are positive (circle them) and negative (cross them out)</a:t>
            </a:r>
          </a:p>
          <a:p>
            <a:pPr marL="228600" marR="0" indent="-228600" algn="l" defTabSz="949199" rtl="0" eaLnBrk="1" fontAlgn="auto" latinLnBrk="0" hangingPunct="1">
              <a:lnSpc>
                <a:spcPct val="100000"/>
              </a:lnSpc>
              <a:spcBef>
                <a:spcPts val="0"/>
              </a:spcBef>
              <a:spcAft>
                <a:spcPts val="0"/>
              </a:spcAft>
              <a:buClrTx/>
              <a:buSzTx/>
              <a:buFontTx/>
              <a:buAutoNum type="arabicPeriod"/>
              <a:tabLst/>
              <a:defRPr/>
            </a:pPr>
            <a:r>
              <a:rPr lang="en-US" b="0" baseline="0" dirty="0" smtClean="0"/>
              <a:t>Sometimes there might be more negative words than positive. Why is this?</a:t>
            </a:r>
          </a:p>
          <a:p>
            <a:pPr marL="228600" marR="0" indent="-228600" algn="l" defTabSz="949199" rtl="0" eaLnBrk="1" fontAlgn="auto" latinLnBrk="0" hangingPunct="1">
              <a:lnSpc>
                <a:spcPct val="100000"/>
              </a:lnSpc>
              <a:spcBef>
                <a:spcPts val="0"/>
              </a:spcBef>
              <a:spcAft>
                <a:spcPts val="0"/>
              </a:spcAft>
              <a:buClrTx/>
              <a:buSzTx/>
              <a:buFontTx/>
              <a:buAutoNum type="arabicPeriod"/>
              <a:tabLst/>
              <a:defRPr/>
            </a:pPr>
            <a:r>
              <a:rPr lang="en-US" b="0" baseline="0" dirty="0" smtClean="0"/>
              <a:t>Discuss how aging is influenced by:</a:t>
            </a:r>
          </a:p>
          <a:p>
            <a:pPr marL="685800" marR="0" lvl="1" indent="-228600" algn="l" defTabSz="949199" rtl="0" eaLnBrk="1" fontAlgn="auto" latinLnBrk="0" hangingPunct="1">
              <a:lnSpc>
                <a:spcPct val="100000"/>
              </a:lnSpc>
              <a:spcBef>
                <a:spcPts val="0"/>
              </a:spcBef>
              <a:spcAft>
                <a:spcPts val="0"/>
              </a:spcAft>
              <a:buClrTx/>
              <a:buSzTx/>
              <a:buFontTx/>
              <a:buAutoNum type="arabicPeriod"/>
              <a:tabLst/>
              <a:defRPr/>
            </a:pPr>
            <a:r>
              <a:rPr lang="en-US" b="0" baseline="0" dirty="0" smtClean="0"/>
              <a:t>Society and media (we live in a culture that values youth – we grow up learning/thinking this). Therefore, older adults might think they’re a burden, that they have no purpose, or that aches/pains/frailty is “normal”</a:t>
            </a:r>
          </a:p>
          <a:p>
            <a:pPr marL="685800" marR="0" lvl="1" indent="-228600" algn="l" defTabSz="949199" rtl="0" eaLnBrk="1" fontAlgn="auto" latinLnBrk="0" hangingPunct="1">
              <a:lnSpc>
                <a:spcPct val="100000"/>
              </a:lnSpc>
              <a:spcBef>
                <a:spcPts val="0"/>
              </a:spcBef>
              <a:spcAft>
                <a:spcPts val="0"/>
              </a:spcAft>
              <a:buClrTx/>
              <a:buSzTx/>
              <a:buFontTx/>
              <a:buAutoNum type="arabicPeriod"/>
              <a:tabLst/>
              <a:defRPr/>
            </a:pPr>
            <a:r>
              <a:rPr lang="en-US" b="0" baseline="0" dirty="0" smtClean="0"/>
              <a:t>Ageism (negative stereotyping of older adults)</a:t>
            </a:r>
          </a:p>
          <a:p>
            <a:pPr marL="0" marR="0" indent="0" algn="l" defTabSz="949199" rtl="0" eaLnBrk="1" fontAlgn="auto" latinLnBrk="0" hangingPunct="1">
              <a:lnSpc>
                <a:spcPct val="100000"/>
              </a:lnSpc>
              <a:spcBef>
                <a:spcPts val="0"/>
              </a:spcBef>
              <a:spcAft>
                <a:spcPts val="0"/>
              </a:spcAft>
              <a:buClrTx/>
              <a:buSzTx/>
              <a:buFontTx/>
              <a:buNone/>
              <a:tabLst/>
              <a:defRPr/>
            </a:pPr>
            <a:r>
              <a:rPr lang="en-US" baseline="0" dirty="0" smtClean="0"/>
              <a:t>5. Discuss the positive words from the brainstorm</a:t>
            </a:r>
          </a:p>
          <a:p>
            <a:pPr marL="0" marR="0" indent="0" algn="l" defTabSz="94919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49199" rtl="0" eaLnBrk="1" fontAlgn="auto" latinLnBrk="0" hangingPunct="1">
              <a:lnSpc>
                <a:spcPct val="100000"/>
              </a:lnSpc>
              <a:spcBef>
                <a:spcPts val="0"/>
              </a:spcBef>
              <a:spcAft>
                <a:spcPts val="0"/>
              </a:spcAft>
              <a:buClrTx/>
              <a:buSzTx/>
              <a:buFontTx/>
              <a:buNone/>
              <a:tabLst/>
              <a:defRPr/>
            </a:pPr>
            <a:r>
              <a:rPr lang="en-US" baseline="0" dirty="0" smtClean="0"/>
              <a:t>These positive words are a key component of this program that you will soon see. </a:t>
            </a:r>
            <a:r>
              <a:rPr lang="en-US" i="0" baseline="0" dirty="0" smtClean="0"/>
              <a:t>As George Carlin points out in his poem, embracing aging is a life long journey; therefore it is important to e</a:t>
            </a:r>
            <a:r>
              <a:rPr lang="en-US" dirty="0" smtClean="0"/>
              <a:t>stablish healthy lifestyle behaviors throughout life to influence optimal aging.</a:t>
            </a:r>
            <a:endParaRPr lang="en-US" baseline="0" dirty="0" smtClean="0"/>
          </a:p>
          <a:p>
            <a:endParaRPr lang="en-US" dirty="0" smtClean="0"/>
          </a:p>
          <a:p>
            <a:r>
              <a:rPr lang="en-US" dirty="0" smtClean="0"/>
              <a:t>So,</a:t>
            </a:r>
            <a:r>
              <a:rPr lang="en-US" baseline="0" dirty="0" smtClean="0"/>
              <a:t> what are those healthy lifestyle behaviors?</a:t>
            </a:r>
            <a:r>
              <a:rPr lang="en-US" dirty="0" smtClean="0"/>
              <a:t/>
            </a:r>
            <a:br>
              <a:rPr lang="en-US" dirty="0" smtClean="0"/>
            </a:br>
            <a:endParaRPr lang="en-US" i="1" dirty="0" smtClean="0"/>
          </a:p>
          <a:p>
            <a:endParaRPr lang="en-US" dirty="0"/>
          </a:p>
        </p:txBody>
      </p:sp>
    </p:spTree>
    <p:extLst>
      <p:ext uri="{BB962C8B-B14F-4D97-AF65-F5344CB8AC3E}">
        <p14:creationId xmlns:p14="http://schemas.microsoft.com/office/powerpoint/2010/main" val="28484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Take at least 10 minutes a day for you:</a:t>
            </a:r>
          </a:p>
          <a:p>
            <a:endParaRPr lang="en-US" dirty="0" smtClean="0"/>
          </a:p>
          <a:p>
            <a:pPr marL="237300" indent="-237300">
              <a:buFont typeface="+mj-lt"/>
              <a:buAutoNum type="arabicPeriod"/>
            </a:pPr>
            <a:r>
              <a:rPr lang="en-US" b="1" dirty="0" smtClean="0"/>
              <a:t>Get to know you</a:t>
            </a:r>
          </a:p>
          <a:p>
            <a:pPr defTabSz="949199">
              <a:defRPr/>
            </a:pPr>
            <a:r>
              <a:rPr lang="en-US" dirty="0" smtClean="0"/>
              <a:t>The things you believe in, the values that guide your life, and the passions that motivate you are what make you </a:t>
            </a:r>
            <a:r>
              <a:rPr lang="en-US" i="1" u="sng" dirty="0" err="1" smtClean="0"/>
              <a:t>you</a:t>
            </a:r>
            <a:r>
              <a:rPr lang="en-US" dirty="0" smtClean="0"/>
              <a:t>.  It is healthy to identify what is important to you/what you want to get out of life, including short and long-term goals, and seek opportunities that fulfill you.  </a:t>
            </a:r>
          </a:p>
          <a:p>
            <a:endParaRPr lang="en-US" i="1" dirty="0" smtClean="0"/>
          </a:p>
          <a:p>
            <a:r>
              <a:rPr lang="en-US" b="1" i="1" dirty="0" smtClean="0"/>
              <a:t>Optional Activity 1: Recipe of You (individual</a:t>
            </a:r>
            <a:r>
              <a:rPr lang="en-US" b="1" i="1" baseline="0" dirty="0" smtClean="0"/>
              <a:t> activity/group discussion)</a:t>
            </a:r>
            <a:r>
              <a:rPr lang="en-US" b="1" i="1" dirty="0" smtClean="0"/>
              <a:t>.  </a:t>
            </a:r>
          </a:p>
          <a:p>
            <a:r>
              <a:rPr lang="en-US" b="1" i="1" dirty="0"/>
              <a:t>Supplies: pens/pencils, Recipe Card worksheet</a:t>
            </a:r>
            <a:endParaRPr lang="en-US" i="1" dirty="0"/>
          </a:p>
          <a:p>
            <a:r>
              <a:rPr lang="en-US" i="1" dirty="0"/>
              <a:t>This activity encourages participants to think carefully about the unique individual characteristics that make them who they are (a unique, one-of-a-kind individual who is a blend of “ingredients”).  For example, you may be a mix of strength, 8 hours of sleep, and determination combined with short legs, blue eyes, brown hair and laughter and passion, to make a complete recipe of you.</a:t>
            </a:r>
          </a:p>
          <a:p>
            <a:pPr lvl="0"/>
            <a:r>
              <a:rPr lang="en-US" i="1" dirty="0"/>
              <a:t>Pass out Recipe Card worksheet </a:t>
            </a:r>
            <a:endParaRPr lang="en-US" i="1" dirty="0" smtClean="0">
              <a:effectLst/>
            </a:endParaRPr>
          </a:p>
          <a:p>
            <a:pPr lvl="0"/>
            <a:r>
              <a:rPr lang="en-US" i="1" dirty="0"/>
              <a:t>Read directions to the group</a:t>
            </a:r>
            <a:endParaRPr lang="en-US" i="1" dirty="0" smtClean="0">
              <a:effectLst/>
            </a:endParaRPr>
          </a:p>
          <a:p>
            <a:pPr lvl="0"/>
            <a:r>
              <a:rPr lang="en-US" i="1" dirty="0"/>
              <a:t>Think carefully about your personality, values, what makes you happy, what makes you special, favorite foods, hobbies, or any other characteristics that make up you.  Use strong adjectives to describe you.  Brainstorm first and then write down your ideas on the front of this card.</a:t>
            </a:r>
          </a:p>
          <a:p>
            <a:pPr lvl="0"/>
            <a:r>
              <a:rPr lang="en-US" i="1" dirty="0"/>
              <a:t>On the front of your card, list the ingredients and measurements that make you, </a:t>
            </a:r>
            <a:r>
              <a:rPr lang="en-US" i="1" u="sng" dirty="0"/>
              <a:t>YOU</a:t>
            </a:r>
            <a:r>
              <a:rPr lang="en-US" i="1" dirty="0"/>
              <a:t> (1/2 cup love; 1 tsp. orneriness).  </a:t>
            </a:r>
          </a:p>
          <a:p>
            <a:pPr lvl="0"/>
            <a:r>
              <a:rPr lang="en-US" i="1" dirty="0"/>
              <a:t>Provide directions on how to mix your ingredients together.  </a:t>
            </a:r>
          </a:p>
          <a:p>
            <a:pPr lvl="0"/>
            <a:r>
              <a:rPr lang="en-US" i="1" dirty="0"/>
              <a:t>Name your recipe.  </a:t>
            </a:r>
          </a:p>
          <a:p>
            <a:pPr lvl="0"/>
            <a:r>
              <a:rPr lang="en-US" i="1" dirty="0"/>
              <a:t>Allow 3-5 minutes for individual brainstorming/writing</a:t>
            </a:r>
            <a:endParaRPr lang="en-US" i="1" dirty="0" smtClean="0">
              <a:effectLst/>
            </a:endParaRPr>
          </a:p>
          <a:p>
            <a:pPr lvl="0"/>
            <a:r>
              <a:rPr lang="en-US" i="1" dirty="0"/>
              <a:t>Allow 5-8 minutes for group sharing (optional)</a:t>
            </a:r>
            <a:endParaRPr lang="en-US" i="1" dirty="0" smtClean="0">
              <a:effectLst/>
            </a:endParaRPr>
          </a:p>
          <a:p>
            <a:endParaRPr lang="en-US" i="1" baseline="0" dirty="0" smtClean="0"/>
          </a:p>
          <a:p>
            <a:r>
              <a:rPr lang="en-US" b="1" i="0" baseline="0" dirty="0" smtClean="0"/>
              <a:t>2. T</a:t>
            </a:r>
            <a:r>
              <a:rPr lang="en-US" b="1" i="0" dirty="0" smtClean="0"/>
              <a:t>ake care of yourself</a:t>
            </a:r>
          </a:p>
          <a:p>
            <a:r>
              <a:rPr lang="en-US" dirty="0" smtClean="0"/>
              <a:t>Life is busy.  As a result, you may neglect your own well-being which can lead to stress, irritability, moodiness and even depression.  Proper self care, such as sleep, nutrition, physical activity, and low stress can help improve mood and daily productivity. By taking care of yourself, you will be more relaxed and content.  You will also feel stronger and more confident.  A person who places an emphasis on self care is more efficient, better able to concentrate and help others, and will be more likely to accomplish and enjoy more within a 24 hour period.</a:t>
            </a:r>
          </a:p>
          <a:p>
            <a:endParaRPr lang="en-US" i="1" dirty="0" smtClean="0"/>
          </a:p>
          <a:p>
            <a:r>
              <a:rPr lang="en-US" b="1" i="1" dirty="0" smtClean="0"/>
              <a:t>Optional Activity 2: take Care of Yourself (group discussion): </a:t>
            </a:r>
          </a:p>
          <a:p>
            <a:r>
              <a:rPr lang="en-US" b="1" i="1" dirty="0" smtClean="0"/>
              <a:t>Supplies needed: None</a:t>
            </a:r>
          </a:p>
          <a:p>
            <a:r>
              <a:rPr lang="en-US" i="1" dirty="0" smtClean="0"/>
              <a:t>Brainstorm about the many ways to take care of yourself.  Some answers may include: Sleep, Exercise, Eat healthy, Laugh more, De-clutter or organize your house and/or office, Read a book, Walk your pet, Play with your kids/grandkids, Join a club, Go to your doctor for checkups… </a:t>
            </a:r>
          </a:p>
          <a:p>
            <a:pPr marL="237300" indent="-237300"/>
            <a:endParaRPr lang="en-US" b="1" dirty="0" smtClean="0"/>
          </a:p>
          <a:p>
            <a:r>
              <a:rPr lang="en-US" b="1" dirty="0" smtClean="0"/>
              <a:t>3. Take a break from your daily routine without feeling guilty</a:t>
            </a:r>
            <a:endParaRPr lang="en-US" dirty="0" smtClean="0"/>
          </a:p>
          <a:p>
            <a:r>
              <a:rPr lang="en-US" dirty="0" smtClean="0"/>
              <a:t>It is mentally healthy to take a break from your daily routine.  But such breaks often come with guilt.  You feel guilty for while at work or running errand because you are not with you family, yet spending time with family can create pressure because you are not concentrating on work or household tasks.  On top of it, people feel the most guilty when they time for themselves.  Slipping away from your daily routine doesn’t have to occur for extended periods of time, it can mean going to your bedroom with your door closed to sit, take a bath, or read a book uninterrupted.   Help your family and friends around you understand that this is a time you do not want any interruptions.  If it's difficult for people to leave you alone, leave the house and go for a walk, meet a friend for coffee, see a movie, or go shopping.   </a:t>
            </a:r>
          </a:p>
          <a:p>
            <a:pPr marL="237300" indent="-237300"/>
            <a:endParaRPr lang="en-US" b="1" dirty="0" smtClean="0"/>
          </a:p>
          <a:p>
            <a:pPr marL="237300" indent="-237300"/>
            <a:r>
              <a:rPr lang="en-US" b="1" dirty="0" smtClean="0"/>
              <a:t>4. Make a “to do list”</a:t>
            </a:r>
          </a:p>
          <a:p>
            <a:pPr marL="237300" indent="-237300" defTabSz="949199">
              <a:defRPr/>
            </a:pPr>
            <a:r>
              <a:rPr lang="en-US" dirty="0" smtClean="0"/>
              <a:t>A “to do list” is a motivating and organizational tool that helps you plan your day and manage your time effectively.  Prioritizing your list into due dates, short- and long-term goals and/or rank of importance can help you feel more control and balance.  It also helps you recognize that everything does not all need to be done in one day.  Crossing items off a list is a mental reminder that you’re making progress.  It can be both gratifying and empowering.  But, always leave enough room for day-to-day tasks and other unplanned events that naturally appear during the day.  </a:t>
            </a:r>
          </a:p>
          <a:p>
            <a:pPr marL="237300" indent="-237300"/>
            <a:endParaRPr lang="en-US" b="1" dirty="0" smtClean="0"/>
          </a:p>
          <a:p>
            <a:pPr marL="237300" indent="-237300"/>
            <a:r>
              <a:rPr lang="en-US" b="1" dirty="0" smtClean="0"/>
              <a:t>5. Be physically active</a:t>
            </a:r>
          </a:p>
          <a:p>
            <a:pPr marL="237300" indent="-237300"/>
            <a:r>
              <a:rPr lang="en-US" dirty="0" smtClean="0"/>
              <a:t>Physical activity and exercise, including strength training, is a healthy way to spend “me time.” Exercise affects overall physical and mental well being.  It increases strength, cardiovascular conditioning, flexibility, balance, and body composition. It also boosts self-esteem and confidence and helps lower stress and anxiety. </a:t>
            </a:r>
            <a:endParaRPr lang="en-US" b="1" dirty="0" smtClean="0"/>
          </a:p>
          <a:p>
            <a:pPr marL="237300" indent="-237300"/>
            <a:endParaRPr lang="en-US" b="1" dirty="0" smtClean="0"/>
          </a:p>
          <a:p>
            <a:pPr marL="237300" indent="-237300"/>
            <a:r>
              <a:rPr lang="en-US" b="1" dirty="0" smtClean="0"/>
              <a:t>6.</a:t>
            </a:r>
            <a:r>
              <a:rPr lang="en-US" b="1" baseline="0" dirty="0" smtClean="0"/>
              <a:t> </a:t>
            </a:r>
            <a:r>
              <a:rPr lang="en-US" b="1" dirty="0" smtClean="0"/>
              <a:t>Eat smart</a:t>
            </a:r>
            <a:r>
              <a:rPr lang="en-US" b="1" baseline="0" dirty="0" smtClean="0"/>
              <a:t> and drink water</a:t>
            </a:r>
            <a:endParaRPr lang="en-US" b="1" dirty="0" smtClean="0"/>
          </a:p>
          <a:p>
            <a:r>
              <a:rPr lang="en-US" dirty="0" smtClean="0"/>
              <a:t>Eating well, especially heart-healthy foods, is a key to taking care of yourself. Wholesome, nutritious foods can give you more energy, combat depression by keeping your brain functioning at its best, and prevent numerous other health problems such as obesity, diabetes, heart disease, and cancers.  Drinking plenty of water will help hydrate your skin and your body. It also flushes toxins out of your body and helps you concentrate. </a:t>
            </a:r>
          </a:p>
          <a:p>
            <a:pPr marL="237300" indent="-237300"/>
            <a:endParaRPr lang="en-US" b="1" dirty="0" smtClean="0"/>
          </a:p>
          <a:p>
            <a:pPr marL="237300" indent="-237300"/>
            <a:r>
              <a:rPr lang="en-US" b="1" dirty="0" smtClean="0"/>
              <a:t>7. Relax</a:t>
            </a:r>
          </a:p>
          <a:p>
            <a:pPr marL="237300" indent="-237300" defTabSz="949199">
              <a:defRPr/>
            </a:pPr>
            <a:r>
              <a:rPr lang="en-US" dirty="0" smtClean="0"/>
              <a:t>Relaxation, the body’s natural unwinding technique, has been referred to as the single-most important key to health and well-being. As a result of relaxation, you may experience more energy, better sleep, enhanced immunity, increased concentration and problem-solving abilities, greater efficiency, smoother emotions, and fewer physical reactions to stress. Relaxation has also been known to decrease muscle tension and blood pressure, and increase blood flow, which is good for the heart. Relaxation can occur through taking a hot bath, reading a book, getting a massage, or taking a few deep breaths. Professional methods of relaxation include visual imagery, body awareness, and progressive muscle relaxation.  Meditation is a form a </a:t>
            </a:r>
          </a:p>
          <a:p>
            <a:pPr marL="237300" indent="-237300" defTabSz="949199">
              <a:defRPr/>
            </a:pPr>
            <a:r>
              <a:rPr lang="en-US" dirty="0" smtClean="0"/>
              <a:t>     relaxation.  Meditation is a state of peace that occurs when the mind is calm.   Meditation helps to reduce stress, depression, and anxiety. In addition to contributing to a calmer, more peaceful and happier life, meditation can increase creativity and productivity in the workplace or classroom.  </a:t>
            </a:r>
          </a:p>
          <a:p>
            <a:pPr marL="237300" indent="-237300"/>
            <a:endParaRPr lang="en-US" b="1" dirty="0" smtClean="0"/>
          </a:p>
          <a:p>
            <a:pPr marL="237300" indent="-237300"/>
            <a:r>
              <a:rPr lang="en-US" b="1" dirty="0" smtClean="0"/>
              <a:t>8.</a:t>
            </a:r>
            <a:r>
              <a:rPr lang="en-US" b="1" baseline="0" dirty="0" smtClean="0"/>
              <a:t> </a:t>
            </a:r>
            <a:r>
              <a:rPr lang="en-US" b="1" dirty="0" smtClean="0"/>
              <a:t>Laugh</a:t>
            </a:r>
          </a:p>
          <a:p>
            <a:pPr marL="237300" indent="-237300" defTabSz="949199">
              <a:defRPr/>
            </a:pPr>
            <a:r>
              <a:rPr lang="en-US" dirty="0" smtClean="0"/>
              <a:t>It’s no joke.  Laughter really is the best medicine.  Laughter has the ability to increase the “feel good” hormones in the body, called endorphins.  Laughter boosts the immune system, which contributes to overall healthiness.  Finding humor in</a:t>
            </a:r>
            <a:r>
              <a:rPr lang="en-US" baseline="0" dirty="0" smtClean="0"/>
              <a:t> </a:t>
            </a:r>
            <a:r>
              <a:rPr lang="en-US" dirty="0" smtClean="0"/>
              <a:t>daily situations can even reduce stress, lower depression, and help your mind and body heal. </a:t>
            </a:r>
          </a:p>
          <a:p>
            <a:pPr marL="237300" indent="-237300"/>
            <a:endParaRPr lang="en-US" b="1" dirty="0" smtClean="0"/>
          </a:p>
          <a:p>
            <a:pPr marL="237300" indent="-237300"/>
            <a:r>
              <a:rPr lang="en-US" b="1" dirty="0" smtClean="0"/>
              <a:t>9.</a:t>
            </a:r>
            <a:r>
              <a:rPr lang="en-US" b="1" baseline="0" dirty="0" smtClean="0"/>
              <a:t> </a:t>
            </a:r>
            <a:r>
              <a:rPr lang="en-US" b="1" dirty="0" smtClean="0"/>
              <a:t>Learn to say “NO”</a:t>
            </a:r>
          </a:p>
          <a:p>
            <a:r>
              <a:rPr lang="en-US" dirty="0" smtClean="0"/>
              <a:t>Do you find yourself saying “yes” to everything that is asked of you, even if it is something you really do not want to do?  Always saying yes is not healthy.  It often over-commits you, which can cause stress and fatigue.  Saying no allows you to honor existing obligations and dedicate quality time to those commitments.  Saying no to things that you have always done but are tired of doing, allows you to try new things.  You should not feel guilty saying no, as saying no helps you to focus on what’s important.   </a:t>
            </a:r>
          </a:p>
          <a:p>
            <a:r>
              <a:rPr lang="en-US" dirty="0" smtClean="0"/>
              <a:t> </a:t>
            </a:r>
          </a:p>
          <a:p>
            <a:r>
              <a:rPr lang="en-US" b="1" dirty="0" smtClean="0"/>
              <a:t>10. Create A Bucket List</a:t>
            </a:r>
            <a:endParaRPr lang="en-US" dirty="0" smtClean="0"/>
          </a:p>
          <a:p>
            <a:r>
              <a:rPr lang="en-US" dirty="0" smtClean="0"/>
              <a:t>A bucket list can act as a road map for “me time” today and into the future. A bucket list is a list of goals, dreams, and life-experiences that are important for you to experience before you die.  Bucket lists aim to help you maximize every moment of your existence and live your life to the fullest.  Bucket lists can be grounding because we too often get caught up in the madness of daily activities and fail to live by personal plans and goals.  A bucket list helps you identify purpose and meaning because it provides reminders about what is important in life, what you have done, and where you want to go. While bucket lists are often associated with dreams of travelling the world or skydiving, your list should fit your personal goals and dreams no matter how big or small.</a:t>
            </a:r>
          </a:p>
          <a:p>
            <a:endParaRPr lang="en-US" dirty="0" smtClean="0"/>
          </a:p>
          <a:p>
            <a:r>
              <a:rPr lang="en-US" b="1" i="1" dirty="0" smtClean="0"/>
              <a:t>Optional Activity 3: Bucket</a:t>
            </a:r>
            <a:r>
              <a:rPr lang="en-US" b="1" i="1" baseline="0" dirty="0" smtClean="0"/>
              <a:t> List (individual activity and group discussion)</a:t>
            </a:r>
          </a:p>
          <a:p>
            <a:r>
              <a:rPr lang="en-US" b="1" i="1" dirty="0"/>
              <a:t>Supplies: pens/pencils, Bucket List worksheet</a:t>
            </a:r>
            <a:endParaRPr lang="en-US" sz="1100" i="1" dirty="0"/>
          </a:p>
          <a:p>
            <a:r>
              <a:rPr lang="en-US" i="1" dirty="0"/>
              <a:t>A bucket list is a list of things you want to do before you die.  Keep in mind that not everyone wants to jump out of planes or climb mountains.  A bucket list can also include dreams, aspirations, plans and decisions for the future.  </a:t>
            </a:r>
            <a:endParaRPr lang="en-US" sz="1100" i="1" dirty="0"/>
          </a:p>
          <a:p>
            <a:pPr lvl="0"/>
            <a:r>
              <a:rPr lang="en-US" i="1" dirty="0"/>
              <a:t>Pass out Bucket List worksheet</a:t>
            </a:r>
            <a:endParaRPr lang="en-US" sz="1100" i="1" dirty="0"/>
          </a:p>
          <a:p>
            <a:pPr lvl="0"/>
            <a:r>
              <a:rPr lang="en-US" i="1" dirty="0"/>
              <a:t>Read the directions</a:t>
            </a:r>
            <a:endParaRPr lang="en-US" sz="1100" i="1" dirty="0"/>
          </a:p>
          <a:p>
            <a:pPr lvl="0"/>
            <a:r>
              <a:rPr lang="en-US" i="1" dirty="0"/>
              <a:t>Allow 2-3 minutes for participants to brainstorm and write</a:t>
            </a:r>
            <a:endParaRPr lang="en-US" sz="1100" i="1" dirty="0"/>
          </a:p>
          <a:p>
            <a:pPr lvl="0"/>
            <a:r>
              <a:rPr lang="en-US" i="1" dirty="0"/>
              <a:t>Allow 5-8 minutes for group sharing/discussion</a:t>
            </a:r>
            <a:endParaRPr lang="en-US" sz="1100" i="1" dirty="0"/>
          </a:p>
          <a:p>
            <a:r>
              <a:rPr lang="en-US" i="1" dirty="0"/>
              <a:t>*Note: If you are doing the 30 Day Keys Challenge, a bucket list aimed at daily me-time is included as a part of the post-evaluation. If you choose to do this bucket list as well, be sure to emphasize the difference: the daily me-time activity focuses on things you can change on a daily basis, while this activity focuses on long-term dreams, aspirations, and decisions for the future.</a:t>
            </a:r>
            <a:endParaRPr lang="en-US" i="1" dirty="0" smtClean="0"/>
          </a:p>
          <a:p>
            <a:endParaRPr lang="en-US" dirty="0"/>
          </a:p>
        </p:txBody>
      </p:sp>
    </p:spTree>
    <p:extLst>
      <p:ext uri="{BB962C8B-B14F-4D97-AF65-F5344CB8AC3E}">
        <p14:creationId xmlns:p14="http://schemas.microsoft.com/office/powerpoint/2010/main" val="2210569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12 keys to aging that will help you to grow old gracefully, successfully, and with increased longevity.  </a:t>
            </a:r>
          </a:p>
          <a:p>
            <a:endParaRPr lang="en-US" i="0" dirty="0" smtClean="0"/>
          </a:p>
          <a:p>
            <a:r>
              <a:rPr lang="en-US" i="1" dirty="0" smtClean="0"/>
              <a:t>Optional Quotes to read</a:t>
            </a:r>
            <a:r>
              <a:rPr lang="en-US" i="1" baseline="0" dirty="0" smtClean="0"/>
              <a:t> as a conclusion to the lesson:</a:t>
            </a:r>
            <a:endParaRPr lang="en-US" i="1" dirty="0" smtClean="0"/>
          </a:p>
          <a:p>
            <a:endParaRPr lang="en-US" i="1" dirty="0" smtClean="0"/>
          </a:p>
          <a:p>
            <a:pPr defTabSz="949199">
              <a:defRPr/>
            </a:pPr>
            <a:r>
              <a:rPr lang="en-US" i="1" dirty="0" smtClean="0"/>
              <a:t>And in the end, it's not the years in your life that count. It's the life in your years.</a:t>
            </a:r>
            <a:br>
              <a:rPr lang="en-US" i="1" dirty="0" smtClean="0"/>
            </a:br>
            <a:r>
              <a:rPr lang="en-US" i="1" dirty="0" smtClean="0"/>
              <a:t>~Abraham</a:t>
            </a:r>
            <a:r>
              <a:rPr lang="en-US" i="1" baseline="0" dirty="0" smtClean="0"/>
              <a:t> Lincoln</a:t>
            </a:r>
            <a:r>
              <a:rPr lang="en-US" i="1" dirty="0" smtClean="0"/>
              <a:t/>
            </a:r>
            <a:br>
              <a:rPr lang="en-US" i="1" dirty="0" smtClean="0"/>
            </a:br>
            <a:r>
              <a:rPr lang="en-US" i="1" dirty="0" smtClean="0"/>
              <a:t/>
            </a:r>
            <a:br>
              <a:rPr lang="en-US" i="1" dirty="0" smtClean="0"/>
            </a:br>
            <a:r>
              <a:rPr lang="en-US" i="1" dirty="0" smtClean="0"/>
              <a:t>Aging seems to be the only available way to live a long life.</a:t>
            </a:r>
            <a:br>
              <a:rPr lang="en-US" i="1" dirty="0" smtClean="0"/>
            </a:br>
            <a:r>
              <a:rPr lang="en-US" i="1" dirty="0" smtClean="0"/>
              <a:t>-Daniel Francois Esprit Auber-</a:t>
            </a:r>
            <a:br>
              <a:rPr lang="en-US" i="1" dirty="0" smtClean="0"/>
            </a:br>
            <a:r>
              <a:rPr lang="en-US" i="1" dirty="0" smtClean="0"/>
              <a:t/>
            </a:r>
            <a:br>
              <a:rPr lang="en-US" i="1" dirty="0" smtClean="0"/>
            </a:br>
            <a:r>
              <a:rPr lang="en-US" i="1" dirty="0" smtClean="0"/>
              <a:t>If I'd known how old I was going to be I'd have taken better care of myself.</a:t>
            </a:r>
            <a:br>
              <a:rPr lang="en-US" i="1" dirty="0" smtClean="0"/>
            </a:br>
            <a:r>
              <a:rPr lang="en-US" i="1" dirty="0" smtClean="0"/>
              <a:t>-Adolph </a:t>
            </a:r>
            <a:r>
              <a:rPr lang="en-US" i="1" dirty="0" err="1" smtClean="0"/>
              <a:t>Zukor</a:t>
            </a:r>
            <a:endParaRPr lang="en-US" i="0" dirty="0" smtClean="0"/>
          </a:p>
          <a:p>
            <a:endParaRPr lang="en-US" dirty="0"/>
          </a:p>
        </p:txBody>
      </p:sp>
    </p:spTree>
    <p:extLst>
      <p:ext uri="{BB962C8B-B14F-4D97-AF65-F5344CB8AC3E}">
        <p14:creationId xmlns:p14="http://schemas.microsoft.com/office/powerpoint/2010/main" val="274087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Keys to Embracing Aging that we are going to talk about today are:</a:t>
            </a:r>
          </a:p>
          <a:p>
            <a:pPr marL="237300" indent="-237300">
              <a:buFont typeface="+mj-lt"/>
              <a:buAutoNum type="arabicPeriod"/>
            </a:pPr>
            <a:r>
              <a:rPr lang="en-US" dirty="0" smtClean="0"/>
              <a:t>Attitude is Everything</a:t>
            </a:r>
          </a:p>
          <a:p>
            <a:pPr marL="237300" indent="-237300">
              <a:buFont typeface="+mj-lt"/>
              <a:buAutoNum type="arabicPeriod"/>
            </a:pPr>
            <a:r>
              <a:rPr lang="en-US" dirty="0" smtClean="0"/>
              <a:t>Eating Healthy</a:t>
            </a:r>
          </a:p>
          <a:p>
            <a:pPr marL="237300" indent="-237300">
              <a:buFont typeface="+mj-lt"/>
              <a:buAutoNum type="arabicPeriod"/>
            </a:pPr>
            <a:r>
              <a:rPr lang="en-US" dirty="0" smtClean="0"/>
              <a:t>Get Fit</a:t>
            </a:r>
          </a:p>
          <a:p>
            <a:pPr marL="237300" indent="-237300">
              <a:buFont typeface="+mj-lt"/>
              <a:buAutoNum type="arabicPeriod"/>
            </a:pPr>
            <a:r>
              <a:rPr lang="en-US" dirty="0" smtClean="0"/>
              <a:t>Brain Health</a:t>
            </a:r>
          </a:p>
          <a:p>
            <a:pPr marL="237300" indent="-237300">
              <a:buFont typeface="+mj-lt"/>
              <a:buAutoNum type="arabicPeriod"/>
            </a:pPr>
            <a:r>
              <a:rPr lang="en-US" dirty="0" smtClean="0"/>
              <a:t>Be Social</a:t>
            </a:r>
          </a:p>
          <a:p>
            <a:pPr marL="237300" indent="-237300">
              <a:buFont typeface="+mj-lt"/>
              <a:buAutoNum type="arabicPeriod"/>
            </a:pPr>
            <a:r>
              <a:rPr lang="en-US" dirty="0" smtClean="0"/>
              <a:t>Tune-in to the Times</a:t>
            </a:r>
          </a:p>
          <a:p>
            <a:pPr marL="237300" indent="-237300">
              <a:buFont typeface="+mj-lt"/>
              <a:buAutoNum type="arabicPeriod"/>
            </a:pPr>
            <a:r>
              <a:rPr lang="en-US" dirty="0" smtClean="0"/>
              <a:t>Stay Safe</a:t>
            </a:r>
          </a:p>
          <a:p>
            <a:pPr marL="237300" indent="-237300">
              <a:buFont typeface="+mj-lt"/>
              <a:buAutoNum type="arabicPeriod"/>
            </a:pPr>
            <a:r>
              <a:rPr lang="en-US" dirty="0" smtClean="0"/>
              <a:t>Know Your Numbers</a:t>
            </a:r>
          </a:p>
          <a:p>
            <a:pPr marL="237300" indent="-237300">
              <a:buFont typeface="+mj-lt"/>
              <a:buAutoNum type="arabicPeriod"/>
            </a:pPr>
            <a:r>
              <a:rPr lang="en-US" dirty="0" smtClean="0"/>
              <a:t>Manage Your Stress</a:t>
            </a:r>
          </a:p>
          <a:p>
            <a:pPr marL="237300" indent="-237300">
              <a:buFont typeface="+mj-lt"/>
              <a:buAutoNum type="arabicPeriod"/>
            </a:pPr>
            <a:r>
              <a:rPr lang="en-US" dirty="0" smtClean="0"/>
              <a:t>Financial Affairs</a:t>
            </a:r>
          </a:p>
          <a:p>
            <a:pPr marL="237300" indent="-237300">
              <a:buFont typeface="+mj-lt"/>
              <a:buAutoNum type="arabicPeriod"/>
            </a:pPr>
            <a:r>
              <a:rPr lang="en-US" dirty="0" smtClean="0"/>
              <a:t>Sleep Tight</a:t>
            </a:r>
          </a:p>
          <a:p>
            <a:pPr marL="237300" indent="-237300">
              <a:buFont typeface="+mj-lt"/>
              <a:buAutoNum type="arabicPeriod"/>
            </a:pPr>
            <a:r>
              <a:rPr lang="en-US" dirty="0" smtClean="0"/>
              <a:t>Take Time for You</a:t>
            </a:r>
          </a:p>
          <a:p>
            <a:pPr>
              <a:buFont typeface="Calibri" pitchFamily="34" charset="0"/>
              <a:buChar char="-"/>
            </a:pPr>
            <a:endParaRPr lang="en-US" dirty="0" smtClean="0"/>
          </a:p>
          <a:p>
            <a:endParaRPr lang="en-US" dirty="0"/>
          </a:p>
        </p:txBody>
      </p:sp>
    </p:spTree>
    <p:extLst>
      <p:ext uri="{BB962C8B-B14F-4D97-AF65-F5344CB8AC3E}">
        <p14:creationId xmlns:p14="http://schemas.microsoft.com/office/powerpoint/2010/main" val="135539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very first key to embracing aging, before you do anything else, is check your attitude.  Attitude is everything.  The power</a:t>
            </a:r>
            <a:r>
              <a:rPr lang="en-US" baseline="0" dirty="0" smtClean="0"/>
              <a:t> of the mind over body is amazing. </a:t>
            </a:r>
            <a:r>
              <a:rPr lang="en-US" dirty="0" smtClean="0"/>
              <a:t>You can sit around thinking about what does not work anymore, or dwell over the meaning of existence and how time is running out…but these scenarios are not going to allow you to age successfully. Maintaining a positive attitude is necessary for optimal aging. If you do need an attitude adjustment, or just a tune-up on your already positive outlook, here are four strategies to think about:    </a:t>
            </a:r>
          </a:p>
          <a:p>
            <a:endParaRPr lang="en-US" dirty="0" smtClean="0"/>
          </a:p>
          <a:p>
            <a:pPr defTabSz="949199">
              <a:defRPr/>
            </a:pPr>
            <a:r>
              <a:rPr lang="en-US" dirty="0" smtClean="0"/>
              <a:t>First, accept change. Most of us have heard the serenity prayer. “God, grant me the serenity to accept the things I cannot change, Courage to change the things I can, And wisdom to know the difference.” There is lots of wisdom in that prayer. </a:t>
            </a:r>
          </a:p>
          <a:p>
            <a:pPr defTabSz="949199">
              <a:defRPr/>
            </a:pPr>
            <a:endParaRPr lang="en-US" dirty="0" smtClean="0"/>
          </a:p>
          <a:p>
            <a:pPr defTabSz="949199">
              <a:defRPr/>
            </a:pPr>
            <a:r>
              <a:rPr lang="en-US" dirty="0" smtClean="0"/>
              <a:t>Next, get over negative stereotypes. Ageism is</a:t>
            </a:r>
            <a:r>
              <a:rPr lang="en-US" baseline="0" dirty="0" smtClean="0"/>
              <a:t> negative stereotyping of older adults.  </a:t>
            </a:r>
            <a:r>
              <a:rPr lang="en-US" dirty="0" smtClean="0"/>
              <a:t>One key to being positive is to get over your own stereotypes of aging!  Why harbor prejudice against older people…when you yourself either are old (at least to someone!) or will be old (by definition set by society—65+). After all, how many of you, at 65, feel “old” according to your stereotype??!! </a:t>
            </a:r>
          </a:p>
          <a:p>
            <a:pPr defTabSz="949199">
              <a:defRPr/>
            </a:pPr>
            <a:endParaRPr lang="en-US" dirty="0" smtClean="0"/>
          </a:p>
          <a:p>
            <a:r>
              <a:rPr lang="en-US" dirty="0" smtClean="0"/>
              <a:t>Third, watch out</a:t>
            </a:r>
            <a:r>
              <a:rPr lang="en-US" baseline="0" dirty="0" smtClean="0"/>
              <a:t> for depression. </a:t>
            </a:r>
            <a:r>
              <a:rPr lang="en-US" dirty="0" smtClean="0"/>
              <a:t>The difficult changes that many older adults face—such as the death of a spouse, loss of independence, and health problems—can lead to depression, especially in those without a strong support system.  But depression is NOT a normal or necessary part of aging. Depression symptoms such as aches and pains and fatigue are often overlooked in the elderly.  This is dangerous, because depression increases the risk of illness, death, and suicide.  It is important to learn how to spot and treat depression in older adults.  </a:t>
            </a:r>
          </a:p>
          <a:p>
            <a:pPr defTabSz="949199">
              <a:defRPr/>
            </a:pPr>
            <a:endParaRPr lang="en-US" dirty="0" smtClean="0"/>
          </a:p>
          <a:p>
            <a:pPr defTabSz="949199">
              <a:defRPr/>
            </a:pPr>
            <a:r>
              <a:rPr lang="en-US" dirty="0" smtClean="0"/>
              <a:t>And fourth, do things that make you happy. So how do you “be happy”? Choose to be happy.  Remember what I said about mind over body?  Another tip, do something you love everyday, and I mean everyday. Other</a:t>
            </a:r>
            <a:r>
              <a:rPr lang="en-US" baseline="0" dirty="0" smtClean="0"/>
              <a:t> ways to be happy include taking charge of your own personal development—it is never too late to improve on yourself, ask for feedback, only make commitments you can keep, and last, but not least, to be happy—make friends. </a:t>
            </a:r>
            <a:r>
              <a:rPr lang="en-US" dirty="0" smtClean="0"/>
              <a:t>   </a:t>
            </a:r>
          </a:p>
          <a:p>
            <a:endParaRPr lang="en-US" dirty="0" smtClean="0"/>
          </a:p>
          <a:p>
            <a:r>
              <a:rPr lang="en-US" b="1" i="1" dirty="0" smtClean="0"/>
              <a:t>Activity 1: Is the Glass Half Full or Empty? (Group Discussion). </a:t>
            </a:r>
            <a:endParaRPr lang="en-US" i="1" dirty="0" smtClean="0"/>
          </a:p>
          <a:p>
            <a:r>
              <a:rPr lang="en-US" b="1" i="1" dirty="0" smtClean="0"/>
              <a:t>Supplies Needed:</a:t>
            </a:r>
            <a:r>
              <a:rPr lang="en-US" i="1" dirty="0" smtClean="0"/>
              <a:t> </a:t>
            </a:r>
            <a:r>
              <a:rPr lang="en-US" b="1" i="1" dirty="0" smtClean="0"/>
              <a:t>Dry erase board or easel with paper, writing utensil </a:t>
            </a:r>
          </a:p>
          <a:p>
            <a:endParaRPr lang="en-US" i="1" dirty="0" smtClean="0"/>
          </a:p>
          <a:p>
            <a:r>
              <a:rPr lang="en-US" i="1" dirty="0" smtClean="0"/>
              <a:t>Ask the participants as a group to brainstorm several concerns that range from controversial issues such as abortion or fun issues such as ice-cream flavors.  List the concerns/issues on a dry erase board or large piece of paper.  After the list is written, ask the participants to state what they are FOR vs. AGAINST. When you are against something, you may sound and likely even feel negative.  People can interpret your negativity as a personal attack and feel less likely to cooperate when they think you are against them. When you are “for” something, you are focusing your energy and thoughts more positively (See examples below).  Positive attitudes not only contribute to well-being, but they also contribute to healthier, more meaningful collaborations with others. </a:t>
            </a:r>
          </a:p>
          <a:p>
            <a:r>
              <a:rPr lang="en-US" i="1" dirty="0" smtClean="0"/>
              <a:t>Topic: Abortion.  Instead of saying: “I am against abortion.”  Say: “I am for pro-life.”</a:t>
            </a:r>
          </a:p>
          <a:p>
            <a:r>
              <a:rPr lang="en-US" i="1" dirty="0" smtClean="0"/>
              <a:t>Topic: Chocolate ice cream.  Instead of saying: “I don’t like chocolate.”  Say: “I like vanilla.” </a:t>
            </a:r>
          </a:p>
          <a:p>
            <a:endParaRPr lang="en-US" i="1" dirty="0" smtClean="0"/>
          </a:p>
          <a:p>
            <a:r>
              <a:rPr lang="en-US" b="1" i="1" dirty="0" smtClean="0"/>
              <a:t>Activity 2: You Don’t Say (Group Activity).  </a:t>
            </a:r>
          </a:p>
          <a:p>
            <a:r>
              <a:rPr lang="en-US" b="1" i="1" dirty="0" smtClean="0"/>
              <a:t>Supplies Needed: None.</a:t>
            </a:r>
          </a:p>
          <a:p>
            <a:r>
              <a:rPr lang="en-US" i="1" dirty="0"/>
              <a:t>Another way to change your attitude to being more positive is by being more positive to others.  Ask each participant to pay at least two sincere compliments to every person in the room.  The key word is </a:t>
            </a:r>
            <a:r>
              <a:rPr lang="en-US" b="1" i="1" dirty="0"/>
              <a:t>sincere</a:t>
            </a:r>
            <a:r>
              <a:rPr lang="en-US" i="1" dirty="0"/>
              <a:t>.  People care what you think about them. They appreciate your mentioning their good work or hard effort. Therefore, when the participants pay a compliment and recognize the individual, have them be specific in their compliments. For example, don’t just say, “You look nice today” but say “You look very nice in your blouse.  It is a pretty color.” In return, the participants must accept sincere compliments. For some people, accepting a complement is very hard! For others, however, deflecting a compliment can be seen as rude. During this activity, have the participants practice saying, "thank you." They may be pleased with how gracious and thankful for the positive words they become after this activity.</a:t>
            </a:r>
          </a:p>
        </p:txBody>
      </p:sp>
    </p:spTree>
    <p:extLst>
      <p:ext uri="{BB962C8B-B14F-4D97-AF65-F5344CB8AC3E}">
        <p14:creationId xmlns:p14="http://schemas.microsoft.com/office/powerpoint/2010/main" val="398535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Eating is an activity that most of do at least three times a day.  We eat because food appeals to our taste buds.  We eat because it is a social activity.  We also eat because it is good for us.  Eating provides our body with energy so that we can breathe and function.  It also has an impact on our overall health.  Nutritious foods help us maintain a healthy body and protect us against various illnesses, disorders and chronic diseases, such as heart disease, stroke, dementia, type 2 diabetes, bone loss, cancer, and anemia (NIH, 2008).   Diet and nutrition can also help reduce high blood pressure, lower cholesterol, handle arthritis, maintain healthy skin, hair and nails, and manage diabetes. The good news about nutrition is that it is never too late to start eating well.  Smart, nutritious eating contributes to health and well-being at any age. </a:t>
            </a:r>
          </a:p>
          <a:p>
            <a:pPr defTabSz="949199">
              <a:defRPr/>
            </a:pPr>
            <a:endParaRPr lang="en-US" dirty="0" smtClean="0"/>
          </a:p>
          <a:p>
            <a:pPr defTabSz="949199">
              <a:defRPr/>
            </a:pPr>
            <a:r>
              <a:rPr lang="en-US" i="1" dirty="0" smtClean="0"/>
              <a:t>Note: With so many ideas and ways to eat smart and healthy.  Identify</a:t>
            </a:r>
            <a:r>
              <a:rPr lang="en-US" i="1" baseline="0" dirty="0" smtClean="0"/>
              <a:t> 1 to 3 bullets and discuss those in greater detail.  Use the publication for more detail regarding each topics.  </a:t>
            </a:r>
            <a:r>
              <a:rPr lang="en-US" i="1" dirty="0" smtClean="0"/>
              <a:t>  </a:t>
            </a:r>
          </a:p>
          <a:p>
            <a:pPr defTabSz="949199">
              <a:defRPr/>
            </a:pPr>
            <a:endParaRPr lang="en-US" dirty="0" smtClean="0"/>
          </a:p>
          <a:p>
            <a:pPr defTabSz="949199">
              <a:defRPr/>
            </a:pPr>
            <a:r>
              <a:rPr lang="en-US" b="1" i="1" dirty="0" smtClean="0"/>
              <a:t>Optional Activity: Eating Smart and Healthy  (individual and/or group activity/discussion)</a:t>
            </a:r>
          </a:p>
          <a:p>
            <a:r>
              <a:rPr lang="en-US" b="1" i="1" dirty="0"/>
              <a:t>Supplies: Eating Smart and Healthy </a:t>
            </a:r>
            <a:r>
              <a:rPr lang="en-US" b="1" i="1" dirty="0" err="1"/>
              <a:t>MyPlate</a:t>
            </a:r>
            <a:r>
              <a:rPr lang="en-US" b="1" i="1" dirty="0"/>
              <a:t> worksheet; pens/pencils</a:t>
            </a:r>
            <a:endParaRPr lang="en-US" i="1" dirty="0"/>
          </a:p>
          <a:p>
            <a:r>
              <a:rPr lang="en-US" dirty="0"/>
              <a:t>Ask participants to think about the last lunch or dinner they ate.  Using the “Eating Smart and Healthy </a:t>
            </a:r>
            <a:r>
              <a:rPr lang="en-US" dirty="0" err="1"/>
              <a:t>MyPlate</a:t>
            </a:r>
            <a:r>
              <a:rPr lang="en-US" dirty="0"/>
              <a:t>” worksheet, ask participants to write down each food and drink item in the proper </a:t>
            </a:r>
            <a:r>
              <a:rPr lang="en-US" dirty="0" err="1"/>
              <a:t>MyPlate</a:t>
            </a:r>
            <a:r>
              <a:rPr lang="en-US" dirty="0"/>
              <a:t> quadrant.  Then ask the group whether or not their plate represented all of the food groups?  Ask if half their lunch or dinner was fruits and vegetables?  Ask if at least half of their grains were whole grains? Ask if their protein was lean or low-fat and whether or not their dairy was fat-free or low-fat?  Recommend participants to further track their foods and nutrition the USDA </a:t>
            </a:r>
            <a:r>
              <a:rPr lang="en-US" dirty="0" err="1"/>
              <a:t>SuperTracker</a:t>
            </a:r>
            <a:r>
              <a:rPr lang="en-US" dirty="0"/>
              <a:t> at https://www.supertracker.usda.gov/.  The </a:t>
            </a:r>
            <a:r>
              <a:rPr lang="en-US" dirty="0" err="1"/>
              <a:t>SuperTracker</a:t>
            </a:r>
            <a:r>
              <a:rPr lang="en-US" dirty="0"/>
              <a:t> website also provides tips and support to help people make healthier choices, including physical activity.</a:t>
            </a:r>
          </a:p>
          <a:p>
            <a:endParaRPr lang="en-US" dirty="0"/>
          </a:p>
        </p:txBody>
      </p:sp>
    </p:spTree>
    <p:extLst>
      <p:ext uri="{BB962C8B-B14F-4D97-AF65-F5344CB8AC3E}">
        <p14:creationId xmlns:p14="http://schemas.microsoft.com/office/powerpoint/2010/main" val="35788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key to embracing aging is to get fit. We all need physical activity and exercise.  Why exercise besides just being healthy? To do the things you want to do! Did you know that there are 4 types of exercise?  It is not just strength training/weight lifting and aerobics any more.  There are official categories for balance exercises and flexibility/stretching exercises.</a:t>
            </a:r>
          </a:p>
          <a:p>
            <a:endParaRPr lang="en-US" dirty="0" smtClean="0"/>
          </a:p>
          <a:p>
            <a:r>
              <a:rPr lang="en-US" b="1" dirty="0" smtClean="0"/>
              <a:t>Balance exercises</a:t>
            </a:r>
            <a:r>
              <a:rPr lang="en-US" dirty="0" smtClean="0"/>
              <a:t> help prevent falls, a not uncommon problem in older adults. Falling is a major cause of broken hips and other injuries that often lead to disability and loss of independence.  Some balance exercises build up your leg muscles while other exercises focus on your stability.   </a:t>
            </a:r>
          </a:p>
          <a:p>
            <a:endParaRPr lang="en-US" dirty="0" smtClean="0"/>
          </a:p>
          <a:p>
            <a:r>
              <a:rPr lang="en-US" dirty="0" smtClean="0"/>
              <a:t>Examples of balance exercises include several strength exercises for the lower body such as front leg raises, side leg raises, and toe stands, as well as stability exercises such as forward toe-touch/arm reach and the stork pose. You</a:t>
            </a:r>
            <a:r>
              <a:rPr lang="en-US" baseline="0" dirty="0" smtClean="0"/>
              <a:t> can also practice balance by doing yoga, or something similar. </a:t>
            </a:r>
            <a:endParaRPr lang="en-US" dirty="0" smtClean="0"/>
          </a:p>
          <a:p>
            <a:endParaRPr lang="en-US" dirty="0" smtClean="0"/>
          </a:p>
          <a:p>
            <a:r>
              <a:rPr lang="en-US" b="1" dirty="0" smtClean="0"/>
              <a:t>Endurance exercises</a:t>
            </a:r>
            <a:r>
              <a:rPr lang="en-US" dirty="0" smtClean="0"/>
              <a:t> increase your breathing and heart rate.  They improve the health of your heart, lungs and circulatory system. Increased endurance keeps you healthier and improves stamina for daily activities. Endurance exercises may also delay or even prevent many diseases associated with aging, such as heart disease and diabetes.  </a:t>
            </a:r>
          </a:p>
          <a:p>
            <a:endParaRPr lang="en-US" dirty="0" smtClean="0"/>
          </a:p>
          <a:p>
            <a:r>
              <a:rPr lang="en-US" dirty="0" smtClean="0"/>
              <a:t>Examples of endurance exercises are walking, jogging, dancing, and playing tennis.</a:t>
            </a:r>
          </a:p>
          <a:p>
            <a:endParaRPr lang="en-US" dirty="0" smtClean="0"/>
          </a:p>
          <a:p>
            <a:r>
              <a:rPr lang="en-US" b="1" dirty="0" smtClean="0"/>
              <a:t>Strength training</a:t>
            </a:r>
            <a:r>
              <a:rPr lang="en-US" dirty="0" smtClean="0"/>
              <a:t> makes you stronger by building muscle. This increased strength allows you to perform daily activities on your own.</a:t>
            </a:r>
            <a:r>
              <a:rPr lang="en-US" b="1" dirty="0" smtClean="0"/>
              <a:t> </a:t>
            </a:r>
            <a:r>
              <a:rPr lang="en-US" dirty="0" smtClean="0"/>
              <a:t>Strength training also plays a key role in keeping obesity and diabetes at bay by increasing your metabolism, which helps you maintain a healthy weight and ideal blood sugar levels. Additionally,</a:t>
            </a:r>
            <a:r>
              <a:rPr lang="en-US" b="1" dirty="0" smtClean="0"/>
              <a:t> </a:t>
            </a:r>
            <a:r>
              <a:rPr lang="en-US" dirty="0" smtClean="0"/>
              <a:t>studies suggest strength training may help prevent the progression of osteoporosis.</a:t>
            </a:r>
          </a:p>
          <a:p>
            <a:endParaRPr lang="en-US" dirty="0" smtClean="0"/>
          </a:p>
          <a:p>
            <a:r>
              <a:rPr lang="en-US" dirty="0" smtClean="0"/>
              <a:t>Examples of strength training exercises include lifting or pushing free weights, pulling resistance bands, and using strength-training equipment at a fitness center or gym.</a:t>
            </a:r>
          </a:p>
          <a:p>
            <a:endParaRPr lang="en-US" dirty="0" smtClean="0"/>
          </a:p>
          <a:p>
            <a:r>
              <a:rPr lang="en-US" b="1" dirty="0" smtClean="0"/>
              <a:t>Stretching Exercises</a:t>
            </a:r>
            <a:r>
              <a:rPr lang="en-US" dirty="0" smtClean="0"/>
              <a:t> keep your body flexible by stretching the muscles and tissues that hold your bone’s together. These exercises help give you more freedom of movement to do everyday activities such as reaching and looking over your shoulder.  Specific stretches are recommended to prevent injuries but others are recommended to recover from injuries. Flexibility may also play a part in the prevention of falls.</a:t>
            </a:r>
          </a:p>
          <a:p>
            <a:endParaRPr lang="en-US" dirty="0" smtClean="0"/>
          </a:p>
          <a:p>
            <a:r>
              <a:rPr lang="en-US" dirty="0" smtClean="0"/>
              <a:t>Examples of stretching exercises include shoulder, back, and upper arm stretch, calf stretch, and hamstring stretch. You can</a:t>
            </a:r>
            <a:r>
              <a:rPr lang="en-US" baseline="0" dirty="0" smtClean="0"/>
              <a:t> also practice stretching by doing yoga, or something similar. </a:t>
            </a:r>
            <a:endParaRPr lang="en-US" dirty="0" smtClean="0"/>
          </a:p>
          <a:p>
            <a:endParaRPr lang="en-US" dirty="0" smtClean="0"/>
          </a:p>
          <a:p>
            <a:r>
              <a:rPr lang="en-US" b="1" dirty="0" smtClean="0"/>
              <a:t>How Much Exercise Do You Need?</a:t>
            </a:r>
            <a:endParaRPr lang="en-US" dirty="0" smtClean="0"/>
          </a:p>
          <a:p>
            <a:r>
              <a:rPr lang="en-US" u="sng" dirty="0" smtClean="0"/>
              <a:t>Infants and babies (aged 0-2)</a:t>
            </a:r>
            <a:endParaRPr lang="en-US" dirty="0" smtClean="0"/>
          </a:p>
          <a:p>
            <a:r>
              <a:rPr lang="en-US" dirty="0" smtClean="0"/>
              <a:t>There are no specific requirements for infants; however, infants/ babies/very young children should not be inactive for prolonged periods of time — no more than 1 hour unless they are asleep.  </a:t>
            </a:r>
          </a:p>
          <a:p>
            <a:r>
              <a:rPr lang="en-US" dirty="0" smtClean="0"/>
              <a:t> </a:t>
            </a:r>
          </a:p>
          <a:p>
            <a:r>
              <a:rPr lang="en-US" u="sng" dirty="0" smtClean="0"/>
              <a:t>Small children (aged 2-5) </a:t>
            </a:r>
            <a:endParaRPr lang="en-US" dirty="0" smtClean="0"/>
          </a:p>
          <a:p>
            <a:r>
              <a:rPr lang="en-US" dirty="0" smtClean="0"/>
              <a:t>Toddlers and preschoolers need 90 to 120 minutes of physical activity every day.  This activity should be roughly halved between planned exercise and free play physical activity. Small children should not be inactive for more than 2 hour unless they are asleep.  </a:t>
            </a:r>
          </a:p>
          <a:p>
            <a:r>
              <a:rPr lang="en-US" dirty="0" smtClean="0"/>
              <a:t> </a:t>
            </a:r>
          </a:p>
          <a:p>
            <a:r>
              <a:rPr lang="en-US" u="sng" dirty="0" smtClean="0"/>
              <a:t>Children and Adolescents (aged 6–17)</a:t>
            </a:r>
            <a:endParaRPr lang="en-US" dirty="0" smtClean="0"/>
          </a:p>
          <a:p>
            <a:r>
              <a:rPr lang="en-US" dirty="0" smtClean="0"/>
              <a:t>Children and teenagers need a minimum of 60 minutes of moderate intensity aerobic physical activity in 15-minute segments or longer every day.  Children and adolescents should perform vigorous-intensity aerobic activity and strength training 3 days per week. However, it is important to note that children and adolescents should participate in physical activities that are appropriate for their age.  For example, a muscle and bone strengthening activity for a 7 year old may include jumping rope and climbing on monkey bars whereas for a 17 year old it may include going to a gym and lifting weights.  Children and adolescents also need to stretch.</a:t>
            </a:r>
          </a:p>
          <a:p>
            <a:endParaRPr lang="en-US" u="sng" dirty="0" smtClean="0"/>
          </a:p>
          <a:p>
            <a:r>
              <a:rPr lang="en-US" u="sng" dirty="0" smtClean="0"/>
              <a:t>Adults and Senior Adults (aged 18 and older)</a:t>
            </a:r>
            <a:endParaRPr lang="en-US" dirty="0" smtClean="0"/>
          </a:p>
          <a:p>
            <a:r>
              <a:rPr lang="en-US" dirty="0" smtClean="0"/>
              <a:t>In general, adults and senior adults should get 150 minutes of exercise a week and this needs to be in bouts of at least 10 minutes in length. When you break this down, 150 minutes is only (approximately) 20 minutes a day 7 days a week, 30 minutes a day for 5 days a week, or 50 minutes a day for 3 days a week.  And when you break that down into 10 minute segments, it seems much easier to accomplish.  </a:t>
            </a:r>
          </a:p>
          <a:p>
            <a:endParaRPr lang="en-US" dirty="0" smtClean="0"/>
          </a:p>
          <a:p>
            <a:r>
              <a:rPr lang="en-US" b="1" i="1" dirty="0" smtClean="0"/>
              <a:t>Optional Activity : Balance Exercise</a:t>
            </a:r>
          </a:p>
          <a:p>
            <a:r>
              <a:rPr lang="en-US" b="1" i="1" dirty="0"/>
              <a:t>Supplies: chair with a sturdy back</a:t>
            </a:r>
            <a:endParaRPr lang="en-US" i="1" dirty="0"/>
          </a:p>
          <a:p>
            <a:r>
              <a:rPr lang="en-US" i="1" dirty="0"/>
              <a:t>Of the 4 types of exercise (balance, endurance, strength training and flexibility/stretching) balance exercises are the least well known, but still important.  Therefore, let’s practice a balancing exercise today.  Ask participants who are able to stand up and:</a:t>
            </a:r>
          </a:p>
          <a:p>
            <a:pPr lvl="0"/>
            <a:r>
              <a:rPr lang="en-US" i="1" dirty="0"/>
              <a:t>-</a:t>
            </a:r>
            <a:r>
              <a:rPr lang="en-US" i="1" dirty="0" smtClean="0"/>
              <a:t>Balance </a:t>
            </a:r>
            <a:r>
              <a:rPr lang="en-US" i="1" dirty="0"/>
              <a:t>on one leg.  </a:t>
            </a:r>
          </a:p>
          <a:p>
            <a:pPr lvl="0"/>
            <a:r>
              <a:rPr lang="en-US" i="1" dirty="0"/>
              <a:t>-</a:t>
            </a:r>
            <a:r>
              <a:rPr lang="en-US" i="1" dirty="0" smtClean="0"/>
              <a:t>Balance </a:t>
            </a:r>
            <a:r>
              <a:rPr lang="en-US" i="1" dirty="0"/>
              <a:t>on one leg with their eyes closed.  (It will be more difficult with their eyes closed as they will not have visual clues to help them balance.)</a:t>
            </a:r>
          </a:p>
          <a:p>
            <a:r>
              <a:rPr lang="en-US" i="1" dirty="0"/>
              <a:t>*Encourage people to stand behind their chair and use the back to help steady themselves and to prevent falling</a:t>
            </a:r>
            <a:r>
              <a:rPr lang="en-US" i="1" dirty="0" smtClean="0"/>
              <a:t>.</a:t>
            </a:r>
          </a:p>
          <a:p>
            <a:r>
              <a:rPr lang="en-US" i="1" dirty="0" smtClean="0"/>
              <a:t>-Heel-to-Toe</a:t>
            </a:r>
            <a:r>
              <a:rPr lang="en-US" i="1" baseline="0" dirty="0" smtClean="0"/>
              <a:t> Walk (position the heel of one foot just in front of the toes of the other, take a step, and put your heel just in front of your other foot. Repeat.)</a:t>
            </a:r>
          </a:p>
          <a:p>
            <a:r>
              <a:rPr lang="en-US" i="1" baseline="0" dirty="0" smtClean="0"/>
              <a:t>-Balance Walk (Raise your arms to your sides, shoulder height. Walking in a straight line, lift your leg to put your knee in the air and your toes just below the knee. Repeat. This is similar to marching, except the toes are touching near the knee.)</a:t>
            </a:r>
            <a:endParaRPr lang="en-US" i="1" dirty="0"/>
          </a:p>
          <a:p>
            <a:r>
              <a:rPr lang="en-US" i="1" dirty="0"/>
              <a:t> </a:t>
            </a:r>
          </a:p>
          <a:p>
            <a:r>
              <a:rPr lang="en-US" b="1" i="1" dirty="0" smtClean="0"/>
              <a:t>Option</a:t>
            </a:r>
            <a:r>
              <a:rPr lang="en-US" b="1" i="1" baseline="0" dirty="0" smtClean="0"/>
              <a:t>al Activity: </a:t>
            </a:r>
            <a:r>
              <a:rPr lang="en-US" b="1" i="1" baseline="0" dirty="0" err="1" smtClean="0"/>
              <a:t>Deskercise</a:t>
            </a:r>
            <a:endParaRPr lang="en-US" b="1" i="1" baseline="0" dirty="0" smtClean="0"/>
          </a:p>
          <a:p>
            <a:r>
              <a:rPr lang="en-US" b="0" i="1" baseline="0" dirty="0" smtClean="0"/>
              <a:t>See https://www.uaex.edu/publications/PDF/FSFCS29.pdf and https://www.uaex.edu/publications/pdf/MP523.pdf from the University of Arkansas</a:t>
            </a:r>
            <a:endParaRPr lang="en-US" b="0" dirty="0"/>
          </a:p>
        </p:txBody>
      </p:sp>
    </p:spTree>
    <p:extLst>
      <p:ext uri="{BB962C8B-B14F-4D97-AF65-F5344CB8AC3E}">
        <p14:creationId xmlns:p14="http://schemas.microsoft.com/office/powerpoint/2010/main" val="316705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hardest part of exercising for many is getting started, but when you think about fitness goals in 10 minute segments, it doesn’t seem as daunting.  It is helpful to some to make it part of their routine.  For example, after you put the coffee on to brew, do 10 minutes of exercise, then have breakfast; or if you work in an office that has breaks, get with some colleagues and make an “appointment” for a 10 minute walk during your afternoon breaks.  By accumulating several 10 minute segments throughout the week, you can reach your fitness goal. To help you get started and keep going, try to include physical activity in your everyday life, try all four types of exercise, and plan for breaks in routine—life happens—but you need to get back in action as soon as possible.</a:t>
            </a:r>
          </a:p>
          <a:p>
            <a:endParaRPr lang="en-US" dirty="0"/>
          </a:p>
        </p:txBody>
      </p:sp>
    </p:spTree>
    <p:extLst>
      <p:ext uri="{BB962C8B-B14F-4D97-AF65-F5344CB8AC3E}">
        <p14:creationId xmlns:p14="http://schemas.microsoft.com/office/powerpoint/2010/main" val="21709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The brain allows you to interact with the world, understand, analyze, and respond to various surroundings. Therefore, a healthy brain is crucial to survival, growth, and everyday successes. Similar to the rest of the body, the brain needs exercise and maintenance in order to optimize and protect its current and future health.  In particular, the brain needs: socialization, mental stimulation, physical activity, nutrition, and sleep.</a:t>
            </a:r>
          </a:p>
          <a:p>
            <a:endParaRPr lang="en-US" dirty="0" smtClean="0"/>
          </a:p>
          <a:p>
            <a:pPr marL="237300" indent="-237300">
              <a:buFont typeface="+mj-lt"/>
              <a:buAutoNum type="arabicPeriod"/>
            </a:pPr>
            <a:r>
              <a:rPr lang="en-US" b="1" dirty="0" smtClean="0"/>
              <a:t>Socialize </a:t>
            </a:r>
            <a:endParaRPr lang="en-US" dirty="0" smtClean="0"/>
          </a:p>
          <a:p>
            <a:r>
              <a:rPr lang="en-US" dirty="0" smtClean="0"/>
              <a:t>Socializing with others provides opportunities for communication, critical thought, creativity and emotional expression.  It can also play a role in boosting personal meaning and identity. People who isolate or segregate themselves are at greater risk of developing depression and dementia.  Ways to socialize include: Keeping in touch with friends and family; staying engaged/become involved in clubs, groups, classes, or organizations; get to know your neighbors—those who live next door, down the street or those who work at nearby stores; plug-in to the internet to email, join a chat room, or online date.</a:t>
            </a:r>
          </a:p>
          <a:p>
            <a:endParaRPr lang="en-US" dirty="0" smtClean="0"/>
          </a:p>
          <a:p>
            <a:r>
              <a:rPr lang="en-US" dirty="0" smtClean="0"/>
              <a:t>2.  </a:t>
            </a:r>
            <a:r>
              <a:rPr lang="en-US" b="1" dirty="0" smtClean="0"/>
              <a:t>Mental Stimulation</a:t>
            </a:r>
            <a:endParaRPr lang="en-US" dirty="0" smtClean="0"/>
          </a:p>
          <a:p>
            <a:r>
              <a:rPr lang="en-US" dirty="0" smtClean="0"/>
              <a:t>Just as going to the gym is important for your physical health, exercising your brain through mental stimulation is equally important throughout the lifespan. Through mental exercise, you can stimulate and enhance brain cell connections and even delay the onset of Alzheimer’s disease.</a:t>
            </a:r>
            <a:r>
              <a:rPr lang="en-US" baseline="0" dirty="0" smtClean="0"/>
              <a:t> </a:t>
            </a:r>
            <a:r>
              <a:rPr lang="en-US" dirty="0" smtClean="0"/>
              <a:t>Some common forms of mental stimulation include: games and puzzles, reading and writing, education and lifelong learning, recreation and leisure, and emotional/spiritual/psychological engagement. </a:t>
            </a:r>
          </a:p>
          <a:p>
            <a:endParaRPr lang="en-US" dirty="0" smtClean="0"/>
          </a:p>
          <a:p>
            <a:pPr lvl="0"/>
            <a:r>
              <a:rPr lang="en-US" b="1" dirty="0" smtClean="0"/>
              <a:t>3.   Physical Activity </a:t>
            </a:r>
            <a:endParaRPr lang="en-US" dirty="0" smtClean="0"/>
          </a:p>
          <a:p>
            <a:r>
              <a:rPr lang="en-US" dirty="0" smtClean="0"/>
              <a:t>Engaging in physical activity is one of the biggest boosts you can give your brain, especially exercise that gets your heart pumping. There are many ways throughout the day to increase physical activity—try walking 10,000 steps a day, play with your children or grandchildren outside, take the stairs, ride a bike, go dancing, or move around during television commercial breaks.  It is also important to strength train.  Physical activity is associated with better decision-making, focus, and conflict resolution skills. Exercise can also trigger other health benefits such as a decreased risk of obesity, heart disease, stroke, and diabetes as well as improved mood, improved sleep, an increase in energy, and reduced anxiety and stress. </a:t>
            </a:r>
          </a:p>
          <a:p>
            <a:endParaRPr lang="en-US" dirty="0" smtClean="0"/>
          </a:p>
          <a:p>
            <a:pPr lvl="0"/>
            <a:r>
              <a:rPr lang="en-US" b="1" dirty="0" smtClean="0"/>
              <a:t>4.  Nutrition</a:t>
            </a:r>
            <a:endParaRPr lang="en-US" dirty="0" smtClean="0"/>
          </a:p>
          <a:p>
            <a:r>
              <a:rPr lang="en-US" dirty="0" smtClean="0"/>
              <a:t>Nutrition plays a large role in brain development and function throughout life.  A brain healthy diet can help reduce the risk of chronic-age related brain diseases, including Alzheimer’s disease.</a:t>
            </a:r>
            <a:r>
              <a:rPr lang="en-US" baseline="0" dirty="0" smtClean="0"/>
              <a:t> </a:t>
            </a:r>
            <a:r>
              <a:rPr lang="en-US" dirty="0" smtClean="0"/>
              <a:t>A brain healthy diet is one that protects your heart, encourages good blood flow to the brain, and fights against diabetes.</a:t>
            </a:r>
            <a:r>
              <a:rPr lang="en-US" baseline="0" dirty="0" smtClean="0"/>
              <a:t> </a:t>
            </a:r>
            <a:r>
              <a:rPr lang="en-US" dirty="0" smtClean="0"/>
              <a:t>For a healthy brain diet:  Seek foods high in antioxidants, such as fruits, vegetables, whole grains and nuts.</a:t>
            </a:r>
          </a:p>
          <a:p>
            <a:endParaRPr lang="en-US" dirty="0" smtClean="0"/>
          </a:p>
          <a:p>
            <a:r>
              <a:rPr lang="en-US" dirty="0" smtClean="0"/>
              <a:t>5.   </a:t>
            </a:r>
            <a:r>
              <a:rPr lang="en-US" b="1" dirty="0" smtClean="0"/>
              <a:t>Sleep</a:t>
            </a:r>
            <a:endParaRPr lang="en-US" dirty="0" smtClean="0"/>
          </a:p>
          <a:p>
            <a:pPr defTabSz="949199">
              <a:defRPr/>
            </a:pPr>
            <a:r>
              <a:rPr lang="en-US" dirty="0" smtClean="0"/>
              <a:t>Sleeping well is essential to good health and brain functioning.  A lack of sleep or poor sleep quality can impair alertness, concentration, memory, the ability to learn, solve problems, and remember important information.  A lack of sleep can also contribute to obesity, the ability to safely drive a car, and it can hamper the ability to maintain overall healthy functioning.</a:t>
            </a:r>
          </a:p>
          <a:p>
            <a:endParaRPr lang="en-US" i="1" dirty="0"/>
          </a:p>
          <a:p>
            <a:r>
              <a:rPr lang="en-US" b="1" i="1" dirty="0"/>
              <a:t>Optional Activity: </a:t>
            </a:r>
            <a:r>
              <a:rPr lang="en-US" b="1" i="1" dirty="0" err="1"/>
              <a:t>Neurobics</a:t>
            </a:r>
            <a:r>
              <a:rPr lang="en-US" b="1" i="1" dirty="0"/>
              <a:t> </a:t>
            </a:r>
            <a:r>
              <a:rPr lang="en-US" b="1" i="1" dirty="0" smtClean="0"/>
              <a:t>Olympics</a:t>
            </a:r>
          </a:p>
          <a:p>
            <a:r>
              <a:rPr lang="en-US" b="1" i="1" dirty="0" smtClean="0"/>
              <a:t>Supplies</a:t>
            </a:r>
            <a:r>
              <a:rPr lang="en-US" b="1" i="1" dirty="0"/>
              <a:t>: sensory art worksheet, markers or crayons, charades ideas, up and down words puzzle</a:t>
            </a:r>
          </a:p>
          <a:p>
            <a:r>
              <a:rPr lang="en-US" i="1" dirty="0" err="1"/>
              <a:t>Neurobics</a:t>
            </a:r>
            <a:r>
              <a:rPr lang="en-US" i="1" dirty="0"/>
              <a:t> are fun activities that challenge your brain and use your senses in a unconventional ways. </a:t>
            </a:r>
            <a:r>
              <a:rPr lang="en-US" i="1" dirty="0" err="1"/>
              <a:t>Neurobics</a:t>
            </a:r>
            <a:r>
              <a:rPr lang="en-US" i="1" dirty="0"/>
              <a:t> force you out of our habitual routines that do not demand as much brain power.  For example, you don’t think about the way in which you brush your teeth every night—you just do it.  But if you were to brush with your non-dominant hand, you will have to work harder to properly brush.  This same concept can be applied to getting dressed, eating, or doing other familiar activities, including driving a new route home from the store or cleaning the kitchen last if you usually clean it first. Choose any or all of the following activities to create your own </a:t>
            </a:r>
            <a:r>
              <a:rPr lang="en-US" i="1" dirty="0" err="1"/>
              <a:t>neurobics</a:t>
            </a:r>
            <a:r>
              <a:rPr lang="en-US" i="1" dirty="0"/>
              <a:t> </a:t>
            </a:r>
            <a:r>
              <a:rPr lang="en-US" i="1" dirty="0" err="1"/>
              <a:t>olympics</a:t>
            </a:r>
            <a:r>
              <a:rPr lang="en-US" i="1" dirty="0"/>
              <a:t>. Feel free to add additional activities if you’d like more stations. There’s just one rule: make it fun!</a:t>
            </a:r>
          </a:p>
          <a:p>
            <a:endParaRPr lang="en-US" i="1" dirty="0"/>
          </a:p>
          <a:p>
            <a:r>
              <a:rPr lang="en-US" i="1" dirty="0"/>
              <a:t>1. Sensory Art</a:t>
            </a:r>
          </a:p>
          <a:p>
            <a:r>
              <a:rPr lang="en-US" i="1" dirty="0"/>
              <a:t>	Instruct participants to draw a picture of what they think they’ll look like when they are 90 while listening to music – pick any music you would like. For an added challenge, instruct them to draw their picture with their non-dominant 	hand.</a:t>
            </a:r>
          </a:p>
          <a:p>
            <a:r>
              <a:rPr lang="en-US" i="1" dirty="0"/>
              <a:t>2. Charades</a:t>
            </a:r>
          </a:p>
          <a:p>
            <a:r>
              <a:rPr lang="en-US" i="1" dirty="0"/>
              <a:t>	Using the charades list provided below, or by creating your own, instruct a participant to act out one activity on the sheet while the rest of the group guesses – no talking! Then have another person take a sheet and act. You might also 	choose to have half of the group act while the other half tries to guess. </a:t>
            </a:r>
          </a:p>
          <a:p>
            <a:r>
              <a:rPr lang="en-US" i="1" dirty="0"/>
              <a:t>	</a:t>
            </a:r>
            <a:r>
              <a:rPr lang="en-US" b="0" dirty="0"/>
              <a:t>Milking a cow, skinny dipping, sunbathing on the beach, mowing the grass, cleaning the toilet, shooting a shotgun, texting while driving, driving a tractor, chasing a chicken, drinking wine, skydiving, sending an e-	mail</a:t>
            </a:r>
          </a:p>
          <a:p>
            <a:r>
              <a:rPr lang="en-US" dirty="0"/>
              <a:t>3. Puzzles</a:t>
            </a:r>
          </a:p>
          <a:p>
            <a:r>
              <a:rPr lang="en-US" dirty="0"/>
              <a:t>	Using the Up and Down words puzzle provided, or by finding your own, instruct participants to complete a puzzle. Choose something unusual (such as Up and Down Words), but easy.</a:t>
            </a:r>
          </a:p>
          <a:p>
            <a:r>
              <a:rPr lang="en-US" dirty="0"/>
              <a:t>4. </a:t>
            </a:r>
            <a:r>
              <a:rPr lang="en-US" dirty="0" err="1"/>
              <a:t>Walkin</a:t>
            </a:r>
            <a:r>
              <a:rPr lang="en-US" dirty="0"/>
              <a:t>’ Wonky</a:t>
            </a:r>
          </a:p>
          <a:p>
            <a:r>
              <a:rPr lang="en-US" dirty="0"/>
              <a:t>	Instruct participants to do the following moves for 20 steps each.</a:t>
            </a:r>
          </a:p>
          <a:p>
            <a:r>
              <a:rPr lang="en-US" dirty="0"/>
              <a:t>		Walk on your toes, walk on your heels, skip, walk sideways, walk backwards, hop on one foot</a:t>
            </a:r>
            <a:endParaRPr lang="en-US" i="1" dirty="0"/>
          </a:p>
          <a:p>
            <a:endParaRPr lang="en-US" dirty="0" smtClean="0"/>
          </a:p>
          <a:p>
            <a:endParaRPr lang="en-US" dirty="0"/>
          </a:p>
        </p:txBody>
      </p:sp>
    </p:spTree>
    <p:extLst>
      <p:ext uri="{BB962C8B-B14F-4D97-AF65-F5344CB8AC3E}">
        <p14:creationId xmlns:p14="http://schemas.microsoft.com/office/powerpoint/2010/main" val="43832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9">
              <a:defRPr/>
            </a:pPr>
            <a:r>
              <a:rPr lang="en-US" dirty="0" smtClean="0"/>
              <a:t>Maintaining social activities and relationships throughout the lifespan is important to health and well-being. Engaged people are often healthier, happier, less depressed, and demonstrate enhanced brain vitality. But,</a:t>
            </a:r>
            <a:r>
              <a:rPr lang="en-US" baseline="0" dirty="0" smtClean="0"/>
              <a:t> </a:t>
            </a:r>
            <a:r>
              <a:rPr lang="en-US" b="1" baseline="0" dirty="0" smtClean="0"/>
              <a:t>m</a:t>
            </a:r>
            <a:r>
              <a:rPr lang="en-US" b="1" dirty="0" smtClean="0"/>
              <a:t>eaningful</a:t>
            </a:r>
            <a:r>
              <a:rPr lang="en-US" dirty="0" smtClean="0"/>
              <a:t> activity produces the best benefits.</a:t>
            </a:r>
          </a:p>
          <a:p>
            <a:pPr marL="652574" lvl="1" indent="-177977">
              <a:buFont typeface="Calibri" pitchFamily="34" charset="0"/>
              <a:buChar char="-"/>
            </a:pPr>
            <a:r>
              <a:rPr lang="en-US" dirty="0" smtClean="0"/>
              <a:t>Improved social skills</a:t>
            </a:r>
          </a:p>
          <a:p>
            <a:pPr marL="652574" lvl="1" indent="-177977">
              <a:buFont typeface="Calibri" pitchFamily="34" charset="0"/>
              <a:buChar char="-"/>
            </a:pPr>
            <a:r>
              <a:rPr lang="en-US" dirty="0" smtClean="0"/>
              <a:t>Improved academic performance</a:t>
            </a:r>
          </a:p>
          <a:p>
            <a:pPr marL="652574" lvl="1" indent="-177977">
              <a:buFont typeface="Calibri" pitchFamily="34" charset="0"/>
              <a:buChar char="-"/>
            </a:pPr>
            <a:r>
              <a:rPr lang="en-US" dirty="0" smtClean="0"/>
              <a:t>Positive attitude and enhanced self-esteem</a:t>
            </a:r>
          </a:p>
          <a:p>
            <a:pPr marL="652574" lvl="1" indent="-177977">
              <a:buFont typeface="Calibri" pitchFamily="34" charset="0"/>
              <a:buChar char="-"/>
            </a:pPr>
            <a:r>
              <a:rPr lang="en-US" dirty="0" smtClean="0"/>
              <a:t>A sense of connection to peers, groups and the community</a:t>
            </a:r>
          </a:p>
          <a:p>
            <a:pPr marL="652574" lvl="1" indent="-177977">
              <a:buFont typeface="Calibri" pitchFamily="34" charset="0"/>
              <a:buChar char="-"/>
            </a:pPr>
            <a:r>
              <a:rPr lang="en-US" dirty="0" smtClean="0"/>
              <a:t>Reduced risk of cardiovascular disease</a:t>
            </a:r>
            <a:r>
              <a:rPr lang="en-US" baseline="0" dirty="0" smtClean="0"/>
              <a:t> and some cancers</a:t>
            </a:r>
          </a:p>
          <a:p>
            <a:pPr marL="652574" lvl="1" indent="-177977">
              <a:buFont typeface="Calibri" pitchFamily="34" charset="0"/>
              <a:buChar char="-"/>
            </a:pPr>
            <a:r>
              <a:rPr lang="en-US" dirty="0" smtClean="0"/>
              <a:t>Reduced risk for Alzheimer’s disease and other dementias</a:t>
            </a:r>
          </a:p>
          <a:p>
            <a:pPr marL="652574" lvl="1" indent="-177977">
              <a:buFont typeface="Calibri" pitchFamily="34" charset="0"/>
              <a:buChar char="-"/>
            </a:pPr>
            <a:r>
              <a:rPr lang="en-US" dirty="0" smtClean="0"/>
              <a:t>Reduced risk for mental health disorders, such as depression</a:t>
            </a:r>
          </a:p>
          <a:p>
            <a:pPr marL="652574" lvl="1" indent="-177977">
              <a:buFont typeface="Calibri" pitchFamily="34" charset="0"/>
              <a:buChar char="-"/>
            </a:pPr>
            <a:r>
              <a:rPr lang="en-US" dirty="0" smtClean="0"/>
              <a:t>Better brain vitality </a:t>
            </a:r>
          </a:p>
          <a:p>
            <a:pPr marL="652574" lvl="1" indent="-177977">
              <a:buFont typeface="Calibri" pitchFamily="34" charset="0"/>
              <a:buChar char="-"/>
            </a:pPr>
            <a:r>
              <a:rPr lang="en-US" dirty="0" smtClean="0"/>
              <a:t>Overall happier and healthier lifestyle</a:t>
            </a:r>
          </a:p>
          <a:p>
            <a:pPr defTabSz="949199">
              <a:defRPr/>
            </a:pPr>
            <a:endParaRPr lang="en-US" i="1" baseline="0" dirty="0" smtClean="0"/>
          </a:p>
          <a:p>
            <a:pPr defTabSz="949199">
              <a:defRPr/>
            </a:pPr>
            <a:r>
              <a:rPr lang="en-US" i="0" baseline="0" dirty="0" smtClean="0"/>
              <a:t>Social Isolation also has considerable risks</a:t>
            </a:r>
          </a:p>
          <a:p>
            <a:pPr marL="628650" lvl="1" indent="-171450" defTabSz="949199">
              <a:buFontTx/>
              <a:buChar char="-"/>
              <a:defRPr/>
            </a:pPr>
            <a:r>
              <a:rPr lang="en-US" i="0" baseline="0" dirty="0" smtClean="0"/>
              <a:t>Feeling lonely and depressed</a:t>
            </a:r>
          </a:p>
          <a:p>
            <a:pPr marL="628650" lvl="1" indent="-171450" defTabSz="949199">
              <a:buFontTx/>
              <a:buChar char="-"/>
              <a:defRPr/>
            </a:pPr>
            <a:r>
              <a:rPr lang="en-US" i="0" baseline="0" dirty="0" smtClean="0"/>
              <a:t>Being less physically active</a:t>
            </a:r>
          </a:p>
          <a:p>
            <a:pPr marL="628650" lvl="1" indent="-171450" defTabSz="949199">
              <a:buFontTx/>
              <a:buChar char="-"/>
              <a:defRPr/>
            </a:pPr>
            <a:r>
              <a:rPr lang="en-US" i="0" baseline="0" dirty="0" smtClean="0"/>
              <a:t>Having a greater risk of death</a:t>
            </a:r>
          </a:p>
          <a:p>
            <a:pPr marL="628650" lvl="1" indent="-171450" defTabSz="949199">
              <a:buFontTx/>
              <a:buChar char="-"/>
              <a:defRPr/>
            </a:pPr>
            <a:r>
              <a:rPr lang="en-US" i="0" baseline="0" dirty="0" smtClean="0"/>
              <a:t>Having high blood pressure</a:t>
            </a:r>
            <a:endParaRPr lang="en-US" i="1" baseline="0" dirty="0" smtClean="0"/>
          </a:p>
          <a:p>
            <a:endParaRPr lang="en-US" b="0" dirty="0" smtClean="0"/>
          </a:p>
          <a:p>
            <a:r>
              <a:rPr lang="en-US" b="0" dirty="0" smtClean="0"/>
              <a:t>Social interaction keeps your brain from</a:t>
            </a:r>
            <a:r>
              <a:rPr lang="en-US" b="0" baseline="0" dirty="0" smtClean="0"/>
              <a:t> getting rusty! But, it’s most effective when coupled with other healthy lifestyle behaviors. </a:t>
            </a:r>
          </a:p>
          <a:p>
            <a:endParaRPr lang="en-US" b="0" baseline="0" dirty="0" smtClean="0"/>
          </a:p>
          <a:p>
            <a:r>
              <a:rPr lang="en-US" b="0" baseline="0" dirty="0" smtClean="0"/>
              <a:t>Examples of meaningful social interactions include: volunteering in your community, visiting senior centers and participating, joining a group focused on activities that you enjoy, taking a class or learning new things, and joining a fitness center or group exercise classes.</a:t>
            </a:r>
            <a:endParaRPr lang="en-US" b="0" dirty="0" smtClean="0"/>
          </a:p>
          <a:p>
            <a:endParaRPr lang="en-US" b="1" dirty="0" smtClean="0"/>
          </a:p>
          <a:p>
            <a:r>
              <a:rPr lang="en-US" b="1" dirty="0" smtClean="0"/>
              <a:t>Activity </a:t>
            </a:r>
            <a:r>
              <a:rPr lang="en-US" b="1" dirty="0"/>
              <a:t>1: Brainstorming</a:t>
            </a:r>
            <a:endParaRPr lang="en-US" dirty="0"/>
          </a:p>
          <a:p>
            <a:r>
              <a:rPr lang="en-US" b="1" dirty="0"/>
              <a:t>Supplies: none</a:t>
            </a:r>
            <a:endParaRPr lang="en-US" dirty="0"/>
          </a:p>
          <a:p>
            <a:r>
              <a:rPr lang="en-US" dirty="0"/>
              <a:t>Ask the participants to brainstorm and share with the group ways that they seek meaningful social interactions.  </a:t>
            </a:r>
          </a:p>
          <a:p>
            <a:r>
              <a:rPr lang="en-US" dirty="0"/>
              <a:t> </a:t>
            </a:r>
          </a:p>
          <a:p>
            <a:r>
              <a:rPr lang="en-US" b="1" dirty="0"/>
              <a:t>Activity 2: </a:t>
            </a:r>
            <a:r>
              <a:rPr lang="en-US" b="1" dirty="0" err="1"/>
              <a:t>Thumbball</a:t>
            </a:r>
            <a:r>
              <a:rPr lang="en-US" b="1" dirty="0"/>
              <a:t> </a:t>
            </a:r>
            <a:endParaRPr lang="en-US" dirty="0"/>
          </a:p>
          <a:p>
            <a:r>
              <a:rPr lang="en-US" dirty="0"/>
              <a:t>Purchase a </a:t>
            </a:r>
            <a:r>
              <a:rPr lang="en-US" dirty="0" err="1"/>
              <a:t>thumbball</a:t>
            </a:r>
            <a:r>
              <a:rPr lang="en-US" dirty="0"/>
              <a:t> ice breaker ball online (amazon.com or other outlet) or make your own. If you make your own, purchase a soccer ball and write down a topic on each hexagon (best concert, best book, worst job ever, dream job, best Chinese food, best Italian food, sport you love to play, celebrity crush, favorite </a:t>
            </a:r>
            <a:r>
              <a:rPr lang="en-US" dirty="0" err="1"/>
              <a:t>tv</a:t>
            </a:r>
            <a:r>
              <a:rPr lang="en-US" dirty="0"/>
              <a:t> show, favorite movie, best place to live, etc.). Instruct participants to stand in a circle and toss the ball to anyone in the circle, answer the prompt, and pass it again. </a:t>
            </a:r>
            <a:endParaRPr lang="en-US" dirty="0" smtClean="0"/>
          </a:p>
          <a:p>
            <a:r>
              <a:rPr lang="en-US" dirty="0" smtClean="0"/>
              <a:t>This is a great social activity that</a:t>
            </a:r>
            <a:r>
              <a:rPr lang="en-US" baseline="0" dirty="0" smtClean="0"/>
              <a:t> promotes learning about one another and developing relationships.</a:t>
            </a:r>
            <a:endParaRPr lang="en-US" dirty="0"/>
          </a:p>
          <a:p>
            <a:pPr defTabSz="949199">
              <a:defRPr/>
            </a:pPr>
            <a:endParaRPr lang="en-US" i="1" dirty="0" smtClean="0"/>
          </a:p>
          <a:p>
            <a:endParaRPr lang="en-US" dirty="0"/>
          </a:p>
        </p:txBody>
      </p:sp>
    </p:spTree>
    <p:extLst>
      <p:ext uri="{BB962C8B-B14F-4D97-AF65-F5344CB8AC3E}">
        <p14:creationId xmlns:p14="http://schemas.microsoft.com/office/powerpoint/2010/main" val="14541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347" y="521038"/>
            <a:ext cx="5538621" cy="5345177"/>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Into the Times</a:t>
            </a:r>
            <a:endParaRPr lang="en-US" dirty="0"/>
          </a:p>
        </p:txBody>
      </p:sp>
      <p:sp>
        <p:nvSpPr>
          <p:cNvPr id="3" name="Content Placeholder 2"/>
          <p:cNvSpPr>
            <a:spLocks noGrp="1"/>
          </p:cNvSpPr>
          <p:nvPr>
            <p:ph idx="1"/>
          </p:nvPr>
        </p:nvSpPr>
        <p:spPr>
          <a:xfrm>
            <a:off x="364435" y="1788308"/>
            <a:ext cx="5121965" cy="3804109"/>
          </a:xfrm>
        </p:spPr>
        <p:txBody>
          <a:bodyPr/>
          <a:lstStyle/>
          <a:p>
            <a:pPr>
              <a:buFont typeface="Arial" pitchFamily="34" charset="0"/>
              <a:buChar char="•"/>
              <a:defRPr/>
            </a:pPr>
            <a:r>
              <a:rPr lang="en-US" dirty="0"/>
              <a:t>Promotes life-long learning</a:t>
            </a:r>
          </a:p>
          <a:p>
            <a:pPr>
              <a:buFont typeface="Arial" pitchFamily="34" charset="0"/>
              <a:buChar char="•"/>
              <a:defRPr/>
            </a:pPr>
            <a:r>
              <a:rPr lang="en-US" dirty="0"/>
              <a:t>Increases knowledge</a:t>
            </a:r>
          </a:p>
          <a:p>
            <a:pPr>
              <a:buFont typeface="Arial" pitchFamily="34" charset="0"/>
              <a:buChar char="•"/>
              <a:defRPr/>
            </a:pPr>
            <a:r>
              <a:rPr lang="en-US" dirty="0"/>
              <a:t>Enhances problem-solving &amp; decision making</a:t>
            </a:r>
          </a:p>
          <a:p>
            <a:pPr>
              <a:buFont typeface="Arial" pitchFamily="34" charset="0"/>
              <a:buChar char="•"/>
              <a:defRPr/>
            </a:pPr>
            <a:r>
              <a:rPr lang="en-US" dirty="0"/>
              <a:t>Exercises the brain</a:t>
            </a:r>
          </a:p>
          <a:p>
            <a:pPr>
              <a:buFont typeface="Arial" pitchFamily="34" charset="0"/>
              <a:buChar char="•"/>
              <a:defRPr/>
            </a:pPr>
            <a:r>
              <a:rPr lang="en-US" dirty="0"/>
              <a:t>Broadens social opportunities</a:t>
            </a:r>
          </a:p>
          <a:p>
            <a:endParaRPr lang="en-US" dirty="0"/>
          </a:p>
        </p:txBody>
      </p:sp>
      <p:pic>
        <p:nvPicPr>
          <p:cNvPr id="4" name="Picture 8" descr="http://2.bp.blogspot.com/-CJ7JcqLzons/TmuuR8B6_iI/AAAAAAAABIk/P5lDW1zfAgE/s1600/martin-cooper.jpeg"/>
          <p:cNvPicPr>
            <a:picLocks noChangeAspect="1" noChangeArrowheads="1"/>
          </p:cNvPicPr>
          <p:nvPr/>
        </p:nvPicPr>
        <p:blipFill>
          <a:blip r:embed="rId3" cstate="print"/>
          <a:srcRect l="14063" r="12500"/>
          <a:stretch>
            <a:fillRect/>
          </a:stretch>
        </p:blipFill>
        <p:spPr bwMode="auto">
          <a:xfrm>
            <a:off x="5658796" y="2398643"/>
            <a:ext cx="3174892" cy="2862469"/>
          </a:xfrm>
          <a:prstGeom prst="rect">
            <a:avLst/>
          </a:prstGeom>
          <a:noFill/>
        </p:spPr>
      </p:pic>
    </p:spTree>
    <p:extLst>
      <p:ext uri="{BB962C8B-B14F-4D97-AF65-F5344CB8AC3E}">
        <p14:creationId xmlns:p14="http://schemas.microsoft.com/office/powerpoint/2010/main" val="224378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Into the Times</a:t>
            </a:r>
            <a:endParaRPr lang="en-US" dirty="0"/>
          </a:p>
        </p:txBody>
      </p:sp>
      <p:sp>
        <p:nvSpPr>
          <p:cNvPr id="3" name="Content Placeholder 2"/>
          <p:cNvSpPr>
            <a:spLocks noGrp="1"/>
          </p:cNvSpPr>
          <p:nvPr>
            <p:ph idx="1"/>
          </p:nvPr>
        </p:nvSpPr>
        <p:spPr>
          <a:xfrm>
            <a:off x="337931" y="1987091"/>
            <a:ext cx="5599043" cy="3128249"/>
          </a:xfrm>
        </p:spPr>
        <p:txBody>
          <a:bodyPr/>
          <a:lstStyle/>
          <a:p>
            <a:r>
              <a:rPr lang="en-US" dirty="0"/>
              <a:t>Cell Phones and Smart Phones</a:t>
            </a:r>
          </a:p>
          <a:p>
            <a:r>
              <a:rPr lang="en-US" dirty="0"/>
              <a:t>Computers and the Internet</a:t>
            </a:r>
          </a:p>
          <a:p>
            <a:r>
              <a:rPr lang="en-US" dirty="0"/>
              <a:t>Video Games</a:t>
            </a:r>
          </a:p>
          <a:p>
            <a:r>
              <a:rPr lang="en-US" dirty="0"/>
              <a:t>Music</a:t>
            </a:r>
          </a:p>
          <a:p>
            <a:r>
              <a:rPr lang="en-US" dirty="0"/>
              <a:t>Current Events</a:t>
            </a:r>
          </a:p>
        </p:txBody>
      </p:sp>
      <p:pic>
        <p:nvPicPr>
          <p:cNvPr id="4" name="Picture 5" descr="http://1.bp.blogspot.com/_dpEpvKnc5Ks/TTJOW6zpCpI/AAAAAAAAABM/t2Yf1fKySkA/S310/old%2Bdog.jpg"/>
          <p:cNvPicPr>
            <a:picLocks noChangeAspect="1" noChangeArrowheads="1"/>
          </p:cNvPicPr>
          <p:nvPr/>
        </p:nvPicPr>
        <p:blipFill>
          <a:blip r:embed="rId3" cstate="print"/>
          <a:srcRect/>
          <a:stretch>
            <a:fillRect/>
          </a:stretch>
        </p:blipFill>
        <p:spPr bwMode="auto">
          <a:xfrm>
            <a:off x="6109253" y="1773214"/>
            <a:ext cx="2667000" cy="3556002"/>
          </a:xfrm>
          <a:prstGeom prst="rect">
            <a:avLst/>
          </a:prstGeom>
          <a:noFill/>
        </p:spPr>
      </p:pic>
      <p:sp>
        <p:nvSpPr>
          <p:cNvPr id="5" name="Content Placeholder 2"/>
          <p:cNvSpPr txBox="1">
            <a:spLocks/>
          </p:cNvSpPr>
          <p:nvPr/>
        </p:nvSpPr>
        <p:spPr>
          <a:xfrm>
            <a:off x="5880653" y="5569226"/>
            <a:ext cx="3124200" cy="838200"/>
          </a:xfrm>
          <a:prstGeom prst="rect">
            <a:avLst/>
          </a:prstGeom>
        </p:spPr>
        <p:txBody>
          <a:bodyPr vert="horz" lIns="91440" tIns="45720" rIns="91440" bIns="45720" rtlCol="0">
            <a:normAutofit fontScale="85000" lnSpcReduction="20000"/>
          </a:bodyPr>
          <a:lstStyle/>
          <a:p>
            <a:pPr marL="342900" indent="-342900" algn="ctr">
              <a:spcBef>
                <a:spcPct val="20000"/>
              </a:spcBef>
              <a:defRPr/>
            </a:pPr>
            <a:r>
              <a:rPr lang="en-US" sz="3200" b="1" dirty="0"/>
              <a:t>Old dogs CAN </a:t>
            </a:r>
          </a:p>
          <a:p>
            <a:pPr marL="342900" indent="-342900" algn="ctr">
              <a:spcBef>
                <a:spcPct val="20000"/>
              </a:spcBef>
              <a:defRPr/>
            </a:pPr>
            <a:r>
              <a:rPr lang="en-US" sz="3200" b="1" dirty="0"/>
              <a:t>learn new tricks!</a:t>
            </a:r>
          </a:p>
          <a:p>
            <a:pPr>
              <a:spcBef>
                <a:spcPct val="20000"/>
              </a:spcBef>
              <a:defRPr/>
            </a:pPr>
            <a:endParaRPr lang="en-US" sz="3200" dirty="0"/>
          </a:p>
        </p:txBody>
      </p:sp>
    </p:spTree>
    <p:extLst>
      <p:ext uri="{BB962C8B-B14F-4D97-AF65-F5344CB8AC3E}">
        <p14:creationId xmlns:p14="http://schemas.microsoft.com/office/powerpoint/2010/main" val="172402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Safe!</a:t>
            </a:r>
            <a:endParaRPr lang="en-US" dirty="0"/>
          </a:p>
        </p:txBody>
      </p:sp>
      <p:sp>
        <p:nvSpPr>
          <p:cNvPr id="3" name="Content Placeholder 2"/>
          <p:cNvSpPr>
            <a:spLocks noGrp="1"/>
          </p:cNvSpPr>
          <p:nvPr>
            <p:ph idx="1"/>
          </p:nvPr>
        </p:nvSpPr>
        <p:spPr>
          <a:xfrm>
            <a:off x="245165" y="1602778"/>
            <a:ext cx="4843670" cy="4347449"/>
          </a:xfrm>
        </p:spPr>
        <p:txBody>
          <a:bodyPr/>
          <a:lstStyle/>
          <a:p>
            <a:r>
              <a:rPr lang="en-US" dirty="0"/>
              <a:t>Home Safety</a:t>
            </a:r>
          </a:p>
          <a:p>
            <a:r>
              <a:rPr lang="en-US" dirty="0"/>
              <a:t>Motor Vehicle Safety</a:t>
            </a:r>
          </a:p>
          <a:p>
            <a:r>
              <a:rPr lang="en-US" dirty="0"/>
              <a:t>Personal/Health Safety</a:t>
            </a:r>
          </a:p>
          <a:p>
            <a:r>
              <a:rPr lang="en-US" dirty="0"/>
              <a:t>Recreational Safety</a:t>
            </a:r>
          </a:p>
          <a:p>
            <a:r>
              <a:rPr lang="en-US" dirty="0"/>
              <a:t>Emergency Preparedness</a:t>
            </a:r>
          </a:p>
          <a:p>
            <a:r>
              <a:rPr lang="en-US" dirty="0"/>
              <a:t>Internet Safety </a:t>
            </a:r>
          </a:p>
          <a:p>
            <a:r>
              <a:rPr lang="en-US" dirty="0"/>
              <a:t>Scams and Cons </a:t>
            </a:r>
          </a:p>
          <a:p>
            <a:endParaRPr lang="en-US" dirty="0"/>
          </a:p>
        </p:txBody>
      </p:sp>
      <p:pic>
        <p:nvPicPr>
          <p:cNvPr id="4" name="Picture 2" descr="http://davefarmersblog.files.wordpress.com/2011/05/older-driver-safe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800" y="2339011"/>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01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Numbers</a:t>
            </a:r>
            <a:endParaRPr lang="en-US" dirty="0"/>
          </a:p>
        </p:txBody>
      </p:sp>
      <p:sp>
        <p:nvSpPr>
          <p:cNvPr id="3" name="Content Placeholder 2"/>
          <p:cNvSpPr>
            <a:spLocks noGrp="1"/>
          </p:cNvSpPr>
          <p:nvPr>
            <p:ph idx="1"/>
          </p:nvPr>
        </p:nvSpPr>
        <p:spPr>
          <a:xfrm>
            <a:off x="457200" y="1682290"/>
            <a:ext cx="4684643" cy="4201675"/>
          </a:xfrm>
        </p:spPr>
        <p:txBody>
          <a:bodyPr/>
          <a:lstStyle/>
          <a:p>
            <a:r>
              <a:rPr lang="en-US" dirty="0"/>
              <a:t>Cholesterol: &lt;200  </a:t>
            </a:r>
          </a:p>
          <a:p>
            <a:r>
              <a:rPr lang="en-US" dirty="0"/>
              <a:t>Triglycerides: &lt;150</a:t>
            </a:r>
          </a:p>
          <a:p>
            <a:r>
              <a:rPr lang="en-US" dirty="0"/>
              <a:t>Blood Pressure: 120/80</a:t>
            </a:r>
          </a:p>
          <a:p>
            <a:r>
              <a:rPr lang="en-US" dirty="0"/>
              <a:t>Blood Sugar: &lt;100</a:t>
            </a:r>
          </a:p>
          <a:p>
            <a:r>
              <a:rPr lang="en-US" dirty="0"/>
              <a:t>Body Mass Index: 18-25</a:t>
            </a:r>
          </a:p>
          <a:p>
            <a:r>
              <a:rPr lang="en-US" dirty="0"/>
              <a:t>Waist </a:t>
            </a:r>
            <a:r>
              <a:rPr lang="en-US" dirty="0" smtClean="0"/>
              <a:t>Circumference:</a:t>
            </a:r>
            <a:endParaRPr lang="en-US" dirty="0" smtClean="0"/>
          </a:p>
          <a:p>
            <a:pPr marL="0" indent="0">
              <a:buNone/>
            </a:pPr>
            <a:r>
              <a:rPr lang="en-US" dirty="0" smtClean="0"/>
              <a:t>&lt;</a:t>
            </a:r>
            <a:r>
              <a:rPr lang="en-US" dirty="0"/>
              <a:t>40 (men) &amp; &lt;35 (women)</a:t>
            </a:r>
          </a:p>
          <a:p>
            <a:endParaRPr lang="en-US" dirty="0"/>
          </a:p>
        </p:txBody>
      </p:sp>
      <p:pic>
        <p:nvPicPr>
          <p:cNvPr id="4" name="Picture 2" descr="C:\Users\afhosi2\Desktop\Photos\man at doctor 6900686486_c1def467d5 copyright Emily from CERA.jpg"/>
          <p:cNvPicPr>
            <a:picLocks noChangeAspect="1" noChangeArrowheads="1"/>
          </p:cNvPicPr>
          <p:nvPr/>
        </p:nvPicPr>
        <p:blipFill>
          <a:blip r:embed="rId3" cstate="print">
            <a:extLst>
              <a:ext uri="{28A0092B-C50C-407E-A947-70E740481C1C}">
                <a14:useLocalDpi xmlns:a14="http://schemas.microsoft.com/office/drawing/2010/main" val="0"/>
              </a:ext>
            </a:extLst>
          </a:blip>
          <a:srcRect l="7521"/>
          <a:stretch>
            <a:fillRect/>
          </a:stretch>
        </p:blipFill>
        <p:spPr bwMode="auto">
          <a:xfrm>
            <a:off x="5141843" y="2203174"/>
            <a:ext cx="3747664" cy="269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0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numbers?</a:t>
            </a:r>
            <a:endParaRPr lang="en-US" dirty="0"/>
          </a:p>
        </p:txBody>
      </p:sp>
      <p:sp>
        <p:nvSpPr>
          <p:cNvPr id="3" name="Content Placeholder 2"/>
          <p:cNvSpPr>
            <a:spLocks noGrp="1"/>
          </p:cNvSpPr>
          <p:nvPr>
            <p:ph idx="1"/>
          </p:nvPr>
        </p:nvSpPr>
        <p:spPr>
          <a:xfrm>
            <a:off x="457200" y="1046186"/>
            <a:ext cx="8229600" cy="2664423"/>
          </a:xfrm>
        </p:spPr>
        <p:txBody>
          <a:bodyPr/>
          <a:lstStyle/>
          <a:p>
            <a:pPr marL="0" indent="0" algn="ctr">
              <a:buNone/>
            </a:pPr>
            <a:r>
              <a:rPr lang="en-US" dirty="0" smtClean="0">
                <a:effectLst>
                  <a:outerShdw blurRad="38100" dist="38100" dir="2700000" algn="tl">
                    <a:srgbClr val="000000">
                      <a:alpha val="43137"/>
                    </a:srgbClr>
                  </a:outerShdw>
                </a:effectLst>
              </a:rPr>
              <a:t>BMI</a:t>
            </a:r>
          </a:p>
          <a:p>
            <a:pPr marL="0" indent="0" algn="ctr">
              <a:buNone/>
            </a:pPr>
            <a:r>
              <a:rPr lang="en-US" sz="2000" dirty="0" smtClean="0"/>
              <a:t>Weight in pounds / (height in inches x height in inches) x 703</a:t>
            </a:r>
          </a:p>
          <a:p>
            <a:pPr marL="0" indent="0" algn="ctr">
              <a:buNone/>
            </a:pPr>
            <a:r>
              <a:rPr lang="en-US" dirty="0">
                <a:effectLst>
                  <a:outerShdw blurRad="38100" dist="38100" dir="2700000" algn="tl">
                    <a:srgbClr val="000000">
                      <a:alpha val="43137"/>
                    </a:srgbClr>
                  </a:outerShdw>
                </a:effectLst>
              </a:rPr>
              <a:t>Waist </a:t>
            </a:r>
            <a:r>
              <a:rPr lang="en-US" dirty="0" smtClean="0">
                <a:effectLst>
                  <a:outerShdw blurRad="38100" dist="38100" dir="2700000" algn="tl">
                    <a:srgbClr val="000000">
                      <a:alpha val="43137"/>
                    </a:srgbClr>
                  </a:outerShdw>
                </a:effectLst>
              </a:rPr>
              <a:t>Circumference</a:t>
            </a:r>
          </a:p>
          <a:p>
            <a:pPr marL="0" indent="0" algn="ctr">
              <a:buNone/>
            </a:pPr>
            <a:r>
              <a:rPr lang="en-US" sz="2000" dirty="0" smtClean="0"/>
              <a:t>Place a tape measure around your bare abdomen just above your hip bone. Be sure the tape is snug, but does not compress your skin, and is parallel to the floor. Relax, exhale, then measure.</a:t>
            </a:r>
            <a:endParaRPr lang="en-US" sz="2000" dirty="0"/>
          </a:p>
        </p:txBody>
      </p:sp>
      <p:pic>
        <p:nvPicPr>
          <p:cNvPr id="4" name="Picture 2" descr="C:\Users\afhosi2\Desktop\Photos\Waist www.healthchocolate.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0" y="3950911"/>
            <a:ext cx="4064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6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Stress</a:t>
            </a:r>
            <a:endParaRPr lang="en-US" dirty="0"/>
          </a:p>
        </p:txBody>
      </p:sp>
      <p:sp>
        <p:nvSpPr>
          <p:cNvPr id="3" name="Content Placeholder 2"/>
          <p:cNvSpPr>
            <a:spLocks noGrp="1"/>
          </p:cNvSpPr>
          <p:nvPr>
            <p:ph idx="1"/>
          </p:nvPr>
        </p:nvSpPr>
        <p:spPr>
          <a:xfrm>
            <a:off x="457200" y="1761803"/>
            <a:ext cx="8229600" cy="3274023"/>
          </a:xfrm>
        </p:spPr>
        <p:txBody>
          <a:bodyPr numCol="2"/>
          <a:lstStyle/>
          <a:p>
            <a:pPr>
              <a:buNone/>
            </a:pPr>
            <a:r>
              <a:rPr lang="en-US" b="1" u="sng" dirty="0"/>
              <a:t>Change the situation </a:t>
            </a:r>
            <a:endParaRPr lang="en-US" u="sng" dirty="0"/>
          </a:p>
          <a:p>
            <a:r>
              <a:rPr lang="en-US" dirty="0"/>
              <a:t>Avoid the stressor </a:t>
            </a:r>
          </a:p>
          <a:p>
            <a:r>
              <a:rPr lang="en-US" dirty="0"/>
              <a:t>Alter the </a:t>
            </a:r>
            <a:r>
              <a:rPr lang="en-US" dirty="0" smtClean="0"/>
              <a:t>stressor</a:t>
            </a:r>
            <a:endParaRPr lang="en-US" dirty="0"/>
          </a:p>
          <a:p>
            <a:endParaRPr lang="en-US" dirty="0"/>
          </a:p>
          <a:p>
            <a:endParaRPr lang="en-US" dirty="0"/>
          </a:p>
          <a:p>
            <a:pPr>
              <a:buNone/>
            </a:pPr>
            <a:r>
              <a:rPr lang="en-US" b="1" u="sng" dirty="0"/>
              <a:t>Change your reaction </a:t>
            </a:r>
            <a:endParaRPr lang="en-US" u="sng" dirty="0"/>
          </a:p>
          <a:p>
            <a:r>
              <a:rPr lang="en-US" dirty="0"/>
              <a:t>Accept the stressor </a:t>
            </a:r>
          </a:p>
          <a:p>
            <a:r>
              <a:rPr lang="en-US" dirty="0"/>
              <a:t>Adapt to the stressor </a:t>
            </a:r>
          </a:p>
          <a:p>
            <a:endParaRPr lang="en-US" dirty="0"/>
          </a:p>
        </p:txBody>
      </p:sp>
      <p:pic>
        <p:nvPicPr>
          <p:cNvPr id="4" name="Picture 3" descr="C:\Users\afhosi2\Desktop\Photos\HyperApril 1822499590_e0d16dee53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35" t="7107" r="7927" b="28043"/>
          <a:stretch/>
        </p:blipFill>
        <p:spPr bwMode="auto">
          <a:xfrm>
            <a:off x="2971800" y="4007678"/>
            <a:ext cx="2836906"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0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Stress</a:t>
            </a:r>
            <a:endParaRPr lang="en-US" dirty="0"/>
          </a:p>
        </p:txBody>
      </p:sp>
      <p:sp>
        <p:nvSpPr>
          <p:cNvPr id="3" name="Content Placeholder 2"/>
          <p:cNvSpPr>
            <a:spLocks noGrp="1"/>
          </p:cNvSpPr>
          <p:nvPr>
            <p:ph idx="1"/>
          </p:nvPr>
        </p:nvSpPr>
        <p:spPr>
          <a:xfrm>
            <a:off x="139148" y="2056424"/>
            <a:ext cx="6473687" cy="2796944"/>
          </a:xfrm>
        </p:spPr>
        <p:txBody>
          <a:bodyPr/>
          <a:lstStyle/>
          <a:p>
            <a:r>
              <a:rPr lang="en-US" dirty="0" smtClean="0"/>
              <a:t>Set aside relaxation time</a:t>
            </a:r>
          </a:p>
          <a:p>
            <a:r>
              <a:rPr lang="en-US" dirty="0" smtClean="0"/>
              <a:t>Connect with others</a:t>
            </a:r>
          </a:p>
          <a:p>
            <a:r>
              <a:rPr lang="en-US" dirty="0" smtClean="0"/>
              <a:t>Do something you enjoy every day</a:t>
            </a:r>
          </a:p>
          <a:p>
            <a:r>
              <a:rPr lang="en-US" dirty="0" smtClean="0"/>
              <a:t>Keep your sense of humor</a:t>
            </a:r>
            <a:endParaRPr lang="en-US" dirty="0"/>
          </a:p>
        </p:txBody>
      </p:sp>
      <p:pic>
        <p:nvPicPr>
          <p:cNvPr id="1026" name="Picture 2" descr="http://www.healthinharmony.com/wp-content/uploads/2012/12/stress-or-relax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489" y="2170678"/>
            <a:ext cx="2568436" cy="256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3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Financial Affairs</a:t>
            </a:r>
            <a:endParaRPr lang="en-US" dirty="0"/>
          </a:p>
        </p:txBody>
      </p:sp>
      <p:sp>
        <p:nvSpPr>
          <p:cNvPr id="3" name="Content Placeholder 2"/>
          <p:cNvSpPr>
            <a:spLocks noGrp="1"/>
          </p:cNvSpPr>
          <p:nvPr>
            <p:ph idx="1"/>
          </p:nvPr>
        </p:nvSpPr>
        <p:spPr>
          <a:xfrm>
            <a:off x="364434" y="2132865"/>
            <a:ext cx="4671391" cy="3154753"/>
          </a:xfrm>
        </p:spPr>
        <p:txBody>
          <a:bodyPr/>
          <a:lstStyle/>
          <a:p>
            <a:r>
              <a:rPr lang="en-US" dirty="0"/>
              <a:t>Budget Development</a:t>
            </a:r>
          </a:p>
          <a:p>
            <a:r>
              <a:rPr lang="en-US" dirty="0"/>
              <a:t>Money Management</a:t>
            </a:r>
          </a:p>
          <a:p>
            <a:r>
              <a:rPr lang="en-US" dirty="0"/>
              <a:t>Wise Use of Credit</a:t>
            </a:r>
          </a:p>
          <a:p>
            <a:r>
              <a:rPr lang="en-US" dirty="0"/>
              <a:t>Consumer Protection</a:t>
            </a:r>
          </a:p>
          <a:p>
            <a:r>
              <a:rPr lang="en-US" dirty="0"/>
              <a:t>Saving Goals</a:t>
            </a:r>
          </a:p>
          <a:p>
            <a:endParaRPr lang="en-US" dirty="0"/>
          </a:p>
        </p:txBody>
      </p:sp>
      <p:pic>
        <p:nvPicPr>
          <p:cNvPr id="4" name="Picture 2" descr="C:\Users\afhosi2\Desktop\Photos\Flikr 401K 2012 6793826885_d3b6befb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825" y="2352459"/>
            <a:ext cx="3620752" cy="27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1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Tight</a:t>
            </a:r>
            <a:endParaRPr lang="en-US" dirty="0"/>
          </a:p>
        </p:txBody>
      </p:sp>
      <p:sp>
        <p:nvSpPr>
          <p:cNvPr id="3" name="Content Placeholder 2"/>
          <p:cNvSpPr>
            <a:spLocks noGrp="1"/>
          </p:cNvSpPr>
          <p:nvPr>
            <p:ph idx="1"/>
          </p:nvPr>
        </p:nvSpPr>
        <p:spPr>
          <a:xfrm>
            <a:off x="364435" y="1576273"/>
            <a:ext cx="5214730" cy="4347449"/>
          </a:xfrm>
        </p:spPr>
        <p:txBody>
          <a:bodyPr/>
          <a:lstStyle/>
          <a:p>
            <a:pPr marL="0" indent="0">
              <a:buNone/>
            </a:pPr>
            <a:r>
              <a:rPr lang="en-US" dirty="0"/>
              <a:t>Sleep is Important:</a:t>
            </a:r>
          </a:p>
          <a:p>
            <a:r>
              <a:rPr lang="en-US" dirty="0"/>
              <a:t>Learning and Memory</a:t>
            </a:r>
          </a:p>
          <a:p>
            <a:r>
              <a:rPr lang="en-US" dirty="0"/>
              <a:t>Metabolism and Weight</a:t>
            </a:r>
          </a:p>
          <a:p>
            <a:r>
              <a:rPr lang="en-US" dirty="0"/>
              <a:t>Safety</a:t>
            </a:r>
          </a:p>
          <a:p>
            <a:r>
              <a:rPr lang="en-US" dirty="0"/>
              <a:t>Mood</a:t>
            </a:r>
          </a:p>
          <a:p>
            <a:r>
              <a:rPr lang="en-US" dirty="0"/>
              <a:t>Heart Health</a:t>
            </a:r>
          </a:p>
          <a:p>
            <a:r>
              <a:rPr lang="en-US" dirty="0"/>
              <a:t>Disease Prevention</a:t>
            </a:r>
          </a:p>
          <a:p>
            <a:endParaRPr lang="en-US" dirty="0"/>
          </a:p>
        </p:txBody>
      </p:sp>
      <p:pic>
        <p:nvPicPr>
          <p:cNvPr id="4" name="Picture 2" descr="http://cdn.50up.com.au/wp-content/uploads/2011/05/Old+couple+in+bed_2676_19502801_0_0_7047307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373" y="2736696"/>
            <a:ext cx="3450760" cy="226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6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Tight</a:t>
            </a:r>
            <a:endParaRPr lang="en-US" dirty="0"/>
          </a:p>
        </p:txBody>
      </p:sp>
      <p:sp>
        <p:nvSpPr>
          <p:cNvPr id="3" name="Content Placeholder 2"/>
          <p:cNvSpPr>
            <a:spLocks noGrp="1"/>
          </p:cNvSpPr>
          <p:nvPr>
            <p:ph idx="1"/>
          </p:nvPr>
        </p:nvSpPr>
        <p:spPr>
          <a:xfrm>
            <a:off x="602974" y="1459970"/>
            <a:ext cx="8229600" cy="4795056"/>
          </a:xfrm>
        </p:spPr>
        <p:txBody>
          <a:bodyPr/>
          <a:lstStyle/>
          <a:p>
            <a:pPr marL="0" indent="0">
              <a:buNone/>
            </a:pPr>
            <a:r>
              <a:rPr lang="en-US" sz="2400" dirty="0"/>
              <a:t>Sleep Recommendations:</a:t>
            </a:r>
          </a:p>
          <a:p>
            <a:pPr lvl="0"/>
            <a:r>
              <a:rPr lang="en-US" sz="2400" dirty="0"/>
              <a:t>Use your bed for sleep and sex </a:t>
            </a:r>
            <a:r>
              <a:rPr lang="en-US" sz="2400" dirty="0" smtClean="0"/>
              <a:t>only</a:t>
            </a:r>
          </a:p>
          <a:p>
            <a:pPr lvl="0"/>
            <a:r>
              <a:rPr lang="en-US" sz="2400" dirty="0" smtClean="0"/>
              <a:t>Ditch the screens</a:t>
            </a:r>
            <a:endParaRPr lang="en-US" sz="2400" dirty="0"/>
          </a:p>
          <a:p>
            <a:pPr lvl="0"/>
            <a:r>
              <a:rPr lang="en-US" sz="2400" dirty="0"/>
              <a:t>Restrict time in bed if time spent in bed is lying awake</a:t>
            </a:r>
          </a:p>
          <a:p>
            <a:pPr lvl="0"/>
            <a:r>
              <a:rPr lang="en-US" sz="2400" dirty="0"/>
              <a:t>Exercise in the afternoon or early evening - not within a few hours of bedtime</a:t>
            </a:r>
          </a:p>
          <a:p>
            <a:pPr lvl="0"/>
            <a:r>
              <a:rPr lang="en-US" sz="2400" dirty="0"/>
              <a:t>Avoid caffeine, nicotine, and alcohol at least 3-4 hours before going to bed</a:t>
            </a:r>
          </a:p>
          <a:p>
            <a:pPr lvl="0"/>
            <a:r>
              <a:rPr lang="en-US" sz="2400" dirty="0"/>
              <a:t>Try to go to bed at the same time every night…and wake up at the same time every morning</a:t>
            </a:r>
          </a:p>
          <a:p>
            <a:pPr lvl="0"/>
            <a:r>
              <a:rPr lang="en-US" sz="2400" dirty="0"/>
              <a:t>Keep in mind that daytime naps affect nighttime sleep</a:t>
            </a:r>
          </a:p>
          <a:p>
            <a:endParaRPr lang="en-US" sz="2400" dirty="0"/>
          </a:p>
        </p:txBody>
      </p:sp>
    </p:spTree>
    <p:extLst>
      <p:ext uri="{BB962C8B-B14F-4D97-AF65-F5344CB8AC3E}">
        <p14:creationId xmlns:p14="http://schemas.microsoft.com/office/powerpoint/2010/main" val="107839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5468"/>
            <a:ext cx="8229600" cy="5020695"/>
          </a:xfrm>
        </p:spPr>
        <p:txBody>
          <a:bodyPr/>
          <a:lstStyle/>
          <a:p>
            <a:pPr marL="0" indent="0" algn="ctr">
              <a:buNone/>
            </a:pPr>
            <a:r>
              <a:rPr lang="en-US" dirty="0" smtClean="0"/>
              <a:t>May you all make it to a healthy 100 and a half!</a:t>
            </a:r>
            <a:endParaRPr lang="en-US" dirty="0"/>
          </a:p>
        </p:txBody>
      </p:sp>
      <p:pic>
        <p:nvPicPr>
          <p:cNvPr id="4" name="Picture 2" descr="http://farm7.staticflickr.com/6205/6082992577_dbf70d378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2" y="1786744"/>
            <a:ext cx="36099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Time For </a:t>
            </a:r>
            <a:r>
              <a:rPr lang="en-US" i="1" dirty="0" smtClean="0"/>
              <a:t>You</a:t>
            </a:r>
            <a:endParaRPr lang="en-US" i="1" dirty="0"/>
          </a:p>
        </p:txBody>
      </p:sp>
      <p:sp>
        <p:nvSpPr>
          <p:cNvPr id="3" name="Content Placeholder 2"/>
          <p:cNvSpPr>
            <a:spLocks noGrp="1"/>
          </p:cNvSpPr>
          <p:nvPr>
            <p:ph idx="1"/>
          </p:nvPr>
        </p:nvSpPr>
        <p:spPr>
          <a:xfrm>
            <a:off x="457200" y="1125699"/>
            <a:ext cx="5068957" cy="5398030"/>
          </a:xfrm>
        </p:spPr>
        <p:txBody>
          <a:bodyPr/>
          <a:lstStyle/>
          <a:p>
            <a:r>
              <a:rPr lang="en-US" sz="2800" dirty="0"/>
              <a:t>Get to know </a:t>
            </a:r>
            <a:r>
              <a:rPr lang="en-US" sz="2800" dirty="0" smtClean="0"/>
              <a:t>yourself</a:t>
            </a:r>
            <a:endParaRPr lang="en-US" sz="2800" dirty="0"/>
          </a:p>
          <a:p>
            <a:r>
              <a:rPr lang="en-US" sz="2800" dirty="0"/>
              <a:t>Take care of yourself</a:t>
            </a:r>
          </a:p>
          <a:p>
            <a:r>
              <a:rPr lang="en-US" sz="2800" dirty="0"/>
              <a:t>Take a Break</a:t>
            </a:r>
          </a:p>
          <a:p>
            <a:r>
              <a:rPr lang="en-US" sz="2800" dirty="0"/>
              <a:t>Make a “to do list”</a:t>
            </a:r>
          </a:p>
          <a:p>
            <a:r>
              <a:rPr lang="en-US" sz="2800" dirty="0"/>
              <a:t>Be physically active</a:t>
            </a:r>
          </a:p>
          <a:p>
            <a:r>
              <a:rPr lang="en-US" sz="2800" dirty="0"/>
              <a:t>Eat smart and drink water</a:t>
            </a:r>
          </a:p>
          <a:p>
            <a:r>
              <a:rPr lang="en-US" sz="2800" dirty="0"/>
              <a:t>Relax</a:t>
            </a:r>
          </a:p>
          <a:p>
            <a:r>
              <a:rPr lang="en-US" sz="2800" dirty="0"/>
              <a:t>Laugh</a:t>
            </a:r>
          </a:p>
          <a:p>
            <a:r>
              <a:rPr lang="en-US" sz="2800" dirty="0"/>
              <a:t>Learn to say “NO”</a:t>
            </a:r>
          </a:p>
          <a:p>
            <a:r>
              <a:rPr lang="en-US" sz="2800" dirty="0"/>
              <a:t>Create a bucket list</a:t>
            </a:r>
          </a:p>
          <a:p>
            <a:endParaRPr lang="en-US" sz="2800" dirty="0"/>
          </a:p>
        </p:txBody>
      </p:sp>
      <p:pic>
        <p:nvPicPr>
          <p:cNvPr id="4" name="Picture 2" descr="http://us.123rf.com/400wm/400/400/inspirestock/inspirestock1112/inspirestock111200918/11402189-an-old-lady-sitting-on-the-couch-reading-a-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848" y="1812235"/>
            <a:ext cx="2543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0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963"/>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in an inevitable process…</a:t>
            </a:r>
            <a:endParaRPr lang="en-US" dirty="0">
              <a:effectLst>
                <a:outerShdw blurRad="38100" dist="38100" dir="2700000" algn="tl">
                  <a:srgbClr val="000000">
                    <a:alpha val="43137"/>
                  </a:srgbClr>
                </a:outerShdw>
              </a:effectLst>
            </a:endParaRPr>
          </a:p>
        </p:txBody>
      </p:sp>
      <p:sp>
        <p:nvSpPr>
          <p:cNvPr id="4" name="Rectangle 3"/>
          <p:cNvSpPr/>
          <p:nvPr/>
        </p:nvSpPr>
        <p:spPr>
          <a:xfrm>
            <a:off x="457199" y="2537433"/>
            <a:ext cx="3982279" cy="2677656"/>
          </a:xfrm>
          <a:prstGeom prst="rect">
            <a:avLst/>
          </a:prstGeom>
        </p:spPr>
        <p:txBody>
          <a:bodyPr wrap="square">
            <a:spAutoFit/>
          </a:bodyPr>
          <a:lstStyle/>
          <a:p>
            <a:r>
              <a:rPr lang="en-US" sz="2800" dirty="0"/>
              <a:t>By embracing a healthy lifestyle throughout life 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3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348481"/>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t>Eating </a:t>
            </a:r>
            <a:r>
              <a:rPr lang="en-US" sz="2400" dirty="0" smtClean="0"/>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is Everything</a:t>
            </a:r>
            <a:endParaRPr lang="en-US" dirty="0"/>
          </a:p>
        </p:txBody>
      </p:sp>
      <p:sp>
        <p:nvSpPr>
          <p:cNvPr id="3" name="Content Placeholder 2"/>
          <p:cNvSpPr>
            <a:spLocks noGrp="1"/>
          </p:cNvSpPr>
          <p:nvPr>
            <p:ph idx="1"/>
          </p:nvPr>
        </p:nvSpPr>
        <p:spPr>
          <a:xfrm>
            <a:off x="-156950" y="2379513"/>
            <a:ext cx="5752532" cy="2697454"/>
          </a:xfrm>
        </p:spPr>
        <p:txBody>
          <a:bodyPr/>
          <a:lstStyle/>
          <a:p>
            <a:pPr indent="-165100"/>
            <a:r>
              <a:rPr lang="en-US" dirty="0" smtClean="0"/>
              <a:t>Accept change</a:t>
            </a:r>
          </a:p>
          <a:p>
            <a:pPr indent="-165100"/>
            <a:r>
              <a:rPr lang="en-US" dirty="0" smtClean="0"/>
              <a:t>Don’t let ageism in</a:t>
            </a:r>
          </a:p>
          <a:p>
            <a:pPr indent="-165100"/>
            <a:r>
              <a:rPr lang="en-US" dirty="0" smtClean="0"/>
              <a:t>Stay mentally healthy</a:t>
            </a:r>
          </a:p>
          <a:p>
            <a:pPr indent="-165100"/>
            <a:r>
              <a:rPr lang="en-US" dirty="0" smtClean="0"/>
              <a:t>Do things that make </a:t>
            </a:r>
            <a:r>
              <a:rPr lang="en-US" u="sng" dirty="0" smtClean="0"/>
              <a:t>you</a:t>
            </a:r>
            <a:r>
              <a:rPr lang="en-US" dirty="0" smtClean="0"/>
              <a:t> happy</a:t>
            </a:r>
            <a:endParaRPr lang="en-US" dirty="0"/>
          </a:p>
        </p:txBody>
      </p:sp>
      <p:pic>
        <p:nvPicPr>
          <p:cNvPr id="5" name="Picture 2" descr="C:\Users\afhosi2\Desktop\Photos\flkr Wenchie LostElf 2575875980_438c0c7eb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b="13692"/>
          <a:stretch/>
        </p:blipFill>
        <p:spPr bwMode="auto">
          <a:xfrm>
            <a:off x="5595582" y="1819955"/>
            <a:ext cx="3175000" cy="36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4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Smart and Healthy</a:t>
            </a:r>
            <a:endParaRPr lang="en-US" dirty="0"/>
          </a:p>
        </p:txBody>
      </p:sp>
      <p:sp>
        <p:nvSpPr>
          <p:cNvPr id="3" name="Content Placeholder 2"/>
          <p:cNvSpPr>
            <a:spLocks noGrp="1"/>
          </p:cNvSpPr>
          <p:nvPr>
            <p:ph idx="1"/>
          </p:nvPr>
        </p:nvSpPr>
        <p:spPr>
          <a:xfrm>
            <a:off x="533913" y="799779"/>
            <a:ext cx="5083791" cy="5815967"/>
          </a:xfrm>
        </p:spPr>
        <p:txBody>
          <a:bodyPr/>
          <a:lstStyle/>
          <a:p>
            <a:r>
              <a:rPr lang="en-US" sz="2330" dirty="0" smtClean="0"/>
              <a:t>Examine your relationship with food</a:t>
            </a:r>
          </a:p>
          <a:p>
            <a:r>
              <a:rPr lang="en-US" sz="2330" dirty="0" smtClean="0"/>
              <a:t>Eat a variety of nutritious foods</a:t>
            </a:r>
          </a:p>
          <a:p>
            <a:r>
              <a:rPr lang="en-US" sz="2330" dirty="0" smtClean="0"/>
              <a:t>Don’t skip breakfast</a:t>
            </a:r>
          </a:p>
          <a:p>
            <a:r>
              <a:rPr lang="en-US" sz="2330" dirty="0" smtClean="0"/>
              <a:t>Control your portions</a:t>
            </a:r>
          </a:p>
          <a:p>
            <a:r>
              <a:rPr lang="en-US" sz="2330" dirty="0" smtClean="0"/>
              <a:t>Everything in moderation</a:t>
            </a:r>
          </a:p>
          <a:p>
            <a:r>
              <a:rPr lang="en-US" sz="2330" dirty="0" smtClean="0"/>
              <a:t>Drink more water</a:t>
            </a:r>
          </a:p>
          <a:p>
            <a:r>
              <a:rPr lang="en-US" sz="2330" dirty="0" smtClean="0"/>
              <a:t>Get the skinny on fat</a:t>
            </a:r>
          </a:p>
          <a:p>
            <a:r>
              <a:rPr lang="en-US" sz="2330" dirty="0" smtClean="0"/>
              <a:t>Fight cholesterol</a:t>
            </a:r>
          </a:p>
          <a:p>
            <a:r>
              <a:rPr lang="en-US" sz="2330" dirty="0" smtClean="0"/>
              <a:t>Just say NO to excess sodium</a:t>
            </a:r>
          </a:p>
          <a:p>
            <a:r>
              <a:rPr lang="en-US" sz="2330" dirty="0" smtClean="0"/>
              <a:t>Consume less sugar</a:t>
            </a:r>
          </a:p>
          <a:p>
            <a:r>
              <a:rPr lang="en-US" sz="2330" dirty="0" smtClean="0"/>
              <a:t>Carb up the healthy way</a:t>
            </a:r>
          </a:p>
          <a:p>
            <a:r>
              <a:rPr lang="en-US" sz="2330" dirty="0" smtClean="0"/>
              <a:t>Eat smart while eating out</a:t>
            </a:r>
          </a:p>
          <a:p>
            <a:r>
              <a:rPr lang="en-US" sz="2330" dirty="0" smtClean="0"/>
              <a:t>Count your calories</a:t>
            </a:r>
          </a:p>
          <a:p>
            <a:endParaRPr lang="en-US" sz="2350" dirty="0"/>
          </a:p>
        </p:txBody>
      </p:sp>
      <p:pic>
        <p:nvPicPr>
          <p:cNvPr id="1026" name="Picture 2" descr="http://thespiritscience.net/wp-content/uploads/2015/06/raw-fruits-and-vegeta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545" y="1762538"/>
            <a:ext cx="3898037" cy="388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4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Fit!</a:t>
            </a:r>
            <a:endParaRPr lang="en-US" dirty="0"/>
          </a:p>
        </p:txBody>
      </p:sp>
      <p:sp>
        <p:nvSpPr>
          <p:cNvPr id="3" name="Content Placeholder 2"/>
          <p:cNvSpPr>
            <a:spLocks noGrp="1"/>
          </p:cNvSpPr>
          <p:nvPr>
            <p:ph idx="1"/>
          </p:nvPr>
        </p:nvSpPr>
        <p:spPr>
          <a:xfrm>
            <a:off x="1494430" y="2372341"/>
            <a:ext cx="2722728" cy="2429302"/>
          </a:xfrm>
        </p:spPr>
        <p:txBody>
          <a:bodyPr/>
          <a:lstStyle/>
          <a:p>
            <a:r>
              <a:rPr lang="en-US" dirty="0" smtClean="0"/>
              <a:t>Balance</a:t>
            </a:r>
          </a:p>
          <a:p>
            <a:r>
              <a:rPr lang="en-US" dirty="0" smtClean="0"/>
              <a:t>Endurance</a:t>
            </a:r>
          </a:p>
          <a:p>
            <a:r>
              <a:rPr lang="en-US" dirty="0" smtClean="0"/>
              <a:t>Strength</a:t>
            </a:r>
          </a:p>
          <a:p>
            <a:r>
              <a:rPr lang="en-US" dirty="0" smtClean="0"/>
              <a:t>Flexibility</a:t>
            </a:r>
            <a:endParaRPr lang="en-US" dirty="0"/>
          </a:p>
        </p:txBody>
      </p:sp>
      <p:pic>
        <p:nvPicPr>
          <p:cNvPr id="4" name="Picture 2" descr="C:\Users\afhosi2\Desktop\Photos\flkr Yinisport 6998225001_fc046958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158" y="1281136"/>
            <a:ext cx="3247949"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48770" y="5865549"/>
            <a:ext cx="6320922" cy="584775"/>
          </a:xfrm>
          <a:prstGeom prst="rect">
            <a:avLst/>
          </a:prstGeom>
          <a:noFill/>
        </p:spPr>
        <p:txBody>
          <a:bodyPr wrap="square" rtlCol="0">
            <a:spAutoFit/>
          </a:bodyPr>
          <a:lstStyle/>
          <a:p>
            <a:pPr algn="ctr"/>
            <a:r>
              <a:rPr lang="en-US" sz="32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Goal = 150 minutes per week</a:t>
            </a:r>
          </a:p>
        </p:txBody>
      </p:sp>
    </p:spTree>
    <p:extLst>
      <p:ext uri="{BB962C8B-B14F-4D97-AF65-F5344CB8AC3E}">
        <p14:creationId xmlns:p14="http://schemas.microsoft.com/office/powerpoint/2010/main" val="422740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Fit!</a:t>
            </a:r>
            <a:endParaRPr lang="en-US" dirty="0"/>
          </a:p>
        </p:txBody>
      </p:sp>
      <p:sp>
        <p:nvSpPr>
          <p:cNvPr id="4" name="Content Placeholder 2"/>
          <p:cNvSpPr>
            <a:spLocks noGrp="1"/>
          </p:cNvSpPr>
          <p:nvPr>
            <p:ph idx="1"/>
          </p:nvPr>
        </p:nvSpPr>
        <p:spPr>
          <a:xfrm>
            <a:off x="184245" y="1260397"/>
            <a:ext cx="8229600" cy="5398030"/>
          </a:xfrm>
        </p:spPr>
        <p:txBody>
          <a:bodyPr>
            <a:normAutofit/>
          </a:bodyPr>
          <a:lstStyle/>
          <a:p>
            <a:pPr marL="0" indent="0" algn="ctr">
              <a:buNone/>
            </a:pPr>
            <a:r>
              <a:rPr lang="en-US" dirty="0" smtClean="0">
                <a:effectLst>
                  <a:outerShdw blurRad="38100" dist="38100" dir="2700000" algn="tl">
                    <a:srgbClr val="000000">
                      <a:alpha val="43137"/>
                    </a:srgbClr>
                  </a:outerShdw>
                </a:effectLst>
              </a:rPr>
              <a:t>Include Physical Activity in your Life</a:t>
            </a:r>
          </a:p>
          <a:p>
            <a:r>
              <a:rPr lang="en-US" dirty="0" smtClean="0"/>
              <a:t>Make it a priority</a:t>
            </a:r>
          </a:p>
          <a:p>
            <a:r>
              <a:rPr lang="en-US" dirty="0" smtClean="0"/>
              <a:t>Make it easy</a:t>
            </a:r>
          </a:p>
          <a:p>
            <a:r>
              <a:rPr lang="en-US" dirty="0" smtClean="0"/>
              <a:t>Make it social</a:t>
            </a:r>
          </a:p>
          <a:p>
            <a:r>
              <a:rPr lang="en-US" dirty="0" smtClean="0"/>
              <a:t>Make it interesting</a:t>
            </a:r>
          </a:p>
          <a:p>
            <a:r>
              <a:rPr lang="en-US" dirty="0" smtClean="0"/>
              <a:t>Make it fun</a:t>
            </a:r>
          </a:p>
          <a:p>
            <a:r>
              <a:rPr lang="en-US" dirty="0" smtClean="0"/>
              <a:t>Exercise doesn’t just happen, you have to make it happen</a:t>
            </a:r>
            <a:endParaRPr lang="en-US" dirty="0"/>
          </a:p>
        </p:txBody>
      </p:sp>
      <p:pic>
        <p:nvPicPr>
          <p:cNvPr id="5" name="Picture 2" descr="C:\Users\afhosi2\Desktop\Photos\flkr by neurotrials 5470950657_fcae53b64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14100"/>
            <a:ext cx="4149436" cy="276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1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Your Brain</a:t>
            </a:r>
            <a:endParaRPr lang="en-US" dirty="0"/>
          </a:p>
        </p:txBody>
      </p:sp>
      <p:sp>
        <p:nvSpPr>
          <p:cNvPr id="3" name="Content Placeholder 2"/>
          <p:cNvSpPr>
            <a:spLocks noGrp="1"/>
          </p:cNvSpPr>
          <p:nvPr>
            <p:ph idx="1"/>
          </p:nvPr>
        </p:nvSpPr>
        <p:spPr>
          <a:xfrm>
            <a:off x="533154" y="2157786"/>
            <a:ext cx="3814549" cy="3090074"/>
          </a:xfrm>
        </p:spPr>
        <p:txBody>
          <a:bodyPr/>
          <a:lstStyle/>
          <a:p>
            <a:r>
              <a:rPr lang="en-US" dirty="0"/>
              <a:t>Socialization</a:t>
            </a:r>
          </a:p>
          <a:p>
            <a:r>
              <a:rPr lang="en-US" dirty="0"/>
              <a:t>Mental Stimulation</a:t>
            </a:r>
          </a:p>
          <a:p>
            <a:r>
              <a:rPr lang="en-US" dirty="0"/>
              <a:t>Physical Activity</a:t>
            </a:r>
          </a:p>
          <a:p>
            <a:r>
              <a:rPr lang="en-US" dirty="0"/>
              <a:t>Nutrition</a:t>
            </a:r>
          </a:p>
          <a:p>
            <a:r>
              <a:rPr lang="en-US" dirty="0"/>
              <a:t>Sleep</a:t>
            </a:r>
          </a:p>
          <a:p>
            <a:endParaRPr lang="en-US" dirty="0"/>
          </a:p>
        </p:txBody>
      </p:sp>
      <p:pic>
        <p:nvPicPr>
          <p:cNvPr id="4" name="Picture 2" descr="C:\Users\afhosi2\Desktop\Photos\flikr fresh.capture 6944928724_88ccc296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600200"/>
            <a:ext cx="3231032" cy="485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9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Social</a:t>
            </a:r>
            <a:endParaRPr lang="en-US" dirty="0"/>
          </a:p>
        </p:txBody>
      </p:sp>
      <p:sp>
        <p:nvSpPr>
          <p:cNvPr id="3" name="Content Placeholder 2"/>
          <p:cNvSpPr>
            <a:spLocks noGrp="1"/>
          </p:cNvSpPr>
          <p:nvPr>
            <p:ph idx="1"/>
          </p:nvPr>
        </p:nvSpPr>
        <p:spPr>
          <a:xfrm>
            <a:off x="457200" y="1059438"/>
            <a:ext cx="8229600" cy="5398030"/>
          </a:xfrm>
        </p:spPr>
        <p:txBody>
          <a:bodyPr/>
          <a:lstStyle/>
          <a:p>
            <a:pPr marL="0" indent="0">
              <a:buNone/>
            </a:pPr>
            <a:r>
              <a:rPr lang="en-US" dirty="0"/>
              <a:t>Meaningful relationships, social experiences, and activities contribute to:</a:t>
            </a:r>
          </a:p>
          <a:p>
            <a:pPr lvl="1">
              <a:buFont typeface="Calibri" pitchFamily="34" charset="0"/>
              <a:buChar char="-"/>
            </a:pPr>
            <a:r>
              <a:rPr lang="en-US" dirty="0"/>
              <a:t>Overall physical and mental health and well-being</a:t>
            </a:r>
          </a:p>
          <a:p>
            <a:pPr lvl="1">
              <a:buFont typeface="Calibri" pitchFamily="34" charset="0"/>
              <a:buChar char="-"/>
            </a:pPr>
            <a:r>
              <a:rPr lang="en-US" dirty="0"/>
              <a:t>Happiness</a:t>
            </a:r>
          </a:p>
          <a:p>
            <a:pPr lvl="1">
              <a:buFont typeface="Calibri" pitchFamily="34" charset="0"/>
              <a:buChar char="-"/>
            </a:pPr>
            <a:r>
              <a:rPr lang="en-US" dirty="0"/>
              <a:t>Decreased Depression</a:t>
            </a:r>
          </a:p>
        </p:txBody>
      </p:sp>
      <p:pic>
        <p:nvPicPr>
          <p:cNvPr id="4" name="Picture 2" descr="C:\Users\afhosi2\Desktop\Photos\flikr LorgBigFire 388668806_8d0ada1d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929"/>
          <a:stretch/>
        </p:blipFill>
        <p:spPr bwMode="auto">
          <a:xfrm>
            <a:off x="5334002" y="2952268"/>
            <a:ext cx="322810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61185"/>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199</TotalTime>
  <Words>8095</Words>
  <Application>Microsoft Office PowerPoint</Application>
  <PresentationFormat>On-screen Show (4:3)</PresentationFormat>
  <Paragraphs>624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KSREPPT_Template1</vt:lpstr>
      <vt:lpstr>PowerPoint Presentation</vt:lpstr>
      <vt:lpstr>PowerPoint Presentation</vt:lpstr>
      <vt:lpstr>PowerPoint Presentation</vt:lpstr>
      <vt:lpstr>Attitude is Everything</vt:lpstr>
      <vt:lpstr>Eating Smart and Healthy</vt:lpstr>
      <vt:lpstr>Get Fit!</vt:lpstr>
      <vt:lpstr>Get Fit!</vt:lpstr>
      <vt:lpstr>Use Your Brain</vt:lpstr>
      <vt:lpstr>Be Social</vt:lpstr>
      <vt:lpstr>Tuning Into the Times</vt:lpstr>
      <vt:lpstr>Tuning Into the Times</vt:lpstr>
      <vt:lpstr>Stay Safe!</vt:lpstr>
      <vt:lpstr>Know Your Numbers</vt:lpstr>
      <vt:lpstr>What are your numbers?</vt:lpstr>
      <vt:lpstr>Manage Your Stress</vt:lpstr>
      <vt:lpstr>Manage Your Stress</vt:lpstr>
      <vt:lpstr>Basic Financial Affairs</vt:lpstr>
      <vt:lpstr>Sleep Tight</vt:lpstr>
      <vt:lpstr>Sleep Tight</vt:lpstr>
      <vt:lpstr>Take Time For You</vt:lpstr>
      <vt:lpstr>PowerPoint Presentation</vt:lpstr>
    </vt:vector>
  </TitlesOfParts>
  <Company>College of Human Ecology, 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22</cp:revision>
  <cp:lastPrinted>2016-03-01T22:04:03Z</cp:lastPrinted>
  <dcterms:created xsi:type="dcterms:W3CDTF">2015-08-12T18:29:43Z</dcterms:created>
  <dcterms:modified xsi:type="dcterms:W3CDTF">2016-03-02T19:25:45Z</dcterms:modified>
</cp:coreProperties>
</file>