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6" r:id="rId2"/>
    <p:sldId id="257" r:id="rId3"/>
    <p:sldId id="261" r:id="rId4"/>
    <p:sldId id="262" r:id="rId5"/>
    <p:sldId id="268" r:id="rId6"/>
    <p:sldId id="258" r:id="rId7"/>
    <p:sldId id="259" r:id="rId8"/>
    <p:sldId id="260" r:id="rId9"/>
    <p:sldId id="269" r:id="rId10"/>
    <p:sldId id="263" r:id="rId11"/>
    <p:sldId id="264" r:id="rId12"/>
    <p:sldId id="266" r:id="rId13"/>
    <p:sldId id="267" r:id="rId1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605" autoAdjust="0"/>
  </p:normalViewPr>
  <p:slideViewPr>
    <p:cSldViewPr snapToGrid="0" snapToObjects="1">
      <p:cViewPr varScale="1">
        <p:scale>
          <a:sx n="65" d="100"/>
          <a:sy n="65" d="100"/>
        </p:scale>
        <p:origin x="-658" y="-8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414462" y="421269"/>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3808071"/>
            <a:ext cx="5608320" cy="5266481"/>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17476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s-MX" noProof="0" dirty="0" smtClean="0"/>
              <a:t>Bienvenida y Presentaciones</a:t>
            </a:r>
            <a:endParaRPr lang="es-MX" baseline="0" noProof="0" dirty="0" smtClean="0"/>
          </a:p>
          <a:p>
            <a:endParaRPr lang="es-MX" baseline="0" noProof="0" dirty="0" smtClean="0"/>
          </a:p>
          <a:p>
            <a:r>
              <a:rPr lang="es-MX" baseline="0" noProof="0" dirty="0" smtClean="0"/>
              <a:t>Así que,  ¿que es Gris por un Día? El día de hoy  vamos a estar experimentando lo que se siente perder el estimulo sensorial y el funcionamiento debido a la edad.  Para hacerlo, vamos a prepararnos, participaremos en varias  actividades, y una gran discusión. Pero primero les quiero dar un poco </a:t>
            </a:r>
            <a:r>
              <a:rPr lang="es-MX" baseline="0" noProof="0" smtClean="0"/>
              <a:t>de información </a:t>
            </a:r>
            <a:r>
              <a:rPr lang="es-MX" baseline="0" noProof="0" dirty="0" smtClean="0"/>
              <a:t>sobre la perdida del estimulo sensorial y el funcionamiento que estaremos experimentando hoy. </a:t>
            </a:r>
            <a:endParaRPr lang="es-MX" noProof="0" dirty="0" smtClean="0"/>
          </a:p>
        </p:txBody>
      </p:sp>
    </p:spTree>
    <p:extLst>
      <p:ext uri="{BB962C8B-B14F-4D97-AF65-F5344CB8AC3E}">
        <p14:creationId xmlns:p14="http://schemas.microsoft.com/office/powerpoint/2010/main" val="3170494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s-MX" i="1" noProof="0" dirty="0" smtClean="0"/>
              <a:t>Nota: La</a:t>
            </a:r>
            <a:r>
              <a:rPr lang="es-MX" i="1" baseline="0" noProof="0" dirty="0" smtClean="0"/>
              <a:t> perdida sensorial en cualquiera de estos sentidos pude ser emocionalmente angustiante y puede afectar las tareas cotidianas, tales como leer, moverse de forma segura, hacer su quehacer en su casa, y compartir conversaciones. Mientras todo es diferente, algunas personas pueden experimentar frustración, confusión, temor de llegar a ser una carga, aislándose, alejándose, ansiedad, temor de perder su independencia, o aun depresión. Los desafíos de la vida no llegan a ser fáciles cuando entramos en edad avanzada. Sin embargo, los individuos que están preparados e informados pueden hacer frente con éxito a estos cambios de la vida. </a:t>
            </a:r>
            <a:endParaRPr lang="es-MX" i="1" noProof="0" dirty="0"/>
          </a:p>
        </p:txBody>
      </p:sp>
    </p:spTree>
    <p:extLst>
      <p:ext uri="{BB962C8B-B14F-4D97-AF65-F5344CB8AC3E}">
        <p14:creationId xmlns:p14="http://schemas.microsoft.com/office/powerpoint/2010/main" val="2718673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s-MX" i="1" noProof="0" dirty="0" smtClean="0"/>
              <a:t>Nota:</a:t>
            </a:r>
            <a:r>
              <a:rPr lang="es-MX" i="1" baseline="0" noProof="0" dirty="0" smtClean="0"/>
              <a:t> Muchos participantes pueden referirse a “hablar” o hablar mas fuerte  con los adultos mayores. Aquí hay información adicional acerca del tema: cuando se habla de perdida de la audición, las personas muy a menudo piensan que es mejor gritarles a ellos para que la persona pueda escuchar. Esto NO es apropiado. En muchos casos, si una persona esta usando aparatos de la audición, el gritarles les lastima los oídos por que muchos aparatos de la audición captan ruidos y sonidos muy agudos. También es aparente cuando alguien esta gritando- su expresión del rostro cambia o puede verse muy frustrado. EN VEZ DE ESTO, asegúrese, que usted esta lo suficientemente cerca de la persona- no trate de hablarles de un lado a otro del salón- hable un poco mas fuerte, pero no grite. </a:t>
            </a:r>
            <a:endParaRPr lang="es-MX" i="1" noProof="0" dirty="0"/>
          </a:p>
        </p:txBody>
      </p:sp>
    </p:spTree>
    <p:extLst>
      <p:ext uri="{BB962C8B-B14F-4D97-AF65-F5344CB8AC3E}">
        <p14:creationId xmlns:p14="http://schemas.microsoft.com/office/powerpoint/2010/main" val="609500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n-US" i="1" dirty="0" smtClean="0"/>
              <a:t>Nota: </a:t>
            </a:r>
            <a:r>
              <a:rPr lang="es-MX" i="1" noProof="0" dirty="0" smtClean="0"/>
              <a:t>Aquí</a:t>
            </a:r>
            <a:r>
              <a:rPr lang="es-MX" i="1" baseline="0" noProof="0" dirty="0" smtClean="0"/>
              <a:t> es donde debes hablar sobre estrategias preventivas. </a:t>
            </a:r>
            <a:r>
              <a:rPr lang="es-MX" b="1" i="1" baseline="0" noProof="0" dirty="0" smtClean="0"/>
              <a:t>¡¡Después de todo, el daño a los sentidos es ocasionado por factores ambientales!! </a:t>
            </a:r>
            <a:r>
              <a:rPr lang="es-MX" b="0" i="1" baseline="0" noProof="0" dirty="0" smtClean="0"/>
              <a:t>Comer bien y hacer ejercicio. No fumar. Utilizar protectores para los oídos donde hay muchos ruidos en el ambiente (Cuetes, conciertos). El uso de protección para los ojos (Lentes obscuros, o una gorra) para evitar los rayos del sol, o lentes de seguridad cuando estas haciendo actividades tales como tiro al blanco o trabajar con materiales de alto riesgo o químicos. En resumidas cuentas: Protégete tu mismo. </a:t>
            </a:r>
            <a:r>
              <a:rPr lang="es-MX" i="1" baseline="0" noProof="0" dirty="0" smtClean="0"/>
              <a:t> </a:t>
            </a:r>
          </a:p>
          <a:p>
            <a:endParaRPr lang="es-MX" i="1" baseline="0" noProof="0" dirty="0" smtClean="0"/>
          </a:p>
          <a:p>
            <a:r>
              <a:rPr lang="es-MX" i="1" baseline="0" noProof="0" dirty="0" smtClean="0"/>
              <a:t>El ser optimista y vivir con la perdida sensorial también contribuye a mejorar la calidad de vida – así que siempre recuerda el mantener una actitud positiva. </a:t>
            </a:r>
          </a:p>
          <a:p>
            <a:endParaRPr lang="es-MX" i="1" baseline="0" noProof="0" dirty="0" smtClean="0"/>
          </a:p>
          <a:p>
            <a:r>
              <a:rPr lang="es-MX" b="1" i="1" baseline="0" noProof="0" dirty="0" smtClean="0"/>
              <a:t>Asegúrese de anunciar aquí otros programas: Manténgase Fuerte, Sano, Claves para Enfrentar el Avance de la Edad, y un programa de nutrición será un buenos suplementos</a:t>
            </a:r>
            <a:r>
              <a:rPr lang="en-US" b="1" i="1" baseline="0" dirty="0" smtClean="0"/>
              <a:t>. </a:t>
            </a:r>
            <a:endParaRPr lang="en-US" b="1" i="1" dirty="0"/>
          </a:p>
        </p:txBody>
      </p:sp>
    </p:spTree>
    <p:extLst>
      <p:ext uri="{BB962C8B-B14F-4D97-AF65-F5344CB8AC3E}">
        <p14:creationId xmlns:p14="http://schemas.microsoft.com/office/powerpoint/2010/main" val="3259902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50583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s-MX" baseline="0" noProof="0" dirty="0" smtClean="0"/>
              <a:t>¿Quien me puede decir cuales son los cinco sentidos? Tacto, visión, audición, olfato y gusto. Cuando estamos jóvenes, usualmente nuestros sentidos funcionan muy bien ¿Verdad? Pero ¿Que sucede cuando envejecemos? ¡Las cosas ya no funcionan bien! Esto es </a:t>
            </a:r>
            <a:r>
              <a:rPr lang="es-MX" b="1" baseline="0" noProof="0" dirty="0" smtClean="0"/>
              <a:t>normal  </a:t>
            </a:r>
            <a:r>
              <a:rPr lang="es-MX" b="0" baseline="0" noProof="0" dirty="0" smtClean="0"/>
              <a:t>se llama perdida del estimulo sensorial debido a la edad. </a:t>
            </a:r>
            <a:endParaRPr lang="es-MX" baseline="0" noProof="0" dirty="0" smtClean="0"/>
          </a:p>
          <a:p>
            <a:endParaRPr lang="es-MX" baseline="0" noProof="0" dirty="0" smtClean="0"/>
          </a:p>
          <a:p>
            <a:r>
              <a:rPr lang="es-MX" baseline="0" noProof="0" dirty="0" smtClean="0"/>
              <a:t>Hagamos una aportación de ideas: ¿Cuales crees que son los desafíos que el adulto típico enfrenta con la perdida del estimulo sensorial? [permitir que los participantes enlisten los cambios]</a:t>
            </a:r>
          </a:p>
          <a:p>
            <a:endParaRPr lang="es-MX" baseline="0" noProof="0" dirty="0" smtClean="0"/>
          </a:p>
          <a:p>
            <a:r>
              <a:rPr lang="es-MX" baseline="0" noProof="0" dirty="0" smtClean="0"/>
              <a:t>Esta bien, entonces nosotros estamos al tanto de los cambios que se llevan a cabo, pero ¿CUANDO es que estos inician? ¿Sabe alguien a que edad empezamos a perder el estimulo sensorial debido a la edad?  [permitir que los participantes adivinen]</a:t>
            </a:r>
          </a:p>
          <a:p>
            <a:endParaRPr lang="es-MX" baseline="0" noProof="0" dirty="0" smtClean="0"/>
          </a:p>
          <a:p>
            <a:r>
              <a:rPr lang="es-MX" baseline="0" noProof="0" dirty="0" smtClean="0"/>
              <a:t>[</a:t>
            </a:r>
            <a:r>
              <a:rPr lang="es-MX" baseline="0" noProof="0" dirty="0" err="1" smtClean="0"/>
              <a:t>click</a:t>
            </a:r>
            <a:r>
              <a:rPr lang="es-MX" baseline="0" noProof="0" dirty="0" smtClean="0"/>
              <a:t>] Nosotros sabemos que nuestros sentidos se deterioran con la edad, pero el inicio y el ritmo en que esto sucede pero es remarcablemente diferente entre las personas– aunque los investigadores comentan que esto generalmente única cuando la persona esta en sus 50s. Más específicamente, la perdida de la audición inicia en los 40s, la visión y el tacto disminuyen en los 50s, el gusto en los 60s, y el olfato en los 70s.</a:t>
            </a:r>
          </a:p>
          <a:p>
            <a:endParaRPr lang="es-MX" baseline="0" noProof="0" dirty="0" smtClean="0"/>
          </a:p>
          <a:p>
            <a:r>
              <a:rPr lang="es-MX" baseline="0" noProof="0" dirty="0" smtClean="0"/>
              <a:t>Hablemos sobre cada uno de estos un poquito mas en detalle…</a:t>
            </a:r>
            <a:endParaRPr lang="es-MX" baseline="0" noProof="0" dirty="0" smtClean="0"/>
          </a:p>
        </p:txBody>
      </p:sp>
    </p:spTree>
    <p:extLst>
      <p:ext uri="{BB962C8B-B14F-4D97-AF65-F5344CB8AC3E}">
        <p14:creationId xmlns:p14="http://schemas.microsoft.com/office/powerpoint/2010/main" val="311219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s-MX" b="1" noProof="0" dirty="0" smtClean="0"/>
              <a:t>Perdida de la Audición </a:t>
            </a:r>
            <a:r>
              <a:rPr lang="es-MX" b="1" baseline="0" noProof="0" dirty="0" smtClean="0"/>
              <a:t> </a:t>
            </a:r>
            <a:r>
              <a:rPr lang="es-MX" b="0" baseline="0" noProof="0" dirty="0" smtClean="0"/>
              <a:t>hasta cierto punto es una disminución muy fuerte del estimulo sensorial que muchos adultos de edad avanzada enfrentan. Pero, tenemos que recordar que no se identifica fácilmente a alguien que tiene perdida de la audición – no se miran lentes gruesos, bastones blancos, o perros guías. Helen </a:t>
            </a:r>
            <a:r>
              <a:rPr lang="es-MX" b="0" baseline="0" noProof="0" dirty="0" err="1" smtClean="0"/>
              <a:t>Keller</a:t>
            </a:r>
            <a:r>
              <a:rPr lang="es-MX" b="0" baseline="0" noProof="0" dirty="0" smtClean="0"/>
              <a:t>,  quien era ciega y sorda dijo, “Los problemas de la sordera son mucho mas profundos y complejos, si no es que mas importantes que los de la ceguera. La sordera es mucho mas peor, desafortunadamente esto significa la perdida de uno de los  estímulos mas vitales.” </a:t>
            </a:r>
            <a:endParaRPr lang="es-MX" b="1" baseline="0" noProof="0" dirty="0" smtClean="0"/>
          </a:p>
          <a:p>
            <a:r>
              <a:rPr lang="es-MX" b="0" baseline="0" noProof="0" dirty="0" smtClean="0"/>
              <a:t>La </a:t>
            </a:r>
            <a:r>
              <a:rPr lang="es-MX" b="1" baseline="0" noProof="0" dirty="0" smtClean="0"/>
              <a:t>deficiencia de la visión </a:t>
            </a:r>
            <a:r>
              <a:rPr lang="es-MX" b="0" baseline="0" noProof="0" dirty="0" smtClean="0"/>
              <a:t>normal incluye una disminución en: agudeza visual, la habilidad para enfocar los objetos, para distinguir entre ciertos colores, la habilidad para funcionar en niveles altos-bajos y adaptarse al a oscuridad y brillantez, y la habilidad para distinguir las distancias. Pero existen cuatro enfermedades principales de la visión que afectan a los americanos en edad avanzada: </a:t>
            </a:r>
            <a:r>
              <a:rPr lang="es-MX" b="1" baseline="0" noProof="0" dirty="0" smtClean="0"/>
              <a:t>degeneración macular, cataratas, retinopatía diabética, </a:t>
            </a:r>
            <a:r>
              <a:rPr lang="es-MX" b="0" baseline="0" noProof="0" dirty="0" smtClean="0"/>
              <a:t>y</a:t>
            </a:r>
            <a:r>
              <a:rPr lang="es-MX" b="1" baseline="0" noProof="0" dirty="0" smtClean="0"/>
              <a:t> glaucoma. </a:t>
            </a:r>
            <a:r>
              <a:rPr lang="es-MX" b="0" baseline="0" noProof="0" dirty="0" smtClean="0"/>
              <a:t>Ustedes van a experimentar esto el día de hoy. </a:t>
            </a:r>
          </a:p>
          <a:p>
            <a:endParaRPr lang="es-MX" b="0" baseline="0" noProof="0" dirty="0" smtClean="0"/>
          </a:p>
          <a:p>
            <a:r>
              <a:rPr lang="es-MX" b="0" baseline="0" noProof="0" dirty="0" smtClean="0"/>
              <a:t>Las cataratas son un opacamiento y amarillento del la claridad normal del lente del ojo – “es como mirar a través de un papel encerado amarillento” </a:t>
            </a:r>
          </a:p>
          <a:p>
            <a:endParaRPr lang="es-MX" b="0" baseline="0" noProof="0" dirty="0" smtClean="0"/>
          </a:p>
          <a:p>
            <a:r>
              <a:rPr lang="es-MX" b="0" baseline="0" noProof="0" dirty="0" smtClean="0"/>
              <a:t>El glaucoma es el resultado de un drenaje defectuoso del liquido del ojo (el cual si se deja sin tratamiento, puede ejercer mucha presión en el nervio óptico y ocasionar daño permanente) y resultar en perdida de la visión periférica. </a:t>
            </a:r>
          </a:p>
          <a:p>
            <a:endParaRPr lang="es-MX" b="0" baseline="0" noProof="0" dirty="0" smtClean="0"/>
          </a:p>
          <a:p>
            <a:r>
              <a:rPr lang="es-MX" b="0" baseline="0" noProof="0" dirty="0" smtClean="0"/>
              <a:t>Degeneración macular es ocasionada por lesión a la macula y las causas lesionan la visión central o “la visión de frente.” </a:t>
            </a:r>
          </a:p>
          <a:p>
            <a:endParaRPr lang="es-MX" b="0" baseline="0" noProof="0" dirty="0" smtClean="0"/>
          </a:p>
          <a:p>
            <a:r>
              <a:rPr lang="es-MX" b="0" baseline="0" noProof="0" dirty="0" smtClean="0"/>
              <a:t>Retinopatía diabética es ocasionada por la lesión a los vasos sanguíneos del ojo. Es una causa posible de la complicación del diabetes – no todas las personas quienes sufren de diabetes tendrán retinopatía.  </a:t>
            </a:r>
          </a:p>
          <a:p>
            <a:endParaRPr lang="es-MX" b="1" noProof="0" dirty="0"/>
          </a:p>
        </p:txBody>
      </p:sp>
    </p:spTree>
    <p:extLst>
      <p:ext uri="{BB962C8B-B14F-4D97-AF65-F5344CB8AC3E}">
        <p14:creationId xmlns:p14="http://schemas.microsoft.com/office/powerpoint/2010/main" val="1382421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s-MX" b="1" noProof="0" dirty="0" smtClean="0"/>
              <a:t>Tacto</a:t>
            </a:r>
            <a:r>
              <a:rPr lang="es-MX" b="0" baseline="0" noProof="0" dirty="0" smtClean="0"/>
              <a:t> – Al entrar en edad, nuestro sentido del tacto puede ser afectado. La perdida de tejido y la elasticidad de la piel significa que se vuelve menos receptiva al estimulo. Puede ser difícil detectar la temperatura, vibración, presión, aun el dolor. </a:t>
            </a:r>
          </a:p>
          <a:p>
            <a:endParaRPr lang="es-MX" b="0" baseline="0" noProof="0" dirty="0" smtClean="0"/>
          </a:p>
          <a:p>
            <a:r>
              <a:rPr lang="es-MX" b="1" baseline="0" noProof="0" dirty="0" smtClean="0"/>
              <a:t>Olfato </a:t>
            </a:r>
            <a:r>
              <a:rPr lang="es-MX" b="0" baseline="0" noProof="0" dirty="0" smtClean="0"/>
              <a:t>– 40% de las personas mayores de 80 años tienen dificultad para identificar los alimentos comunes u otros artículos at través del olfato. Como se puede imaginar, esto puede afectar la habilidad para oler olores corporales o domésticos desagradables, o incluso no advertir olores como el humo, gas y alimentos en mal estado. También es importante tener en cuenta que 2/3 de nuestra capacidad de probar depende de nuestra capacidad para oler. Por lo tanto si no podemos oler podemos perder el interés en ciertos alimentos y muchos alimentos pueden empezar a sabernos diferente del sabor que solían tener.</a:t>
            </a:r>
            <a:endParaRPr lang="es-MX" b="1" noProof="0" dirty="0" smtClean="0"/>
          </a:p>
          <a:p>
            <a:endParaRPr lang="es-MX" b="1" noProof="0" dirty="0" smtClean="0"/>
          </a:p>
          <a:p>
            <a:r>
              <a:rPr lang="es-MX" b="1" noProof="0" dirty="0" smtClean="0"/>
              <a:t>Gusto</a:t>
            </a:r>
            <a:r>
              <a:rPr lang="es-MX" b="1" baseline="0" noProof="0" dirty="0" smtClean="0"/>
              <a:t> </a:t>
            </a:r>
            <a:r>
              <a:rPr lang="es-MX" b="0" baseline="0" noProof="0" dirty="0" smtClean="0"/>
              <a:t>– Nuestro sentido del gusto esta limitado a cuatro categorías básicas: dulce, salado, agrio, y amargo. Con la edad, dulce y salado parecen ser los primeros en ser afectados debido a la perdida sensorial. A los 65 años de edad, usted perderá 50% de sus papilas gustativas, y al final de los 70s, usted tendrá aproximadamente un 1/6 de sus papilas gustativas que usted tenia a la edad de 20 años.  </a:t>
            </a:r>
            <a:endParaRPr lang="es-MX" b="1" noProof="0" dirty="0"/>
          </a:p>
        </p:txBody>
      </p:sp>
    </p:spTree>
    <p:extLst>
      <p:ext uri="{BB962C8B-B14F-4D97-AF65-F5344CB8AC3E}">
        <p14:creationId xmlns:p14="http://schemas.microsoft.com/office/powerpoint/2010/main" val="3690268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s-MX" noProof="0" dirty="0" smtClean="0"/>
              <a:t>Adicionalmente a la disminución</a:t>
            </a:r>
            <a:r>
              <a:rPr lang="es-MX" baseline="0" noProof="0" dirty="0" smtClean="0"/>
              <a:t> de relacionada con estos sentidos, también es importante considerar la disminución funcional. </a:t>
            </a:r>
          </a:p>
          <a:p>
            <a:endParaRPr lang="es-MX" baseline="0" noProof="0" dirty="0" smtClean="0"/>
          </a:p>
          <a:p>
            <a:r>
              <a:rPr lang="es-MX" b="1" baseline="0" noProof="0" dirty="0" smtClean="0"/>
              <a:t>Destreza. </a:t>
            </a:r>
            <a:r>
              <a:rPr lang="es-MX" baseline="0" noProof="0" dirty="0" smtClean="0"/>
              <a:t>Al entrar en edad, nuestra destreza disminuye, y la artritis es uno de la causas mas grandes de esta disminución. 50% de los adultos de 65+ reportan haber sido diagnosticados por su medico con artritis. </a:t>
            </a:r>
          </a:p>
          <a:p>
            <a:endParaRPr lang="es-MX" baseline="0" noProof="0" dirty="0" smtClean="0"/>
          </a:p>
          <a:p>
            <a:r>
              <a:rPr lang="es-MX" b="1" baseline="0" noProof="0" dirty="0" smtClean="0"/>
              <a:t>Movilidad. </a:t>
            </a:r>
            <a:r>
              <a:rPr lang="es-MX" baseline="0" noProof="0" dirty="0" smtClean="0"/>
              <a:t>Al entrar en edad,  mas que nada usted experimentara una disminución o cambio en su movilidad, o su habilidad de ir de un lado a otro. 65%  de los ancianos con una discapacidad tienen dificultad para caminar.  </a:t>
            </a:r>
          </a:p>
          <a:p>
            <a:endParaRPr lang="es-MX" baseline="0" noProof="0" dirty="0" smtClean="0"/>
          </a:p>
          <a:p>
            <a:r>
              <a:rPr lang="es-MX" b="1" baseline="0" noProof="0" dirty="0" smtClean="0"/>
              <a:t>Eficacia Pulmonar. </a:t>
            </a:r>
            <a:r>
              <a:rPr lang="es-MX" baseline="0" noProof="0" dirty="0" smtClean="0"/>
              <a:t>Finalmente, uno de los cambios físicos que pueden afectar nuestra vida diaria como ancianos es la disminución de la función pulmonar. Al llegar a ser ancianos, ellos pueden experimentar una disminución en su capacidad pulmonar (la cantidad máxima de aire  que ellos pueden exhalar después de una inhalación máxima), debilidad de los músculos respiratorios, y la disminución de la efectividad en el mecanismo de defensa pulmonar. Esto puede hacer difícil para que ellos se involucren en ejercicios vigorosos, luchar contra las infecciones y neumonía, y esto puede hacer mas fácil la dificultad respiratoria. </a:t>
            </a:r>
            <a:endParaRPr lang="es-MX" noProof="0" dirty="0"/>
          </a:p>
        </p:txBody>
      </p:sp>
    </p:spTree>
    <p:extLst>
      <p:ext uri="{BB962C8B-B14F-4D97-AF65-F5344CB8AC3E}">
        <p14:creationId xmlns:p14="http://schemas.microsoft.com/office/powerpoint/2010/main" val="3636273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s-MX" noProof="0" dirty="0" smtClean="0"/>
              <a:t>Así</a:t>
            </a:r>
            <a:r>
              <a:rPr lang="es-MX" baseline="0" noProof="0" dirty="0" smtClean="0"/>
              <a:t> que ahora  que hemos revisado los sentidos y aprendido sobre la perdida funcional y sensorial, ¡Pongámonos Grises!  </a:t>
            </a:r>
          </a:p>
          <a:p>
            <a:endParaRPr lang="es-MX" baseline="0" noProof="0" dirty="0" smtClean="0"/>
          </a:p>
          <a:p>
            <a:r>
              <a:rPr lang="es-MX" baseline="0" noProof="0" dirty="0" smtClean="0"/>
              <a:t>[Instrucciones para que sigan los participantes, aplicar solamente un producto a la vez. Asegúrese de discutir que es lo que estimula a cada producto.] </a:t>
            </a:r>
          </a:p>
          <a:p>
            <a:endParaRPr lang="es-MX" baseline="0" noProof="0" dirty="0" smtClean="0"/>
          </a:p>
          <a:p>
            <a:r>
              <a:rPr lang="es-MX" baseline="0" noProof="0" dirty="0" smtClean="0"/>
              <a:t>Tapones para los oídos – pedida de la audición </a:t>
            </a:r>
          </a:p>
          <a:p>
            <a:r>
              <a:rPr lang="es-MX" baseline="0" noProof="0" dirty="0" smtClean="0"/>
              <a:t>Lentes sensoriales – perdida de la visión o problemas de la visión </a:t>
            </a:r>
          </a:p>
          <a:p>
            <a:r>
              <a:rPr lang="es-MX" baseline="0" noProof="0" dirty="0" smtClean="0"/>
              <a:t>Bola de algodón – perdida del sentido del olfato </a:t>
            </a:r>
          </a:p>
          <a:p>
            <a:r>
              <a:rPr lang="es-MX" baseline="0" noProof="0" dirty="0" smtClean="0"/>
              <a:t>Pegar los dedos – artritis y rigidez de las articulaciones </a:t>
            </a:r>
          </a:p>
          <a:p>
            <a:r>
              <a:rPr lang="es-MX" baseline="0" noProof="0" dirty="0" smtClean="0"/>
              <a:t>Palitos de paleta – artritis severa</a:t>
            </a:r>
          </a:p>
          <a:p>
            <a:r>
              <a:rPr lang="es-MX" baseline="0" noProof="0" dirty="0" smtClean="0"/>
              <a:t>Guantes – perdida del sentido del tacto (perdida de tejido y elasticidad en las células de la piel)</a:t>
            </a:r>
          </a:p>
          <a:p>
            <a:r>
              <a:rPr lang="es-MX" baseline="0" noProof="0" dirty="0" smtClean="0"/>
              <a:t>Maíz para Palomitas – dolor asociado con una mala circulación, neuropatía, y artritis </a:t>
            </a:r>
          </a:p>
          <a:p>
            <a:r>
              <a:rPr lang="es-MX" baseline="0" noProof="0" dirty="0" smtClean="0"/>
              <a:t>Popote – disminución de la capacidad pulmonar (también estimula enfermedades tales como COPD Enfermedad Pulmonar Obstructiva Crónica)</a:t>
            </a:r>
          </a:p>
          <a:p>
            <a:r>
              <a:rPr lang="es-MX" b="1" baseline="0" noProof="0" dirty="0" smtClean="0"/>
              <a:t>*Nota: Instrucción para los participantes respirar solamente a través del popote hasta que se termine de amarrar el zapato. Indíqueles que descasen si es necesario y dejar de utilizar el popote en cualquier momento. </a:t>
            </a:r>
            <a:endParaRPr lang="es-MX" b="1" baseline="0" noProof="0" dirty="0" smtClean="0"/>
          </a:p>
        </p:txBody>
      </p:sp>
    </p:spTree>
    <p:extLst>
      <p:ext uri="{BB962C8B-B14F-4D97-AF65-F5344CB8AC3E}">
        <p14:creationId xmlns:p14="http://schemas.microsoft.com/office/powerpoint/2010/main" val="1957652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s-MX" noProof="0" dirty="0" smtClean="0"/>
              <a:t>Vamos a probar una actividad</a:t>
            </a:r>
            <a:r>
              <a:rPr lang="es-MX" baseline="0" noProof="0" dirty="0" smtClean="0"/>
              <a:t> de la vida diaria para ver como el ‘estar gris’ puede hacer nuestra vida diaria mas difícil.  </a:t>
            </a:r>
          </a:p>
          <a:p>
            <a:endParaRPr lang="es-MX" baseline="0" noProof="0" dirty="0" smtClean="0"/>
          </a:p>
          <a:p>
            <a:r>
              <a:rPr lang="es-MX" baseline="0" noProof="0" dirty="0" smtClean="0"/>
              <a:t>Imagine que su nieto de 3 años esta aquí para visitar, pero el no puede amarrarse su zapato. Voltee a su vecino y trate de amarrar el cordón alrededor de su muñeca. ¡Pero, espere! ¿Sabe usted cuantos niños de 3 años se quedan quieto? ¡Así que, si usted tiene 3 años de edad, asegúrese de mover su muñeca! Una vez que una persona ha amarrado su zapato, cambie y amarre el zapato del otro. </a:t>
            </a:r>
          </a:p>
          <a:p>
            <a:endParaRPr lang="es-MX" baseline="0" noProof="0" dirty="0" smtClean="0"/>
          </a:p>
          <a:p>
            <a:r>
              <a:rPr lang="es-MX" b="1" baseline="0" noProof="0" dirty="0" smtClean="0"/>
              <a:t>Analizar: </a:t>
            </a:r>
            <a:r>
              <a:rPr lang="es-MX" b="0" baseline="0" noProof="0" dirty="0" smtClean="0"/>
              <a:t>¿Que le pareció la actividad? ¿Se sintió frustrado? ¿Cuales desafíos enfrento usted? ¿Como se las arreglo para compensar estos desafíos? </a:t>
            </a:r>
            <a:endParaRPr lang="es-MX" b="1" noProof="0" dirty="0"/>
          </a:p>
        </p:txBody>
      </p:sp>
    </p:spTree>
    <p:extLst>
      <p:ext uri="{BB962C8B-B14F-4D97-AF65-F5344CB8AC3E}">
        <p14:creationId xmlns:p14="http://schemas.microsoft.com/office/powerpoint/2010/main" val="2540117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s-MX" noProof="0" dirty="0" smtClean="0"/>
              <a:t>Explicar brevemente cada estación y anotar en las hojas de instrucciones/materiales donde</a:t>
            </a:r>
            <a:r>
              <a:rPr lang="es-MX" baseline="0" noProof="0" dirty="0" smtClean="0"/>
              <a:t> están localizadas. Permitir que los participantes sepan cuanto tiempo permanecerán en cada estación, y el orden en le cual usted les cambiara de estaciones. El mínimo de personas por estación es de 10. Dependiendo de su tiempo limite, permitir 10-15 minutos en cada estación.  </a:t>
            </a:r>
          </a:p>
          <a:p>
            <a:endParaRPr lang="en-US" baseline="0" dirty="0" smtClean="0"/>
          </a:p>
          <a:p>
            <a:r>
              <a:rPr lang="es-MX" baseline="0" noProof="0" dirty="0" smtClean="0"/>
              <a:t>Después que cada grupo se haya establecido en la actividad, el facilitador o guía deberá observar y hacer preguntas: ¿Cómo están? ¿El equipo del envejecimiento les hace las cosas difíciles? ¿Como las están compensando</a:t>
            </a:r>
            <a:r>
              <a:rPr lang="en-US" baseline="0" dirty="0" smtClean="0"/>
              <a:t>? </a:t>
            </a:r>
            <a:r>
              <a:rPr lang="es-MX" baseline="0" noProof="0" dirty="0" smtClean="0"/>
              <a:t>¿Como se sentirían si tuvieran que enfrentar estos dilemas en su vida diaria? </a:t>
            </a:r>
          </a:p>
          <a:p>
            <a:endParaRPr lang="es-MX" baseline="0" noProof="0" dirty="0" smtClean="0"/>
          </a:p>
          <a:p>
            <a:r>
              <a:rPr lang="es-MX" baseline="0" noProof="0" dirty="0" smtClean="0"/>
              <a:t>Después que las estaciones están completas, reunirse en grupos para discutir su experiencia. </a:t>
            </a:r>
          </a:p>
          <a:p>
            <a:endParaRPr lang="en-US" baseline="0" dirty="0" smtClean="0"/>
          </a:p>
          <a:p>
            <a:r>
              <a:rPr lang="es-MX" b="1" i="1" baseline="0" noProof="0" dirty="0" smtClean="0"/>
              <a:t>Actividad Opcional del Sabor: </a:t>
            </a:r>
            <a:r>
              <a:rPr lang="es-MX" b="0" i="1" baseline="0" noProof="0" dirty="0" smtClean="0"/>
              <a:t>Antes que inicies el Dicho Que?!, Ve a Pescar!, y las estaciones del medicamento diario, instruir a los participantes que coman un chocolate. Pedir a los participantes que describan el sabor. Porque ellos no pueden oler bien el chocolate, deberá tener un poco o sin sabor. Explicar que esto es similar a lo que sucede cuando uno entra en edad. Cuando no podemos oler la comida, no tiene el mismo sabor que llama la atención. ¿</a:t>
            </a:r>
            <a:r>
              <a:rPr lang="es-MX" b="1" i="1" baseline="0" noProof="0" dirty="0" smtClean="0"/>
              <a:t>Que involucra esto para las personas acerca de su dieta y su nutrición? ¿Como les ayuda esto a relacionarlo con las situaciones de la vida diaria que usted haya experimentado?  </a:t>
            </a:r>
            <a:r>
              <a:rPr lang="es-MX" b="0" i="1" baseline="0" noProof="0" dirty="0" smtClean="0"/>
              <a:t>S usted quiere hacer la actividad mas desafiante, usted puede comprar dulces de varios sabores (oscuro, leche, o menta) para ver si ellos pueden decir que sabor están comiendo.  </a:t>
            </a:r>
            <a:endParaRPr lang="es-MX" b="0" i="1" noProof="0" dirty="0" smtClean="0"/>
          </a:p>
        </p:txBody>
      </p:sp>
    </p:spTree>
    <p:extLst>
      <p:ext uri="{BB962C8B-B14F-4D97-AF65-F5344CB8AC3E}">
        <p14:creationId xmlns:p14="http://schemas.microsoft.com/office/powerpoint/2010/main" val="213204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n-US" dirty="0" smtClean="0"/>
              <a:t>¡</a:t>
            </a:r>
            <a:r>
              <a:rPr lang="es-MX" noProof="0" dirty="0" smtClean="0"/>
              <a:t>No! ¡Por supuesto que no</a:t>
            </a:r>
            <a:r>
              <a:rPr lang="es-MX" baseline="0" noProof="0" dirty="0" smtClean="0"/>
              <a:t>! Aunque la disminución sensorial es normal con el incremento de la edad, no todas las personas los experimentan y aquellos que los experimentan en diferentes maneras y con diferentes severidades. </a:t>
            </a:r>
            <a:r>
              <a:rPr lang="es-MX" b="1" baseline="0" noProof="0" dirty="0" smtClean="0"/>
              <a:t>A pesar de esto, las personas mayores se ajustan bastante bien y son capaces de compensar sus perdidas sensoriales. </a:t>
            </a:r>
          </a:p>
          <a:p>
            <a:endParaRPr lang="es-MX" baseline="0" noProof="0" dirty="0" smtClean="0"/>
          </a:p>
          <a:p>
            <a:r>
              <a:rPr lang="es-MX" baseline="0" noProof="0" dirty="0" smtClean="0"/>
              <a:t>Una de las mayores ideas equivocadas sobre los adultos mayores es que ellos </a:t>
            </a:r>
            <a:r>
              <a:rPr lang="es-MX" b="1" baseline="0" noProof="0" dirty="0" smtClean="0"/>
              <a:t>son INCAPACES  </a:t>
            </a:r>
            <a:r>
              <a:rPr lang="es-MX" b="0" baseline="0" noProof="0" dirty="0" smtClean="0"/>
              <a:t>de escuchar, mirar, oler, caminar, hacer…Pero, eso sencillamente no es verdad. Las cosas que experimentamos hoy en día son indicativas de </a:t>
            </a:r>
            <a:r>
              <a:rPr lang="es-MX" b="1" baseline="0" noProof="0" dirty="0" smtClean="0"/>
              <a:t>algunas</a:t>
            </a:r>
            <a:r>
              <a:rPr lang="es-MX" b="0" baseline="0" noProof="0" dirty="0" smtClean="0"/>
              <a:t> personas mayores, pero </a:t>
            </a:r>
            <a:r>
              <a:rPr lang="es-MX" b="1" baseline="0" noProof="0" dirty="0" smtClean="0"/>
              <a:t>no todas. </a:t>
            </a:r>
            <a:r>
              <a:rPr lang="es-MX" b="0" baseline="0" noProof="0" dirty="0" smtClean="0"/>
              <a:t>Lamentablemente, sin embargo muchos adultos mayores son </a:t>
            </a:r>
            <a:r>
              <a:rPr lang="es-MX" b="1" baseline="0" noProof="0" dirty="0" smtClean="0"/>
              <a:t>tratados</a:t>
            </a:r>
            <a:r>
              <a:rPr lang="es-MX" b="0" baseline="0" noProof="0" dirty="0" smtClean="0"/>
              <a:t> como si ellos no pudieran, y ese tipo de tratamiento no esta bien. </a:t>
            </a:r>
            <a:endParaRPr lang="es-MX" b="0" i="0" baseline="0" noProof="0" dirty="0" smtClean="0"/>
          </a:p>
          <a:p>
            <a:endParaRPr lang="es-MX" b="0" i="0" baseline="0" noProof="0" dirty="0" smtClean="0"/>
          </a:p>
          <a:p>
            <a:r>
              <a:rPr lang="es-MX" b="0" i="0" baseline="0" noProof="0" dirty="0" smtClean="0"/>
              <a:t>Así, que hablemos acerca de como nuestras vida se beneficiarían si experimentáramos disminución sensorial…</a:t>
            </a:r>
            <a:endParaRPr lang="es-MX" noProof="0" dirty="0"/>
          </a:p>
        </p:txBody>
      </p:sp>
    </p:spTree>
    <p:extLst>
      <p:ext uri="{BB962C8B-B14F-4D97-AF65-F5344CB8AC3E}">
        <p14:creationId xmlns:p14="http://schemas.microsoft.com/office/powerpoint/2010/main" val="691726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68865"/>
            <a:ext cx="7772400" cy="1470025"/>
          </a:xfrm>
          <a:prstGeom prst="rect">
            <a:avLst/>
          </a:prstGeom>
        </p:spPr>
        <p:txBody>
          <a:bodyPr/>
          <a:lstStyle>
            <a:lvl1pPr algn="ctr">
              <a:defRPr sz="44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438890"/>
            <a:ext cx="6400800" cy="1752600"/>
          </a:xfrm>
          <a:prstGeom prst="rect">
            <a:avLst/>
          </a:prstGeom>
        </p:spPr>
        <p:txBody>
          <a:bodyPr>
            <a:normAutofit/>
          </a:bodyPr>
          <a:lstStyle>
            <a:lvl1pPr marL="0" indent="0" algn="ctr">
              <a:buNone/>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728134"/>
            <a:ext cx="8229600" cy="539803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45067"/>
            <a:ext cx="2057400" cy="5381096"/>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45067"/>
            <a:ext cx="6019800" cy="5381096"/>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728134"/>
            <a:ext cx="8229600" cy="539803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741644"/>
            <a:ext cx="7772400" cy="1362075"/>
          </a:xfrm>
          <a:prstGeom prst="rect">
            <a:avLst/>
          </a:prstGeom>
        </p:spPr>
        <p:txBody>
          <a:bodyPr anchor="t"/>
          <a:lstStyle>
            <a:lvl1pPr algn="l">
              <a:defRPr sz="4000" b="1"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3122541"/>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956733"/>
            <a:ext cx="4038600" cy="5181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56733"/>
            <a:ext cx="4038600" cy="5181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E8068-BB4E-7B45-8E03-6619938B0FD6}" type="slidenum">
              <a:rPr lang="en-US" smtClean="0"/>
              <a:pPr/>
              <a:t>‹#›</a:t>
            </a:fld>
            <a:endParaRPr lang="en-US"/>
          </a:p>
        </p:txBody>
      </p:sp>
      <p:sp>
        <p:nvSpPr>
          <p:cNvPr id="8"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787400"/>
            <a:ext cx="4040188" cy="639762"/>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427161"/>
            <a:ext cx="4040188" cy="4736571"/>
          </a:xfrm>
          <a:prstGeom prst="rect">
            <a:avLst/>
          </a:prstGeom>
        </p:spPr>
        <p:txBody>
          <a:bodyPr/>
          <a:lstStyle>
            <a:lvl1pPr>
              <a:defRPr sz="1800" b="1"/>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787400"/>
            <a:ext cx="4041775" cy="639762"/>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427161"/>
            <a:ext cx="4041775" cy="4736571"/>
          </a:xfrm>
          <a:prstGeom prst="rect">
            <a:avLst/>
          </a:prstGeom>
        </p:spPr>
        <p:txBody>
          <a:bodyPr/>
          <a:lstStyle>
            <a:lvl1pPr>
              <a:defRPr sz="1800" b="1"/>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8E8068-BB4E-7B45-8E03-6619938B0FD6}" type="slidenum">
              <a:rPr lang="en-US" smtClean="0"/>
              <a:pPr/>
              <a:t>‹#›</a:t>
            </a:fld>
            <a:endParaRPr lang="en-US"/>
          </a:p>
        </p:txBody>
      </p:sp>
      <p:sp>
        <p:nvSpPr>
          <p:cNvPr id="10"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8E8068-BB4E-7B45-8E03-6619938B0FD6}" type="slidenum">
              <a:rPr lang="en-US" smtClean="0"/>
              <a:pPr/>
              <a:t>‹#›</a:t>
            </a:fld>
            <a:endParaRPr lang="en-US"/>
          </a:p>
        </p:txBody>
      </p:sp>
      <p:sp>
        <p:nvSpPr>
          <p:cNvPr id="6"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8E8068-BB4E-7B45-8E03-6619938B0F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53533"/>
            <a:ext cx="3008313" cy="106665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53533"/>
            <a:ext cx="5111750" cy="5372630"/>
          </a:xfrm>
          <a:prstGeom prst="rect">
            <a:avLst/>
          </a:prstGeom>
        </p:spPr>
        <p:txBody>
          <a:bodyPr/>
          <a:lstStyle>
            <a:lvl1pPr>
              <a:defRPr sz="2400" b="1"/>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20190"/>
            <a:ext cx="3008313" cy="4305973"/>
          </a:xfrm>
          <a:prstGeom prst="rect">
            <a:avLst/>
          </a:prstGeo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E8068-BB4E-7B45-8E03-6619938B0F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73625"/>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85800"/>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440363"/>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E8068-BB4E-7B45-8E03-6619938B0F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E8068-BB4E-7B45-8E03-6619938B0FD6}" type="slidenum">
              <a:rPr lang="en-US" smtClean="0"/>
              <a:pPr/>
              <a:t>‹#›</a:t>
            </a:fld>
            <a:endParaRPr lang="en-US"/>
          </a:p>
        </p:txBody>
      </p:sp>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44460" y="6344295"/>
            <a:ext cx="882680" cy="37718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457200" rtl="0" eaLnBrk="1" latinLnBrk="0" hangingPunct="1">
        <a:spcBef>
          <a:spcPct val="0"/>
        </a:spcBef>
        <a:buNone/>
        <a:defRPr sz="4000" b="0" i="0" kern="1200">
          <a:solidFill>
            <a:schemeClr val="bg1"/>
          </a:solidFill>
          <a:latin typeface="Calibri" pitchFamily="34" charset="0"/>
          <a:ea typeface="+mj-ea"/>
          <a:cs typeface="Calibri" pitchFamily="34"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alibri" pitchFamily="34" charset="0"/>
          <a:ea typeface="+mn-ea"/>
          <a:cs typeface="Calibri"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Calibri" pitchFamily="34" charset="0"/>
          <a:ea typeface="+mn-ea"/>
          <a:cs typeface="Calibri"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Calibri" pitchFamily="34" charset="0"/>
          <a:ea typeface="+mn-ea"/>
          <a:cs typeface="Calibri"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Calibri" pitchFamily="34" charset="0"/>
          <a:ea typeface="+mn-ea"/>
          <a:cs typeface="Calibri"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Calibri" pitchFamily="34" charset="0"/>
          <a:ea typeface="+mn-ea"/>
          <a:cs typeface="Calibri"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233" y="816686"/>
            <a:ext cx="8267700" cy="54768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3665"/>
            <a:ext cx="8229600" cy="3155843"/>
          </a:xfrm>
        </p:spPr>
        <p:txBody>
          <a:bodyPr/>
          <a:lstStyle/>
          <a:p>
            <a:pPr marL="0" indent="0" algn="ctr">
              <a:buNone/>
            </a:pPr>
            <a:r>
              <a:rPr lang="en-US" sz="4000" dirty="0" smtClean="0">
                <a:latin typeface="+mj-lt"/>
              </a:rPr>
              <a:t>¿</a:t>
            </a:r>
            <a:r>
              <a:rPr lang="es-MX" sz="4000" dirty="0" smtClean="0">
                <a:latin typeface="+mj-lt"/>
              </a:rPr>
              <a:t>Como seria diferente su vida si usted tuviera que vivir con perdida de la función sensorial y funcional que usted experimenta  hoy? </a:t>
            </a:r>
            <a:endParaRPr lang="es-MX" sz="4000" dirty="0">
              <a:latin typeface="+mj-lt"/>
            </a:endParaRPr>
          </a:p>
        </p:txBody>
      </p:sp>
      <p:sp>
        <p:nvSpPr>
          <p:cNvPr id="4" name="Title 1"/>
          <p:cNvSpPr>
            <a:spLocks noGrp="1"/>
          </p:cNvSpPr>
          <p:nvPr>
            <p:ph type="title"/>
          </p:nvPr>
        </p:nvSpPr>
        <p:spPr>
          <a:xfrm>
            <a:off x="2563771" y="34196"/>
            <a:ext cx="6466154" cy="535151"/>
          </a:xfrm>
        </p:spPr>
        <p:txBody>
          <a:bodyPr/>
          <a:lstStyle/>
          <a:p>
            <a:r>
              <a:rPr lang="en-US" dirty="0" err="1" smtClean="0"/>
              <a:t>Vamos</a:t>
            </a:r>
            <a:r>
              <a:rPr lang="en-US" dirty="0" smtClean="0"/>
              <a:t> a </a:t>
            </a:r>
            <a:r>
              <a:rPr lang="en-US" dirty="0" err="1" smtClean="0"/>
              <a:t>Discutir</a:t>
            </a:r>
            <a:r>
              <a:rPr lang="en-US" dirty="0" smtClean="0"/>
              <a:t>…</a:t>
            </a:r>
            <a:endParaRPr lang="en-US" dirty="0"/>
          </a:p>
        </p:txBody>
      </p:sp>
    </p:spTree>
    <p:extLst>
      <p:ext uri="{BB962C8B-B14F-4D97-AF65-F5344CB8AC3E}">
        <p14:creationId xmlns:p14="http://schemas.microsoft.com/office/powerpoint/2010/main" val="2304310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25706"/>
            <a:ext cx="8229600" cy="3184140"/>
          </a:xfrm>
        </p:spPr>
        <p:txBody>
          <a:bodyPr/>
          <a:lstStyle/>
          <a:p>
            <a:pPr marL="0" indent="0" algn="ctr">
              <a:spcBef>
                <a:spcPts val="0"/>
              </a:spcBef>
              <a:buNone/>
            </a:pPr>
            <a:r>
              <a:rPr lang="en-US" sz="4000" dirty="0" smtClean="0">
                <a:latin typeface="+mj-lt"/>
              </a:rPr>
              <a:t>¿</a:t>
            </a:r>
            <a:r>
              <a:rPr lang="es-MX" sz="4000" dirty="0" smtClean="0">
                <a:latin typeface="+mj-lt"/>
              </a:rPr>
              <a:t>Como puede usted interactuar mejor con una persona que puede estar enfrentando perdida sensorial y funcional debido a su edad? </a:t>
            </a:r>
            <a:endParaRPr lang="es-MX" sz="4000" dirty="0">
              <a:latin typeface="+mj-lt"/>
            </a:endParaRPr>
          </a:p>
        </p:txBody>
      </p:sp>
      <p:sp>
        <p:nvSpPr>
          <p:cNvPr id="4" name="Title 1"/>
          <p:cNvSpPr>
            <a:spLocks noGrp="1"/>
          </p:cNvSpPr>
          <p:nvPr>
            <p:ph type="title"/>
          </p:nvPr>
        </p:nvSpPr>
        <p:spPr>
          <a:xfrm>
            <a:off x="2563771" y="34196"/>
            <a:ext cx="6466154" cy="535151"/>
          </a:xfrm>
        </p:spPr>
        <p:txBody>
          <a:bodyPr/>
          <a:lstStyle/>
          <a:p>
            <a:r>
              <a:rPr lang="en-US" dirty="0" err="1" smtClean="0"/>
              <a:t>Dialoguemos</a:t>
            </a:r>
            <a:r>
              <a:rPr lang="en-US" dirty="0" smtClean="0"/>
              <a:t>…</a:t>
            </a:r>
            <a:endParaRPr lang="en-US" dirty="0"/>
          </a:p>
        </p:txBody>
      </p:sp>
    </p:spTree>
    <p:extLst>
      <p:ext uri="{BB962C8B-B14F-4D97-AF65-F5344CB8AC3E}">
        <p14:creationId xmlns:p14="http://schemas.microsoft.com/office/powerpoint/2010/main" val="3415619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972154"/>
            <a:ext cx="8229600" cy="2494338"/>
          </a:xfrm>
        </p:spPr>
        <p:txBody>
          <a:bodyPr/>
          <a:lstStyle/>
          <a:p>
            <a:pPr marL="0" indent="0" algn="ctr">
              <a:buNone/>
            </a:pPr>
            <a:r>
              <a:rPr lang="es-MX" sz="4000" dirty="0" smtClean="0">
                <a:latin typeface="+mj-lt"/>
              </a:rPr>
              <a:t>¿Que puedes hacer ahora para reducir en gran manera la magnitud de la perdida sensorial debido a la edad? </a:t>
            </a:r>
            <a:endParaRPr lang="es-MX" sz="4000" dirty="0">
              <a:latin typeface="+mj-lt"/>
            </a:endParaRPr>
          </a:p>
        </p:txBody>
      </p:sp>
      <p:sp>
        <p:nvSpPr>
          <p:cNvPr id="4" name="Title 1"/>
          <p:cNvSpPr>
            <a:spLocks noGrp="1"/>
          </p:cNvSpPr>
          <p:nvPr>
            <p:ph type="title"/>
          </p:nvPr>
        </p:nvSpPr>
        <p:spPr>
          <a:xfrm>
            <a:off x="2563771" y="34196"/>
            <a:ext cx="6466154" cy="535151"/>
          </a:xfrm>
        </p:spPr>
        <p:txBody>
          <a:bodyPr/>
          <a:lstStyle/>
          <a:p>
            <a:r>
              <a:rPr lang="en-US" dirty="0" err="1" smtClean="0"/>
              <a:t>Dialoguemos</a:t>
            </a:r>
            <a:r>
              <a:rPr lang="en-US" dirty="0" smtClean="0"/>
              <a:t>…</a:t>
            </a:r>
            <a:endParaRPr lang="en-US" dirty="0"/>
          </a:p>
        </p:txBody>
      </p:sp>
      <p:sp>
        <p:nvSpPr>
          <p:cNvPr id="5" name="TextBox 4"/>
          <p:cNvSpPr txBox="1"/>
          <p:nvPr/>
        </p:nvSpPr>
        <p:spPr>
          <a:xfrm>
            <a:off x="746234" y="4812267"/>
            <a:ext cx="7651531" cy="954107"/>
          </a:xfrm>
          <a:prstGeom prst="rect">
            <a:avLst/>
          </a:prstGeom>
          <a:noFill/>
        </p:spPr>
        <p:txBody>
          <a:bodyPr wrap="square" rtlCol="0">
            <a:spAutoFit/>
          </a:bodyPr>
          <a:lstStyle/>
          <a:p>
            <a:pPr algn="ctr"/>
            <a:r>
              <a:rPr lang="es-MX" sz="2800" b="1" dirty="0" smtClean="0">
                <a:solidFill>
                  <a:schemeClr val="accent6">
                    <a:lumMod val="75000"/>
                  </a:schemeClr>
                </a:solidFill>
              </a:rPr>
              <a:t>¡La mayoría del daño de los sentidos es ocasionado por factores ambientales</a:t>
            </a:r>
            <a:r>
              <a:rPr lang="en-US" sz="2800" b="1" dirty="0" smtClean="0">
                <a:solidFill>
                  <a:schemeClr val="accent6">
                    <a:lumMod val="75000"/>
                  </a:schemeClr>
                </a:solidFill>
              </a:rPr>
              <a:t>! </a:t>
            </a:r>
            <a:endParaRPr lang="en-US" sz="2800" b="1" dirty="0">
              <a:solidFill>
                <a:schemeClr val="accent6">
                  <a:lumMod val="75000"/>
                </a:schemeClr>
              </a:solidFill>
            </a:endParaRPr>
          </a:p>
        </p:txBody>
      </p:sp>
    </p:spTree>
    <p:extLst>
      <p:ext uri="{BB962C8B-B14F-4D97-AF65-F5344CB8AC3E}">
        <p14:creationId xmlns:p14="http://schemas.microsoft.com/office/powerpoint/2010/main" val="3540676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3040410"/>
            <a:ext cx="8229600" cy="2172721"/>
          </a:xfrm>
        </p:spPr>
        <p:txBody>
          <a:bodyPr/>
          <a:lstStyle/>
          <a:p>
            <a:pPr marL="0" indent="0" algn="ctr">
              <a:buNone/>
            </a:pPr>
            <a:r>
              <a:rPr lang="es-MX" sz="4000" dirty="0" smtClean="0">
                <a:latin typeface="+mj-lt"/>
              </a:rPr>
              <a:t>Apreciamos grandemente su disposición para completar la evaluación de este programa</a:t>
            </a:r>
            <a:r>
              <a:rPr lang="en-US" sz="4000" dirty="0" smtClean="0">
                <a:latin typeface="+mj-lt"/>
              </a:rPr>
              <a:t>. </a:t>
            </a:r>
            <a:endParaRPr lang="en-US" sz="4000" dirty="0">
              <a:latin typeface="+mj-lt"/>
            </a:endParaRPr>
          </a:p>
        </p:txBody>
      </p:sp>
      <p:sp>
        <p:nvSpPr>
          <p:cNvPr id="4" name="TextBox 3"/>
          <p:cNvSpPr txBox="1"/>
          <p:nvPr/>
        </p:nvSpPr>
        <p:spPr>
          <a:xfrm>
            <a:off x="1488831" y="1807780"/>
            <a:ext cx="6025661" cy="1015663"/>
          </a:xfrm>
          <a:prstGeom prst="rect">
            <a:avLst/>
          </a:prstGeom>
          <a:noFill/>
        </p:spPr>
        <p:txBody>
          <a:bodyPr wrap="square" rtlCol="0">
            <a:spAutoFit/>
          </a:bodyPr>
          <a:lstStyle/>
          <a:p>
            <a:r>
              <a:rPr lang="en-US" sz="6000" dirty="0" smtClean="0">
                <a:solidFill>
                  <a:srgbClr val="7030A0"/>
                </a:solidFill>
                <a:effectLst>
                  <a:outerShdw blurRad="38100" dist="38100" dir="2700000" algn="tl">
                    <a:srgbClr val="000000">
                      <a:alpha val="43137"/>
                    </a:srgbClr>
                  </a:outerShdw>
                </a:effectLst>
                <a:latin typeface="Imprint MT Shadow" panose="04020605060303030202" pitchFamily="82" charset="0"/>
              </a:rPr>
              <a:t>¡</a:t>
            </a:r>
            <a:r>
              <a:rPr lang="es-MX" sz="6000" dirty="0" smtClean="0">
                <a:solidFill>
                  <a:srgbClr val="7030A0"/>
                </a:solidFill>
                <a:effectLst>
                  <a:outerShdw blurRad="38100" dist="38100" dir="2700000" algn="tl">
                    <a:srgbClr val="000000">
                      <a:alpha val="43137"/>
                    </a:srgbClr>
                  </a:outerShdw>
                </a:effectLst>
                <a:latin typeface="Imprint MT Shadow" panose="04020605060303030202" pitchFamily="82" charset="0"/>
              </a:rPr>
              <a:t>Muchas Gracias</a:t>
            </a:r>
            <a:r>
              <a:rPr lang="en-US" sz="6000" dirty="0" smtClean="0">
                <a:solidFill>
                  <a:srgbClr val="7030A0"/>
                </a:solidFill>
                <a:effectLst>
                  <a:outerShdw blurRad="38100" dist="38100" dir="2700000" algn="tl">
                    <a:srgbClr val="000000">
                      <a:alpha val="43137"/>
                    </a:srgbClr>
                  </a:outerShdw>
                </a:effectLst>
                <a:latin typeface="Imprint MT Shadow" panose="04020605060303030202" pitchFamily="82" charset="0"/>
              </a:rPr>
              <a:t>! </a:t>
            </a:r>
            <a:endParaRPr lang="en-US" sz="6000" dirty="0">
              <a:solidFill>
                <a:srgbClr val="7030A0"/>
              </a:solidFill>
              <a:effectLst>
                <a:outerShdw blurRad="38100" dist="38100" dir="2700000" algn="tl">
                  <a:srgbClr val="000000">
                    <a:alpha val="43137"/>
                  </a:srgbClr>
                </a:outerShdw>
              </a:effectLst>
              <a:latin typeface="Imprint MT Shadow" panose="04020605060303030202" pitchFamily="82" charset="0"/>
            </a:endParaRPr>
          </a:p>
        </p:txBody>
      </p:sp>
    </p:spTree>
    <p:extLst>
      <p:ext uri="{BB962C8B-B14F-4D97-AF65-F5344CB8AC3E}">
        <p14:creationId xmlns:p14="http://schemas.microsoft.com/office/powerpoint/2010/main" val="1693924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 </a:t>
            </a:r>
            <a:r>
              <a:rPr lang="en-US" dirty="0" err="1" smtClean="0"/>
              <a:t>Sentidos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87483" y="1762698"/>
            <a:ext cx="3768553" cy="3768553"/>
          </a:xfrm>
        </p:spPr>
      </p:pic>
      <p:sp>
        <p:nvSpPr>
          <p:cNvPr id="5" name="TextBox 4"/>
          <p:cNvSpPr txBox="1"/>
          <p:nvPr/>
        </p:nvSpPr>
        <p:spPr>
          <a:xfrm>
            <a:off x="4439798" y="2195511"/>
            <a:ext cx="4513009" cy="646331"/>
          </a:xfrm>
          <a:prstGeom prst="rect">
            <a:avLst/>
          </a:prstGeom>
          <a:noFill/>
        </p:spPr>
        <p:txBody>
          <a:bodyPr wrap="square" rtlCol="0">
            <a:spAutoFit/>
          </a:bodyPr>
          <a:lstStyle/>
          <a:p>
            <a:pPr algn="ctr"/>
            <a:r>
              <a:rPr lang="en-US" dirty="0" smtClean="0">
                <a:latin typeface="Lucida Sans" panose="020B0602030504020204" pitchFamily="34" charset="0"/>
              </a:rPr>
              <a:t>¡</a:t>
            </a:r>
            <a:r>
              <a:rPr lang="es-MX" dirty="0" smtClean="0">
                <a:latin typeface="Lucida Sans" panose="020B0602030504020204" pitchFamily="34" charset="0"/>
              </a:rPr>
              <a:t>La perdida del estimulo sensorial debido a la edad es normal</a:t>
            </a:r>
            <a:r>
              <a:rPr lang="en-US" dirty="0" smtClean="0">
                <a:latin typeface="Lucida Sans" panose="020B0602030504020204" pitchFamily="34" charset="0"/>
              </a:rPr>
              <a:t>!</a:t>
            </a:r>
            <a:endParaRPr lang="en-US" dirty="0">
              <a:latin typeface="Lucida Sans" panose="020B0602030504020204" pitchFamily="34" charset="0"/>
            </a:endParaRPr>
          </a:p>
        </p:txBody>
      </p:sp>
      <p:sp>
        <p:nvSpPr>
          <p:cNvPr id="7" name="Rectangle 6"/>
          <p:cNvSpPr/>
          <p:nvPr/>
        </p:nvSpPr>
        <p:spPr>
          <a:xfrm>
            <a:off x="4415929" y="3059668"/>
            <a:ext cx="4536878" cy="2585323"/>
          </a:xfrm>
          <a:prstGeom prst="rect">
            <a:avLst/>
          </a:prstGeom>
        </p:spPr>
        <p:txBody>
          <a:bodyPr wrap="square">
            <a:spAutoFit/>
          </a:bodyPr>
          <a:lstStyle/>
          <a:p>
            <a:pPr algn="ctr"/>
            <a:r>
              <a:rPr lang="es-MX" dirty="0" smtClean="0">
                <a:latin typeface="Lucida Sans" panose="020B0602030504020204" pitchFamily="34" charset="0"/>
              </a:rPr>
              <a:t>El cambio del estimulo sensorial acelera en diferentes edades, pero generalmente inicia en los 50s:</a:t>
            </a:r>
          </a:p>
          <a:p>
            <a:pPr algn="ctr"/>
            <a:endParaRPr lang="es-MX" dirty="0" smtClean="0">
              <a:latin typeface="Lucida Sans" panose="020B0602030504020204" pitchFamily="34" charset="0"/>
            </a:endParaRPr>
          </a:p>
          <a:p>
            <a:pPr marL="1200150" indent="-285750">
              <a:buFont typeface="Arial" panose="020B0604020202020204" pitchFamily="34" charset="0"/>
              <a:buChar char="•"/>
            </a:pPr>
            <a:r>
              <a:rPr lang="es-MX" dirty="0" smtClean="0">
                <a:latin typeface="Lucida Sans" panose="020B0602030504020204" pitchFamily="34" charset="0"/>
              </a:rPr>
              <a:t>Audición – mitad-40s </a:t>
            </a:r>
          </a:p>
          <a:p>
            <a:pPr marL="1200150" indent="-285750">
              <a:buFont typeface="Arial" panose="020B0604020202020204" pitchFamily="34" charset="0"/>
              <a:buChar char="•"/>
            </a:pPr>
            <a:r>
              <a:rPr lang="es-MX" dirty="0" smtClean="0">
                <a:latin typeface="Lucida Sans" panose="020B0602030504020204" pitchFamily="34" charset="0"/>
              </a:rPr>
              <a:t>Visión – mitad-50s</a:t>
            </a:r>
          </a:p>
          <a:p>
            <a:pPr marL="1200150" indent="-285750">
              <a:buFont typeface="Arial" panose="020B0604020202020204" pitchFamily="34" charset="0"/>
              <a:buChar char="•"/>
            </a:pPr>
            <a:r>
              <a:rPr lang="es-MX" dirty="0" smtClean="0">
                <a:latin typeface="Lucida Sans" panose="020B0602030504020204" pitchFamily="34" charset="0"/>
              </a:rPr>
              <a:t>Tacto – mitad-50s</a:t>
            </a:r>
          </a:p>
          <a:p>
            <a:pPr marL="1200150" indent="-285750">
              <a:buFont typeface="Arial" panose="020B0604020202020204" pitchFamily="34" charset="0"/>
              <a:buChar char="•"/>
            </a:pPr>
            <a:r>
              <a:rPr lang="es-MX" dirty="0" smtClean="0">
                <a:latin typeface="Lucida Sans" panose="020B0602030504020204" pitchFamily="34" charset="0"/>
              </a:rPr>
              <a:t>Gusto – mitad-60s</a:t>
            </a:r>
          </a:p>
          <a:p>
            <a:pPr marL="1200150" indent="-285750">
              <a:buFont typeface="Arial" panose="020B0604020202020204" pitchFamily="34" charset="0"/>
              <a:buChar char="•"/>
            </a:pPr>
            <a:r>
              <a:rPr lang="es-MX" dirty="0" smtClean="0">
                <a:latin typeface="Lucida Sans" panose="020B0602030504020204" pitchFamily="34" charset="0"/>
              </a:rPr>
              <a:t>Olfato – 70s </a:t>
            </a:r>
            <a:endParaRPr lang="es-MX" dirty="0">
              <a:latin typeface="Lucida Sans" panose="020B0602030504020204" pitchFamily="34" charset="0"/>
            </a:endParaRPr>
          </a:p>
        </p:txBody>
      </p:sp>
    </p:spTree>
    <p:extLst>
      <p:ext uri="{BB962C8B-B14F-4D97-AF65-F5344CB8AC3E}">
        <p14:creationId xmlns:p14="http://schemas.microsoft.com/office/powerpoint/2010/main" val="1368114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stretch>
            <a:fillRect/>
          </a:stretch>
        </p:blipFill>
        <p:spPr>
          <a:xfrm>
            <a:off x="1143803" y="1495253"/>
            <a:ext cx="819150" cy="9048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Picture 8"/>
          <p:cNvPicPr>
            <a:picLocks noChangeAspect="1"/>
          </p:cNvPicPr>
          <p:nvPr/>
        </p:nvPicPr>
        <p:blipFill rotWithShape="1">
          <a:blip r:embed="rId4"/>
          <a:srcRect l="4548" t="7859" r="7379" b="11965"/>
          <a:stretch/>
        </p:blipFill>
        <p:spPr>
          <a:xfrm>
            <a:off x="1143803" y="3294043"/>
            <a:ext cx="914400" cy="67202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style>
          <a:lnRef idx="2">
            <a:schemeClr val="dk1"/>
          </a:lnRef>
          <a:fillRef idx="1">
            <a:schemeClr val="lt1"/>
          </a:fillRef>
          <a:effectRef idx="0">
            <a:schemeClr val="dk1"/>
          </a:effectRef>
          <a:fontRef idx="minor">
            <a:schemeClr val="dk1"/>
          </a:fontRef>
        </p:style>
      </p:pic>
      <p:sp>
        <p:nvSpPr>
          <p:cNvPr id="10" name="TextBox 9"/>
          <p:cNvSpPr txBox="1"/>
          <p:nvPr/>
        </p:nvSpPr>
        <p:spPr>
          <a:xfrm>
            <a:off x="2330067" y="1495253"/>
            <a:ext cx="6026227" cy="923330"/>
          </a:xfrm>
          <a:prstGeom prst="rect">
            <a:avLst/>
          </a:prstGeom>
          <a:noFill/>
        </p:spPr>
        <p:txBody>
          <a:bodyPr wrap="square" rtlCol="0">
            <a:spAutoFit/>
          </a:bodyPr>
          <a:lstStyle/>
          <a:p>
            <a:r>
              <a:rPr lang="es-MX" dirty="0" smtClean="0"/>
              <a:t>30-50% de todos los adultos experimentan perdida de la audición que les afecta en la comunicación y su relación con demás </a:t>
            </a:r>
            <a:endParaRPr lang="es-MX" dirty="0"/>
          </a:p>
        </p:txBody>
      </p:sp>
      <p:sp>
        <p:nvSpPr>
          <p:cNvPr id="11" name="Title 1"/>
          <p:cNvSpPr>
            <a:spLocks noGrp="1"/>
          </p:cNvSpPr>
          <p:nvPr>
            <p:ph type="title"/>
          </p:nvPr>
        </p:nvSpPr>
        <p:spPr>
          <a:xfrm>
            <a:off x="2563771" y="34196"/>
            <a:ext cx="6466154" cy="535151"/>
          </a:xfrm>
        </p:spPr>
        <p:txBody>
          <a:bodyPr/>
          <a:lstStyle/>
          <a:p>
            <a:r>
              <a:rPr lang="en-US" dirty="0" err="1" smtClean="0"/>
              <a:t>Perdida</a:t>
            </a:r>
            <a:r>
              <a:rPr lang="en-US" dirty="0" smtClean="0"/>
              <a:t> Sensorial</a:t>
            </a:r>
            <a:endParaRPr lang="en-US" dirty="0"/>
          </a:p>
        </p:txBody>
      </p:sp>
      <p:sp>
        <p:nvSpPr>
          <p:cNvPr id="12" name="TextBox 11"/>
          <p:cNvSpPr txBox="1"/>
          <p:nvPr/>
        </p:nvSpPr>
        <p:spPr>
          <a:xfrm>
            <a:off x="2330067" y="3141638"/>
            <a:ext cx="5236171" cy="2862322"/>
          </a:xfrm>
          <a:prstGeom prst="rect">
            <a:avLst/>
          </a:prstGeom>
          <a:noFill/>
        </p:spPr>
        <p:txBody>
          <a:bodyPr wrap="square" rtlCol="0">
            <a:spAutoFit/>
          </a:bodyPr>
          <a:lstStyle/>
          <a:p>
            <a:r>
              <a:rPr lang="es-MX" dirty="0" smtClean="0"/>
              <a:t>Adultos 45+ son 2-3 veces mas susceptibles a reportar perdida de la visión en comparación con los adultos jóvenes </a:t>
            </a:r>
          </a:p>
          <a:p>
            <a:endParaRPr lang="es-MX" dirty="0" smtClean="0"/>
          </a:p>
          <a:p>
            <a:r>
              <a:rPr lang="es-MX" dirty="0" smtClean="0"/>
              <a:t>La causa principal de padecimientos de los ojos que afectan a los adultos de edad avanzada: </a:t>
            </a:r>
          </a:p>
          <a:p>
            <a:pPr marL="285750" indent="-285750">
              <a:buFont typeface="Arial" panose="020B0604020202020204" pitchFamily="34" charset="0"/>
              <a:buChar char="•"/>
            </a:pPr>
            <a:r>
              <a:rPr lang="es-MX" dirty="0" smtClean="0"/>
              <a:t>Cataratas</a:t>
            </a:r>
          </a:p>
          <a:p>
            <a:pPr marL="285750" indent="-285750">
              <a:buFont typeface="Arial" panose="020B0604020202020204" pitchFamily="34" charset="0"/>
              <a:buChar char="•"/>
            </a:pPr>
            <a:r>
              <a:rPr lang="es-MX" dirty="0" smtClean="0"/>
              <a:t>Glaucoma</a:t>
            </a:r>
          </a:p>
          <a:p>
            <a:pPr marL="285750" indent="-285750">
              <a:buFont typeface="Arial" panose="020B0604020202020204" pitchFamily="34" charset="0"/>
              <a:buChar char="•"/>
            </a:pPr>
            <a:r>
              <a:rPr lang="es-MX" dirty="0" smtClean="0"/>
              <a:t>Degeneración Macular </a:t>
            </a:r>
          </a:p>
          <a:p>
            <a:pPr marL="285750" indent="-285750">
              <a:buFont typeface="Arial" panose="020B0604020202020204" pitchFamily="34" charset="0"/>
              <a:buChar char="•"/>
            </a:pPr>
            <a:r>
              <a:rPr lang="es-MX" dirty="0" smtClean="0"/>
              <a:t>Retinopatía Diabética </a:t>
            </a:r>
            <a:endParaRPr lang="es-MX" dirty="0" smtClean="0"/>
          </a:p>
        </p:txBody>
      </p:sp>
    </p:spTree>
    <p:extLst>
      <p:ext uri="{BB962C8B-B14F-4D97-AF65-F5344CB8AC3E}">
        <p14:creationId xmlns:p14="http://schemas.microsoft.com/office/powerpoint/2010/main" val="518304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1029271" y="3258544"/>
            <a:ext cx="762000" cy="8763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p:cNvPicPr>
            <a:picLocks noChangeAspect="1"/>
          </p:cNvPicPr>
          <p:nvPr/>
        </p:nvPicPr>
        <p:blipFill>
          <a:blip r:embed="rId4"/>
          <a:stretch>
            <a:fillRect/>
          </a:stretch>
        </p:blipFill>
        <p:spPr>
          <a:xfrm>
            <a:off x="819951" y="4957284"/>
            <a:ext cx="1114425" cy="685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Picture 7"/>
          <p:cNvPicPr>
            <a:picLocks noChangeAspect="1"/>
          </p:cNvPicPr>
          <p:nvPr/>
        </p:nvPicPr>
        <p:blipFill rotWithShape="1">
          <a:blip r:embed="rId5"/>
          <a:srcRect l="9770" t="725" r="5747" b="4373"/>
          <a:stretch/>
        </p:blipFill>
        <p:spPr>
          <a:xfrm>
            <a:off x="914455" y="1319575"/>
            <a:ext cx="925418" cy="105761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1" name="Title 1"/>
          <p:cNvSpPr>
            <a:spLocks noGrp="1"/>
          </p:cNvSpPr>
          <p:nvPr>
            <p:ph type="title"/>
          </p:nvPr>
        </p:nvSpPr>
        <p:spPr>
          <a:xfrm>
            <a:off x="2563771" y="34196"/>
            <a:ext cx="6466154" cy="535151"/>
          </a:xfrm>
        </p:spPr>
        <p:txBody>
          <a:bodyPr/>
          <a:lstStyle/>
          <a:p>
            <a:r>
              <a:rPr lang="en-US" sz="3200" dirty="0" err="1" smtClean="0"/>
              <a:t>Disminucion</a:t>
            </a:r>
            <a:r>
              <a:rPr lang="en-US" sz="3200" dirty="0" smtClean="0"/>
              <a:t> del </a:t>
            </a:r>
            <a:r>
              <a:rPr lang="en-US" sz="3200" dirty="0" err="1" smtClean="0"/>
              <a:t>Estimulo</a:t>
            </a:r>
            <a:r>
              <a:rPr lang="en-US" sz="3200" dirty="0" smtClean="0"/>
              <a:t> </a:t>
            </a:r>
            <a:r>
              <a:rPr lang="en-US" sz="3200" dirty="0" err="1" smtClean="0"/>
              <a:t>Sensiorial</a:t>
            </a:r>
            <a:endParaRPr lang="en-US" sz="3200" dirty="0"/>
          </a:p>
        </p:txBody>
      </p:sp>
      <p:sp>
        <p:nvSpPr>
          <p:cNvPr id="3" name="TextBox 2"/>
          <p:cNvSpPr txBox="1"/>
          <p:nvPr/>
        </p:nvSpPr>
        <p:spPr>
          <a:xfrm>
            <a:off x="2563771" y="4957284"/>
            <a:ext cx="5500576" cy="923330"/>
          </a:xfrm>
          <a:prstGeom prst="rect">
            <a:avLst/>
          </a:prstGeom>
          <a:noFill/>
        </p:spPr>
        <p:txBody>
          <a:bodyPr wrap="square" rtlCol="0">
            <a:spAutoFit/>
          </a:bodyPr>
          <a:lstStyle/>
          <a:p>
            <a:r>
              <a:rPr lang="es-MX" dirty="0" smtClean="0"/>
              <a:t>Para algunos ancianos, la habilidad de poder saborear lo dulce y salado son los que primero se afectan en la perdida del estimulo sensorial </a:t>
            </a:r>
            <a:endParaRPr lang="es-MX" dirty="0"/>
          </a:p>
        </p:txBody>
      </p:sp>
      <p:sp>
        <p:nvSpPr>
          <p:cNvPr id="4" name="TextBox 3"/>
          <p:cNvSpPr txBox="1"/>
          <p:nvPr/>
        </p:nvSpPr>
        <p:spPr>
          <a:xfrm>
            <a:off x="2511846" y="3258544"/>
            <a:ext cx="5552501" cy="1200329"/>
          </a:xfrm>
          <a:prstGeom prst="rect">
            <a:avLst/>
          </a:prstGeom>
          <a:noFill/>
        </p:spPr>
        <p:txBody>
          <a:bodyPr wrap="square" rtlCol="0">
            <a:spAutoFit/>
          </a:bodyPr>
          <a:lstStyle/>
          <a:p>
            <a:r>
              <a:rPr lang="es-MX" dirty="0" smtClean="0"/>
              <a:t>Los seres humanos pueden reconocer más de 10,000 olores, y esta habilidad disminuye y puede convertirse en un asunto de seguridad para los ancianos </a:t>
            </a:r>
            <a:endParaRPr lang="es-MX" dirty="0"/>
          </a:p>
        </p:txBody>
      </p:sp>
      <p:sp>
        <p:nvSpPr>
          <p:cNvPr id="12" name="TextBox 11"/>
          <p:cNvSpPr txBox="1"/>
          <p:nvPr/>
        </p:nvSpPr>
        <p:spPr>
          <a:xfrm>
            <a:off x="2511846" y="1364866"/>
            <a:ext cx="5982159" cy="923330"/>
          </a:xfrm>
          <a:prstGeom prst="rect">
            <a:avLst/>
          </a:prstGeom>
          <a:noFill/>
        </p:spPr>
        <p:txBody>
          <a:bodyPr wrap="square" rtlCol="0">
            <a:spAutoFit/>
          </a:bodyPr>
          <a:lstStyle/>
          <a:p>
            <a:r>
              <a:rPr lang="es-MX" dirty="0" smtClean="0"/>
              <a:t>Al entrar en edad, nuestro sentido del tacto disminuye lo cual hace mas difícil detectar temperatura, vibración, presión y dolor. </a:t>
            </a:r>
            <a:endParaRPr lang="es-MX" dirty="0"/>
          </a:p>
        </p:txBody>
      </p:sp>
    </p:spTree>
    <p:extLst>
      <p:ext uri="{BB962C8B-B14F-4D97-AF65-F5344CB8AC3E}">
        <p14:creationId xmlns:p14="http://schemas.microsoft.com/office/powerpoint/2010/main" val="3317388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2079" y="34196"/>
            <a:ext cx="7107846" cy="535151"/>
          </a:xfrm>
        </p:spPr>
        <p:txBody>
          <a:bodyPr/>
          <a:lstStyle/>
          <a:p>
            <a:r>
              <a:rPr lang="en-US" sz="3400" dirty="0" smtClean="0"/>
              <a:t>Functional Decline</a:t>
            </a:r>
            <a:endParaRPr lang="en-US" sz="3400" dirty="0"/>
          </a:p>
        </p:txBody>
      </p:sp>
      <p:pic>
        <p:nvPicPr>
          <p:cNvPr id="4" name="Content Placeholder 3"/>
          <p:cNvPicPr>
            <a:picLocks noGrp="1" noChangeAspect="1"/>
          </p:cNvPicPr>
          <p:nvPr>
            <p:ph idx="1"/>
          </p:nvPr>
        </p:nvPicPr>
        <p:blipFill>
          <a:blip r:embed="rId3"/>
          <a:stretch>
            <a:fillRect/>
          </a:stretch>
        </p:blipFill>
        <p:spPr>
          <a:xfrm>
            <a:off x="579054" y="2823874"/>
            <a:ext cx="1190625" cy="1847850"/>
          </a:xfrm>
          <a:prstGeom prst="rect">
            <a:avLst/>
          </a:prstGeom>
        </p:spPr>
      </p:pic>
      <p:sp>
        <p:nvSpPr>
          <p:cNvPr id="5" name="TextBox 4"/>
          <p:cNvSpPr txBox="1"/>
          <p:nvPr/>
        </p:nvSpPr>
        <p:spPr>
          <a:xfrm>
            <a:off x="1850868" y="1645248"/>
            <a:ext cx="6769416" cy="646331"/>
          </a:xfrm>
          <a:prstGeom prst="rect">
            <a:avLst/>
          </a:prstGeom>
          <a:noFill/>
        </p:spPr>
        <p:txBody>
          <a:bodyPr wrap="square" rtlCol="0">
            <a:spAutoFit/>
          </a:bodyPr>
          <a:lstStyle/>
          <a:p>
            <a:r>
              <a:rPr lang="es-MX" dirty="0" smtClean="0"/>
              <a:t>50% de adultos 65+ reportan haber sido diagnosticados por un doctor con - artritis</a:t>
            </a:r>
            <a:endParaRPr lang="es-MX" dirty="0"/>
          </a:p>
        </p:txBody>
      </p:sp>
      <p:pic>
        <p:nvPicPr>
          <p:cNvPr id="6" name="Picture 5"/>
          <p:cNvPicPr>
            <a:picLocks noChangeAspect="1"/>
          </p:cNvPicPr>
          <p:nvPr/>
        </p:nvPicPr>
        <p:blipFill>
          <a:blip r:embed="rId4"/>
          <a:stretch>
            <a:fillRect/>
          </a:stretch>
        </p:blipFill>
        <p:spPr>
          <a:xfrm>
            <a:off x="623886" y="1044102"/>
            <a:ext cx="1143000" cy="1571625"/>
          </a:xfrm>
          <a:prstGeom prst="rect">
            <a:avLst/>
          </a:prstGeom>
        </p:spPr>
      </p:pic>
      <p:sp>
        <p:nvSpPr>
          <p:cNvPr id="7" name="TextBox 6"/>
          <p:cNvSpPr txBox="1"/>
          <p:nvPr/>
        </p:nvSpPr>
        <p:spPr>
          <a:xfrm>
            <a:off x="1766886" y="3459357"/>
            <a:ext cx="6769416" cy="646331"/>
          </a:xfrm>
          <a:prstGeom prst="rect">
            <a:avLst/>
          </a:prstGeom>
          <a:noFill/>
        </p:spPr>
        <p:txBody>
          <a:bodyPr wrap="square" rtlCol="0">
            <a:spAutoFit/>
          </a:bodyPr>
          <a:lstStyle/>
          <a:p>
            <a:r>
              <a:rPr lang="es-MX" dirty="0" smtClean="0"/>
              <a:t>La movilidad es la discapacidad mas común entre los ancianos Americanos </a:t>
            </a:r>
            <a:endParaRPr lang="es-MX" dirty="0"/>
          </a:p>
        </p:txBody>
      </p:sp>
      <p:pic>
        <p:nvPicPr>
          <p:cNvPr id="8" name="Picture 7"/>
          <p:cNvPicPr>
            <a:picLocks noChangeAspect="1"/>
          </p:cNvPicPr>
          <p:nvPr/>
        </p:nvPicPr>
        <p:blipFill>
          <a:blip r:embed="rId5"/>
          <a:stretch>
            <a:fillRect/>
          </a:stretch>
        </p:blipFill>
        <p:spPr>
          <a:xfrm>
            <a:off x="450466" y="4879871"/>
            <a:ext cx="1447800" cy="1457325"/>
          </a:xfrm>
          <a:prstGeom prst="rect">
            <a:avLst/>
          </a:prstGeom>
        </p:spPr>
      </p:pic>
      <p:sp>
        <p:nvSpPr>
          <p:cNvPr id="9" name="TextBox 8"/>
          <p:cNvSpPr txBox="1"/>
          <p:nvPr/>
        </p:nvSpPr>
        <p:spPr>
          <a:xfrm>
            <a:off x="1769679" y="5481018"/>
            <a:ext cx="6400800" cy="646331"/>
          </a:xfrm>
          <a:prstGeom prst="rect">
            <a:avLst/>
          </a:prstGeom>
          <a:noFill/>
        </p:spPr>
        <p:txBody>
          <a:bodyPr wrap="square" rtlCol="0">
            <a:spAutoFit/>
          </a:bodyPr>
          <a:lstStyle/>
          <a:p>
            <a:r>
              <a:rPr lang="es-MX" dirty="0" smtClean="0"/>
              <a:t>40% de los adultos mayores han experimentado dificultad respiratoria </a:t>
            </a:r>
            <a:endParaRPr lang="es-MX" dirty="0"/>
          </a:p>
        </p:txBody>
      </p:sp>
    </p:spTree>
    <p:extLst>
      <p:ext uri="{BB962C8B-B14F-4D97-AF65-F5344CB8AC3E}">
        <p14:creationId xmlns:p14="http://schemas.microsoft.com/office/powerpoint/2010/main" val="334486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54020"/>
            <a:ext cx="8229600" cy="1122700"/>
          </a:xfrm>
          <a:ln w="53975" cap="rnd" cmpd="dbl">
            <a:solidFill>
              <a:srgbClr val="7030A0"/>
            </a:solidFill>
          </a:ln>
        </p:spPr>
        <p:txBody>
          <a:bodyPr/>
          <a:lstStyle/>
          <a:p>
            <a:pPr marL="0" indent="0" algn="ctr">
              <a:buNone/>
            </a:pPr>
            <a:r>
              <a:rPr lang="en-US" sz="5400" dirty="0" smtClean="0">
                <a:solidFill>
                  <a:schemeClr val="bg1">
                    <a:lumMod val="50000"/>
                  </a:schemeClr>
                </a:solidFill>
                <a:effectLst>
                  <a:outerShdw blurRad="38100" dist="38100" dir="2700000" algn="tl">
                    <a:srgbClr val="000000">
                      <a:alpha val="43137"/>
                    </a:srgbClr>
                  </a:outerShdw>
                </a:effectLst>
                <a:latin typeface="+mj-lt"/>
              </a:rPr>
              <a:t>¡PONGAMONOS GRISES!</a:t>
            </a:r>
            <a:endParaRPr lang="en-US" sz="5400" dirty="0">
              <a:solidFill>
                <a:schemeClr val="bg1">
                  <a:lumMod val="50000"/>
                </a:schemeClr>
              </a:solidFill>
              <a:effectLst>
                <a:outerShdw blurRad="38100" dist="38100" dir="2700000" algn="tl">
                  <a:srgbClr val="000000">
                    <a:alpha val="43137"/>
                  </a:srgbClr>
                </a:outerShdw>
              </a:effectLst>
              <a:latin typeface="+mj-lt"/>
            </a:endParaRPr>
          </a:p>
        </p:txBody>
      </p:sp>
      <p:sp>
        <p:nvSpPr>
          <p:cNvPr id="4" name="TextBox 3"/>
          <p:cNvSpPr txBox="1"/>
          <p:nvPr/>
        </p:nvSpPr>
        <p:spPr>
          <a:xfrm>
            <a:off x="1663548" y="3084722"/>
            <a:ext cx="7480452" cy="2308324"/>
          </a:xfrm>
          <a:prstGeom prst="rect">
            <a:avLst/>
          </a:prstGeom>
          <a:noFill/>
        </p:spPr>
        <p:txBody>
          <a:bodyPr wrap="square" rtlCol="0">
            <a:spAutoFit/>
          </a:bodyPr>
          <a:lstStyle/>
          <a:p>
            <a:pPr marL="285750" indent="-285750">
              <a:buFont typeface="Arial" panose="020B0604020202020204" pitchFamily="34" charset="0"/>
              <a:buChar char="•"/>
            </a:pPr>
            <a:r>
              <a:rPr lang="es-MX" dirty="0" smtClean="0">
                <a:latin typeface="+mj-lt"/>
              </a:rPr>
              <a:t>Introduzca los tapones en cada oído</a:t>
            </a:r>
          </a:p>
          <a:p>
            <a:pPr marL="285750" indent="-285750">
              <a:buFont typeface="Arial" panose="020B0604020202020204" pitchFamily="34" charset="0"/>
              <a:buChar char="•"/>
            </a:pPr>
            <a:r>
              <a:rPr lang="es-MX" dirty="0" smtClean="0">
                <a:latin typeface="+mj-lt"/>
              </a:rPr>
              <a:t>Pongámonos un par de lentes sensoriales</a:t>
            </a:r>
          </a:p>
          <a:p>
            <a:pPr marL="285750" indent="-285750">
              <a:buFont typeface="Arial" panose="020B0604020202020204" pitchFamily="34" charset="0"/>
              <a:buChar char="•"/>
            </a:pPr>
            <a:r>
              <a:rPr lang="es-MX" dirty="0" smtClean="0"/>
              <a:t>Introduzca una bola de algodón en cada fosa nasal </a:t>
            </a:r>
            <a:endParaRPr lang="es-MX" dirty="0" smtClean="0">
              <a:latin typeface="+mj-lt"/>
            </a:endParaRPr>
          </a:p>
          <a:p>
            <a:pPr marL="285750" indent="-285750">
              <a:buFont typeface="Arial" panose="020B0604020202020204" pitchFamily="34" charset="0"/>
              <a:buChar char="•"/>
            </a:pPr>
            <a:r>
              <a:rPr lang="es-MX" dirty="0" smtClean="0">
                <a:latin typeface="+mj-lt"/>
              </a:rPr>
              <a:t>Pegar varios dedos de los nudillos </a:t>
            </a:r>
          </a:p>
          <a:p>
            <a:pPr marL="285750" indent="-285750">
              <a:buFont typeface="Arial" panose="020B0604020202020204" pitchFamily="34" charset="0"/>
              <a:buChar char="•"/>
            </a:pPr>
            <a:r>
              <a:rPr lang="es-MX" dirty="0" smtClean="0">
                <a:latin typeface="+mj-lt"/>
              </a:rPr>
              <a:t>Ponerse un par de guantes </a:t>
            </a:r>
          </a:p>
          <a:p>
            <a:pPr marL="285750" indent="-285750">
              <a:buFont typeface="Arial" panose="020B0604020202020204" pitchFamily="34" charset="0"/>
              <a:buChar char="•"/>
            </a:pPr>
            <a:r>
              <a:rPr lang="es-MX" dirty="0" smtClean="0">
                <a:latin typeface="+mj-lt"/>
              </a:rPr>
              <a:t>Introduzca un palito de paleta en cada dedo índice de los guantes </a:t>
            </a:r>
          </a:p>
          <a:p>
            <a:pPr marL="285750" indent="-285750">
              <a:buFont typeface="Arial" panose="020B0604020202020204" pitchFamily="34" charset="0"/>
              <a:buChar char="•"/>
            </a:pPr>
            <a:r>
              <a:rPr lang="es-MX" dirty="0" smtClean="0">
                <a:latin typeface="+mj-lt"/>
              </a:rPr>
              <a:t>Colocar algunos maíces para palomitas en su zapato </a:t>
            </a:r>
          </a:p>
          <a:p>
            <a:pPr marL="285750" indent="-285750">
              <a:buFont typeface="Arial" panose="020B0604020202020204" pitchFamily="34" charset="0"/>
              <a:buChar char="•"/>
            </a:pPr>
            <a:r>
              <a:rPr lang="es-MX" dirty="0" smtClean="0">
                <a:latin typeface="+mj-lt"/>
              </a:rPr>
              <a:t>Colóquese un popote en su boca y respire a través de este </a:t>
            </a:r>
            <a:endParaRPr lang="es-MX" dirty="0" smtClean="0">
              <a:latin typeface="+mj-lt"/>
            </a:endParaRPr>
          </a:p>
        </p:txBody>
      </p:sp>
    </p:spTree>
    <p:extLst>
      <p:ext uri="{BB962C8B-B14F-4D97-AF65-F5344CB8AC3E}">
        <p14:creationId xmlns:p14="http://schemas.microsoft.com/office/powerpoint/2010/main" val="2636266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4238328"/>
            <a:ext cx="8229600" cy="1227052"/>
          </a:xfrm>
        </p:spPr>
        <p:txBody>
          <a:bodyPr/>
          <a:lstStyle/>
          <a:p>
            <a:pPr marL="0" indent="0" algn="ctr">
              <a:buNone/>
            </a:pPr>
            <a:r>
              <a:rPr lang="es-MX" sz="2800" dirty="0" smtClean="0">
                <a:latin typeface="+mj-lt"/>
              </a:rPr>
              <a:t>¡Buenas Noticias! Tu nieto vino a visitarte. </a:t>
            </a:r>
          </a:p>
          <a:p>
            <a:pPr marL="0" indent="0" algn="ctr">
              <a:buNone/>
            </a:pPr>
            <a:r>
              <a:rPr lang="es-MX" sz="2800" dirty="0" smtClean="0">
                <a:latin typeface="+mj-lt"/>
              </a:rPr>
              <a:t>Pero, uh oh! El no se puede amarrar su zapato</a:t>
            </a:r>
            <a:r>
              <a:rPr lang="en-US" sz="2800" dirty="0" smtClean="0">
                <a:latin typeface="+mj-lt"/>
              </a:rPr>
              <a:t>.</a:t>
            </a:r>
            <a:endParaRPr lang="en-US" sz="2800" dirty="0">
              <a:latin typeface="+mj-lt"/>
            </a:endParaRPr>
          </a:p>
        </p:txBody>
      </p:sp>
      <p:pic>
        <p:nvPicPr>
          <p:cNvPr id="1028" name="Picture 4" descr="http://i.istockimg.com/file_thumbview_approve/17269914/3/stock-illustration-17269914-grandmother-hugging-her-grands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1855" y="1542152"/>
            <a:ext cx="2480287" cy="2480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829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24149" y="2887443"/>
            <a:ext cx="8229600" cy="1122700"/>
          </a:xfrm>
          <a:prstGeom prst="rect">
            <a:avLst/>
          </a:prstGeom>
          <a:ln w="53975" cap="rnd" cmpd="dbl">
            <a:solidFill>
              <a:srgbClr val="7030A0"/>
            </a:solidFill>
          </a:ln>
        </p:spPr>
        <p:txBody>
          <a:bodyPr/>
          <a:lstStyle>
            <a:lvl1pPr marL="342900" indent="-342900" algn="l" defTabSz="457200" rtl="0" eaLnBrk="1" latinLnBrk="0" hangingPunct="1">
              <a:spcBef>
                <a:spcPct val="20000"/>
              </a:spcBef>
              <a:buFont typeface="Arial"/>
              <a:buChar char="•"/>
              <a:defRPr sz="3200" kern="1200">
                <a:solidFill>
                  <a:schemeClr val="tx1"/>
                </a:solidFill>
                <a:latin typeface="Calibri" pitchFamily="34" charset="0"/>
                <a:ea typeface="+mn-ea"/>
                <a:cs typeface="Calibri"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Calibri" pitchFamily="34" charset="0"/>
                <a:ea typeface="+mn-ea"/>
                <a:cs typeface="Calibri"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Calibri" pitchFamily="34" charset="0"/>
                <a:ea typeface="+mn-ea"/>
                <a:cs typeface="Calibri"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Calibri" pitchFamily="34" charset="0"/>
                <a:ea typeface="+mn-ea"/>
                <a:cs typeface="Calibri"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Calibri" pitchFamily="34" charset="0"/>
                <a:ea typeface="+mn-ea"/>
                <a:cs typeface="Calibri"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4800" dirty="0" smtClean="0">
                <a:solidFill>
                  <a:schemeClr val="bg1">
                    <a:lumMod val="50000"/>
                  </a:schemeClr>
                </a:solidFill>
                <a:effectLst>
                  <a:outerShdw blurRad="38100" dist="38100" dir="2700000" algn="tl">
                    <a:srgbClr val="000000">
                      <a:alpha val="43137"/>
                    </a:srgbClr>
                  </a:outerShdw>
                </a:effectLst>
                <a:latin typeface="+mj-lt"/>
              </a:rPr>
              <a:t>ESTACIONES DE ACTIVIDADES</a:t>
            </a:r>
            <a:endParaRPr lang="en-US" sz="4800" dirty="0">
              <a:solidFill>
                <a:schemeClr val="bg1">
                  <a:lumMod val="50000"/>
                </a:schemeClr>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852184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77651"/>
            <a:ext cx="8229600" cy="1363425"/>
          </a:xfrm>
        </p:spPr>
        <p:txBody>
          <a:bodyPr/>
          <a:lstStyle/>
          <a:p>
            <a:pPr marL="400050" lvl="1" indent="0" algn="ctr">
              <a:buNone/>
            </a:pPr>
            <a:r>
              <a:rPr lang="en-US" sz="3200" dirty="0" smtClean="0">
                <a:latin typeface="+mj-lt"/>
              </a:rPr>
              <a:t>¿</a:t>
            </a:r>
            <a:r>
              <a:rPr lang="es-MX" sz="3200" dirty="0" smtClean="0">
                <a:latin typeface="+mj-lt"/>
              </a:rPr>
              <a:t>Todos los adultos mayores experimentan estos tipos de disminución? </a:t>
            </a:r>
            <a:endParaRPr lang="es-MX" sz="3200" dirty="0">
              <a:latin typeface="+mj-lt"/>
            </a:endParaRPr>
          </a:p>
        </p:txBody>
      </p:sp>
      <p:sp>
        <p:nvSpPr>
          <p:cNvPr id="4" name="Title 1"/>
          <p:cNvSpPr>
            <a:spLocks noGrp="1"/>
          </p:cNvSpPr>
          <p:nvPr>
            <p:ph type="title"/>
          </p:nvPr>
        </p:nvSpPr>
        <p:spPr/>
        <p:txBody>
          <a:bodyPr/>
          <a:lstStyle/>
          <a:p>
            <a:r>
              <a:rPr lang="en-US" dirty="0" err="1" smtClean="0"/>
              <a:t>Vamos</a:t>
            </a:r>
            <a:r>
              <a:rPr lang="en-US" dirty="0" smtClean="0"/>
              <a:t> a </a:t>
            </a:r>
            <a:r>
              <a:rPr lang="en-US" dirty="0" err="1" smtClean="0"/>
              <a:t>Discutir</a:t>
            </a:r>
            <a:r>
              <a:rPr lang="en-US" dirty="0" smtClean="0"/>
              <a:t>…</a:t>
            </a:r>
            <a:endParaRPr lang="en-US" dirty="0"/>
          </a:p>
        </p:txBody>
      </p:sp>
    </p:spTree>
    <p:extLst>
      <p:ext uri="{BB962C8B-B14F-4D97-AF65-F5344CB8AC3E}">
        <p14:creationId xmlns:p14="http://schemas.microsoft.com/office/powerpoint/2010/main" val="3379299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KSREPPT_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KSREpurple_band</Template>
  <TotalTime>15898</TotalTime>
  <Words>2750</Words>
  <Application>Microsoft Office PowerPoint</Application>
  <PresentationFormat>On-screen Show (4:3)</PresentationFormat>
  <Paragraphs>120</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KSREPPT_Template1</vt:lpstr>
      <vt:lpstr>PowerPoint Presentation</vt:lpstr>
      <vt:lpstr>Los Sentidos</vt:lpstr>
      <vt:lpstr>Perdida Sensorial</vt:lpstr>
      <vt:lpstr>Disminucion del Estimulo Sensiorial</vt:lpstr>
      <vt:lpstr>Functional Decline</vt:lpstr>
      <vt:lpstr>PowerPoint Presentation</vt:lpstr>
      <vt:lpstr>PowerPoint Presentation</vt:lpstr>
      <vt:lpstr>PowerPoint Presentation</vt:lpstr>
      <vt:lpstr>Vamos a Discutir…</vt:lpstr>
      <vt:lpstr>Vamos a Discutir…</vt:lpstr>
      <vt:lpstr>Dialoguemos…</vt:lpstr>
      <vt:lpstr>Dialoguemos…</vt:lpstr>
      <vt:lpstr>PowerPoint Presentation</vt:lpstr>
    </vt:vector>
  </TitlesOfParts>
  <Company>College of Human Ecology, Kansas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Yelland</dc:creator>
  <cp:lastModifiedBy>Rosalia.Sandoval</cp:lastModifiedBy>
  <cp:revision>155</cp:revision>
  <cp:lastPrinted>2016-04-08T15:33:38Z</cp:lastPrinted>
  <dcterms:created xsi:type="dcterms:W3CDTF">2015-08-12T18:29:43Z</dcterms:created>
  <dcterms:modified xsi:type="dcterms:W3CDTF">2016-11-02T13:57:53Z</dcterms:modified>
</cp:coreProperties>
</file>