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15"/>
  </p:notesMasterIdLst>
  <p:sldIdLst>
    <p:sldId id="256" r:id="rId2"/>
    <p:sldId id="257" r:id="rId3"/>
    <p:sldId id="261" r:id="rId4"/>
    <p:sldId id="262" r:id="rId5"/>
    <p:sldId id="268" r:id="rId6"/>
    <p:sldId id="258" r:id="rId7"/>
    <p:sldId id="259" r:id="rId8"/>
    <p:sldId id="260" r:id="rId9"/>
    <p:sldId id="269" r:id="rId10"/>
    <p:sldId id="263" r:id="rId11"/>
    <p:sldId id="264" r:id="rId12"/>
    <p:sldId id="266" r:id="rId13"/>
    <p:sldId id="267" r:id="rId14"/>
  </p:sldIdLst>
  <p:sldSz cx="9144000" cy="6858000" type="screen4x3"/>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8605" autoAdjust="0"/>
  </p:normalViewPr>
  <p:slideViewPr>
    <p:cSldViewPr snapToGrid="0" snapToObjects="1">
      <p:cViewPr varScale="1">
        <p:scale>
          <a:sx n="90" d="100"/>
          <a:sy n="90" d="100"/>
        </p:scale>
        <p:origin x="2214" y="114"/>
      </p:cViewPr>
      <p:guideLst>
        <p:guide orient="horz" pos="2160"/>
        <p:guide pos="2880"/>
      </p:guideLst>
    </p:cSldViewPr>
  </p:slideViewPr>
  <p:notesTextViewPr>
    <p:cViewPr>
      <p:scale>
        <a:sx n="100" d="100"/>
        <a:sy n="100" d="100"/>
      </p:scale>
      <p:origin x="0" y="-72"/>
    </p:cViewPr>
  </p:notesTextViewPr>
  <p:notesViewPr>
    <p:cSldViewPr snapToGrid="0" snapToObjects="1">
      <p:cViewPr varScale="1">
        <p:scale>
          <a:sx n="86" d="100"/>
          <a:sy n="86" d="100"/>
        </p:scale>
        <p:origin x="3822" y="9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Slide Image Placeholder 3"/>
          <p:cNvSpPr>
            <a:spLocks noGrp="1" noRot="1" noChangeAspect="1"/>
          </p:cNvSpPr>
          <p:nvPr>
            <p:ph type="sldImg" idx="2"/>
          </p:nvPr>
        </p:nvSpPr>
        <p:spPr>
          <a:xfrm>
            <a:off x="1414462" y="421269"/>
            <a:ext cx="4181475"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3808071"/>
            <a:ext cx="5608320" cy="5266481"/>
          </a:xfrm>
          <a:prstGeom prst="rect">
            <a:avLst/>
          </a:prstGeom>
        </p:spPr>
        <p:txBody>
          <a:bodyPr vert="horz" lIns="93177" tIns="46589" rIns="93177" bIns="46589"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61747601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Welcome</a:t>
            </a:r>
            <a:r>
              <a:rPr lang="en-US" baseline="0" dirty="0" smtClean="0"/>
              <a:t> &amp; Introductions</a:t>
            </a:r>
          </a:p>
          <a:p>
            <a:endParaRPr lang="en-US" baseline="0" dirty="0" smtClean="0"/>
          </a:p>
          <a:p>
            <a:r>
              <a:rPr lang="en-US" baseline="0" dirty="0" smtClean="0"/>
              <a:t>So, what is Gray for a Day? Today we are going to be experiencing what it might feel like to have age-related sensory and functional decline. To do so, we’re going to gear up, participate in various activities, and have some great discussion. But first, I want to give you a little background on the age-related sensory and functional declines that we’re going to be experiencing today.</a:t>
            </a:r>
            <a:endParaRPr lang="en-US" dirty="0" smtClean="0"/>
          </a:p>
        </p:txBody>
      </p:sp>
    </p:spTree>
    <p:extLst>
      <p:ext uri="{BB962C8B-B14F-4D97-AF65-F5344CB8AC3E}">
        <p14:creationId xmlns:p14="http://schemas.microsoft.com/office/powerpoint/2010/main" val="317049415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14463" y="420688"/>
            <a:ext cx="4181475" cy="3136900"/>
          </a:xfrm>
        </p:spPr>
      </p:sp>
      <p:sp>
        <p:nvSpPr>
          <p:cNvPr id="3" name="Notes Placeholder 2"/>
          <p:cNvSpPr>
            <a:spLocks noGrp="1"/>
          </p:cNvSpPr>
          <p:nvPr>
            <p:ph type="body" idx="1"/>
          </p:nvPr>
        </p:nvSpPr>
        <p:spPr/>
        <p:txBody>
          <a:bodyPr/>
          <a:lstStyle/>
          <a:p>
            <a:r>
              <a:rPr lang="en-US" i="1" dirty="0" smtClean="0"/>
              <a:t>Note: Sensory</a:t>
            </a:r>
            <a:r>
              <a:rPr lang="en-US" i="1" baseline="0" dirty="0" smtClean="0"/>
              <a:t> loss in any of the senses can be emotionally distressing and may affect everyday tasks, such as reading, moving about safely, doing housework, and sharing conversation. While everyone is different, some people may experience frustration, confusion, fear of becoming a burden, isolation, withdrawal, anxiety, fear of losing independence, or even depression. The challenges of life do not become easier as one ages. However, individuals who are prepared and informed can cope successfully with these life changes.</a:t>
            </a:r>
            <a:endParaRPr lang="en-US" i="1" dirty="0"/>
          </a:p>
        </p:txBody>
      </p:sp>
    </p:spTree>
    <p:extLst>
      <p:ext uri="{BB962C8B-B14F-4D97-AF65-F5344CB8AC3E}">
        <p14:creationId xmlns:p14="http://schemas.microsoft.com/office/powerpoint/2010/main" val="271867318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14463" y="420688"/>
            <a:ext cx="4181475" cy="3136900"/>
          </a:xfrm>
        </p:spPr>
      </p:sp>
      <p:sp>
        <p:nvSpPr>
          <p:cNvPr id="3" name="Notes Placeholder 2"/>
          <p:cNvSpPr>
            <a:spLocks noGrp="1"/>
          </p:cNvSpPr>
          <p:nvPr>
            <p:ph type="body" idx="1"/>
          </p:nvPr>
        </p:nvSpPr>
        <p:spPr/>
        <p:txBody>
          <a:bodyPr/>
          <a:lstStyle/>
          <a:p>
            <a:r>
              <a:rPr lang="en-US" i="1" dirty="0" smtClean="0"/>
              <a:t>Note:</a:t>
            </a:r>
            <a:r>
              <a:rPr lang="en-US" i="1" baseline="0" dirty="0" smtClean="0"/>
              <a:t> Many participants may reference “speaking up” or talking more loudly with older adults. Here is additional information regarding that topic: When it comes to hearing loss, people often think that it’s better to shout at them so the person can hear. This is NOT appropriate. In many cases, if a person is wearing hearing aids, shouting can hurt their ears because of the way many hearing aids pick up certain noise and pitches. And it is also apparent when someone is shouting – your facial expressions change or you may seem frustrated. INSTEAD, ensure that you are close enough to a person – don’t try to talk to them from across the room – and speak a bit louder, but don’t shout.</a:t>
            </a:r>
            <a:endParaRPr lang="en-US" i="1" dirty="0"/>
          </a:p>
        </p:txBody>
      </p:sp>
    </p:spTree>
    <p:extLst>
      <p:ext uri="{BB962C8B-B14F-4D97-AF65-F5344CB8AC3E}">
        <p14:creationId xmlns:p14="http://schemas.microsoft.com/office/powerpoint/2010/main" val="60950025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14463" y="420688"/>
            <a:ext cx="4181475" cy="3136900"/>
          </a:xfrm>
        </p:spPr>
      </p:sp>
      <p:sp>
        <p:nvSpPr>
          <p:cNvPr id="3" name="Notes Placeholder 2"/>
          <p:cNvSpPr>
            <a:spLocks noGrp="1"/>
          </p:cNvSpPr>
          <p:nvPr>
            <p:ph type="body" idx="1"/>
          </p:nvPr>
        </p:nvSpPr>
        <p:spPr/>
        <p:txBody>
          <a:bodyPr/>
          <a:lstStyle/>
          <a:p>
            <a:r>
              <a:rPr lang="en-US" i="1" dirty="0" smtClean="0"/>
              <a:t>Note: This is where</a:t>
            </a:r>
            <a:r>
              <a:rPr lang="en-US" i="1" baseline="0" dirty="0" smtClean="0"/>
              <a:t> you should talk about preventative strategies. </a:t>
            </a:r>
            <a:r>
              <a:rPr lang="en-US" b="1" i="1" baseline="0" dirty="0" smtClean="0"/>
              <a:t>After all, most damage to the senses is caused by environmental factors!! </a:t>
            </a:r>
            <a:r>
              <a:rPr lang="en-US" i="1" baseline="0" dirty="0" smtClean="0"/>
              <a:t>Eat well and exercise. Don’t smoke. Use ear protection if you are in a loud environment (fireworks, concert). Use eye protection (sunglasses or hat) to avoid the sun, or safety glasses when you’re doing activities such as shooting guns or working with risky materials or chemicals. Bottom line: protect yourself. </a:t>
            </a:r>
          </a:p>
          <a:p>
            <a:endParaRPr lang="en-US" i="1" baseline="0" dirty="0" smtClean="0"/>
          </a:p>
          <a:p>
            <a:r>
              <a:rPr lang="en-US" i="1" baseline="0" dirty="0" smtClean="0"/>
              <a:t>Being optimistic and coping with sensory loss also contributes to an improved quality of life – so always remember to keep a positive attitude.</a:t>
            </a:r>
          </a:p>
          <a:p>
            <a:endParaRPr lang="en-US" i="1" baseline="0" dirty="0" smtClean="0"/>
          </a:p>
          <a:p>
            <a:r>
              <a:rPr lang="en-US" b="1" i="1" baseline="0" dirty="0" smtClean="0"/>
              <a:t>Be sure to advertise other programming here: Stay Strong, Stay Healthy, Keys to Embracing Aging, and nutrition programming would be good supplements.</a:t>
            </a:r>
            <a:endParaRPr lang="en-US" b="1" i="1" dirty="0"/>
          </a:p>
        </p:txBody>
      </p:sp>
    </p:spTree>
    <p:extLst>
      <p:ext uri="{BB962C8B-B14F-4D97-AF65-F5344CB8AC3E}">
        <p14:creationId xmlns:p14="http://schemas.microsoft.com/office/powerpoint/2010/main" val="325990249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265058375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14463" y="420688"/>
            <a:ext cx="4181475" cy="3136900"/>
          </a:xfrm>
        </p:spPr>
      </p:sp>
      <p:sp>
        <p:nvSpPr>
          <p:cNvPr id="3" name="Notes Placeholder 2"/>
          <p:cNvSpPr>
            <a:spLocks noGrp="1"/>
          </p:cNvSpPr>
          <p:nvPr>
            <p:ph type="body" idx="1"/>
          </p:nvPr>
        </p:nvSpPr>
        <p:spPr/>
        <p:txBody>
          <a:bodyPr/>
          <a:lstStyle/>
          <a:p>
            <a:r>
              <a:rPr lang="en-US" baseline="0" dirty="0" smtClean="0"/>
              <a:t>Who can tell me what the five senses are? Touch, sight, hearing, smell, and taste. [click] When we’re younger, our senses generally work pretty well, right? But what happens as you age? Things don’t work as well! This is </a:t>
            </a:r>
            <a:r>
              <a:rPr lang="en-US" b="1" baseline="0" dirty="0" smtClean="0"/>
              <a:t>normal </a:t>
            </a:r>
            <a:r>
              <a:rPr lang="en-US" b="0" baseline="0" dirty="0" smtClean="0"/>
              <a:t>and is called age-related sensory decline. [click]</a:t>
            </a:r>
            <a:endParaRPr lang="en-US" baseline="0" dirty="0" smtClean="0"/>
          </a:p>
          <a:p>
            <a:endParaRPr lang="en-US" baseline="0" dirty="0" smtClean="0"/>
          </a:p>
          <a:p>
            <a:r>
              <a:rPr lang="en-US" baseline="0" dirty="0" smtClean="0"/>
              <a:t>So, let’s brainstorm: What age-related sensory challenges do you think typical older adults face? [allow participants to list changes]</a:t>
            </a:r>
          </a:p>
          <a:p>
            <a:endParaRPr lang="en-US" baseline="0" dirty="0" smtClean="0"/>
          </a:p>
          <a:p>
            <a:r>
              <a:rPr lang="en-US" baseline="0" dirty="0" smtClean="0"/>
              <a:t>Alright, so we’re aware of the changes that can happen, but WHEN do they start to happen? Does anyone know at what age age-related sensory decline starts? [allow participants to guess]</a:t>
            </a:r>
          </a:p>
          <a:p>
            <a:endParaRPr lang="en-US" baseline="0" dirty="0" smtClean="0"/>
          </a:p>
          <a:p>
            <a:r>
              <a:rPr lang="en-US" baseline="0" dirty="0" smtClean="0"/>
              <a:t>[click] We know that our senses decline as we age, but the onset and rate of decline differ remarkably among people – though researchers say that decline generally begins in a persons 50s. More specifically, hearing loss can begin in your 40s, vision and touch decline in your 50s, taste in your 60s, and smell in your 70s. [click through list]</a:t>
            </a:r>
          </a:p>
          <a:p>
            <a:endParaRPr lang="en-US" baseline="0" dirty="0" smtClean="0"/>
          </a:p>
          <a:p>
            <a:r>
              <a:rPr lang="en-US" baseline="0" dirty="0" smtClean="0"/>
              <a:t>So let’s talk about each of these a little bit further…</a:t>
            </a:r>
          </a:p>
        </p:txBody>
      </p:sp>
    </p:spTree>
    <p:extLst>
      <p:ext uri="{BB962C8B-B14F-4D97-AF65-F5344CB8AC3E}">
        <p14:creationId xmlns:p14="http://schemas.microsoft.com/office/powerpoint/2010/main" val="31121969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14463" y="420688"/>
            <a:ext cx="4181475" cy="3136900"/>
          </a:xfrm>
        </p:spPr>
      </p:sp>
      <p:sp>
        <p:nvSpPr>
          <p:cNvPr id="3" name="Notes Placeholder 2"/>
          <p:cNvSpPr>
            <a:spLocks noGrp="1"/>
          </p:cNvSpPr>
          <p:nvPr>
            <p:ph type="body" idx="1"/>
          </p:nvPr>
        </p:nvSpPr>
        <p:spPr/>
        <p:txBody>
          <a:bodyPr/>
          <a:lstStyle/>
          <a:p>
            <a:r>
              <a:rPr lang="en-US" b="1" dirty="0" smtClean="0"/>
              <a:t>Hearing</a:t>
            </a:r>
            <a:r>
              <a:rPr lang="en-US" b="1" baseline="0" dirty="0" smtClean="0"/>
              <a:t> loss </a:t>
            </a:r>
            <a:r>
              <a:rPr lang="en-US" baseline="0" dirty="0" smtClean="0"/>
              <a:t>is a very powerful sensory decline that many older adults face to some extent. But, we have to remember that someone with hearing loss is not easily identified – there are no thick glasses, white canes, or seeing eye dogs. Helen Keller, who was both deaf and blind said, “The problems of deafness are deeper and more complex, if not more important than those of blindness. Deafness is a much worse misfortune for it means the loss of the most vital stimulus”. </a:t>
            </a:r>
          </a:p>
          <a:p>
            <a:endParaRPr lang="en-US" baseline="0" dirty="0" smtClean="0"/>
          </a:p>
          <a:p>
            <a:r>
              <a:rPr lang="en-US" baseline="0" dirty="0" smtClean="0"/>
              <a:t>Hearing loss has a particularly strong impact on relationships and communication with others. Imagine if you can no longer hear your friends and family as clearly as you used to – would you be excited to go to social events? Why/why not? Many people who suffer from hearing loss may feel embarrassed and do not want others to know their struggle – so they might simply stop coming to social events with friends and family members. </a:t>
            </a:r>
            <a:r>
              <a:rPr lang="en-US" b="1" baseline="0" dirty="0" smtClean="0"/>
              <a:t>How else might hearing loss affect your relationships with others? How would hearing loss affect your overall ability to communicate with others?</a:t>
            </a:r>
            <a:endParaRPr lang="en-US" baseline="0" dirty="0" smtClean="0"/>
          </a:p>
          <a:p>
            <a:endParaRPr lang="en-US" b="1" baseline="0" dirty="0" smtClean="0"/>
          </a:p>
          <a:p>
            <a:r>
              <a:rPr lang="en-US" b="0" baseline="0" dirty="0" smtClean="0"/>
              <a:t>Normal </a:t>
            </a:r>
            <a:r>
              <a:rPr lang="en-US" b="1" baseline="0" dirty="0" smtClean="0"/>
              <a:t>vision impairment </a:t>
            </a:r>
            <a:r>
              <a:rPr lang="en-US" b="0" baseline="0" dirty="0" smtClean="0"/>
              <a:t>includes a decrease in: sharpness of vision (visual acuity), the ability to focus on objects, ability to discriminate between certain colors, ability to function in low-light levels and adapt to dark and glare, and ability to judge distances.  But there are four leading eye diseases that affect older Americans: </a:t>
            </a:r>
            <a:r>
              <a:rPr lang="en-US" b="1" baseline="0" dirty="0" smtClean="0"/>
              <a:t>macular degeneration, cataracts, diabetic retinopathy, </a:t>
            </a:r>
            <a:r>
              <a:rPr lang="en-US" b="0" baseline="0" dirty="0" smtClean="0"/>
              <a:t>and </a:t>
            </a:r>
            <a:r>
              <a:rPr lang="en-US" b="1" baseline="0" dirty="0" smtClean="0"/>
              <a:t>glaucoma. </a:t>
            </a:r>
          </a:p>
          <a:p>
            <a:endParaRPr lang="en-US" b="0" baseline="0" dirty="0" smtClean="0"/>
          </a:p>
          <a:p>
            <a:r>
              <a:rPr lang="en-US" b="0" baseline="0" dirty="0" smtClean="0"/>
              <a:t>Cataracts are a clouding and yellowing of the normally clear lens of the eye – “it’s like looking through yellowed-waxed paper”</a:t>
            </a:r>
          </a:p>
          <a:p>
            <a:endParaRPr lang="en-US" b="0" baseline="0" dirty="0" smtClean="0"/>
          </a:p>
          <a:p>
            <a:r>
              <a:rPr lang="en-US" b="0" baseline="0" dirty="0" smtClean="0"/>
              <a:t>Glaucoma is a result of faulty drainage of eye fluids (which, if left untreated, can put too much pressure on the optic nerve and cause permanent damage) and results in the loss of peripheral vision</a:t>
            </a:r>
          </a:p>
          <a:p>
            <a:endParaRPr lang="en-US" b="0" baseline="0" dirty="0" smtClean="0"/>
          </a:p>
          <a:p>
            <a:r>
              <a:rPr lang="en-US" b="0" baseline="0" dirty="0" smtClean="0"/>
              <a:t>Macular degeneration is caused by damage to the macula and causes damage to your central or “straight ahead” vision. </a:t>
            </a:r>
          </a:p>
          <a:p>
            <a:endParaRPr lang="en-US" b="0" baseline="0" dirty="0" smtClean="0"/>
          </a:p>
          <a:p>
            <a:r>
              <a:rPr lang="en-US" b="0" baseline="0" dirty="0" smtClean="0"/>
              <a:t>Diabetic retinopathy is caused by damage to the blood vessels in the eye. It is a possible complication of diabetes – not all people who are diabetic will get retinopathy. </a:t>
            </a:r>
          </a:p>
          <a:p>
            <a:endParaRPr lang="en-US" b="1" dirty="0"/>
          </a:p>
        </p:txBody>
      </p:sp>
    </p:spTree>
    <p:extLst>
      <p:ext uri="{BB962C8B-B14F-4D97-AF65-F5344CB8AC3E}">
        <p14:creationId xmlns:p14="http://schemas.microsoft.com/office/powerpoint/2010/main" val="138242143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Touch</a:t>
            </a:r>
            <a:r>
              <a:rPr lang="en-US" b="0" baseline="0" dirty="0" smtClean="0"/>
              <a:t> – As we age, our sense of touch can be impacted. The loss of tissue and elasticity in skin cells means that we may become less responsive to stimuli. It might be harder to detect temperature, vibration, pressure, and even pain. </a:t>
            </a:r>
            <a:r>
              <a:rPr lang="en-US" b="1" baseline="0" dirty="0" smtClean="0"/>
              <a:t>What potential problems might this cause? </a:t>
            </a:r>
            <a:r>
              <a:rPr lang="en-US" b="0" baseline="0" dirty="0" smtClean="0"/>
              <a:t>(cannot feel hot water as quickly; decreased response time to temperature hazards or pain)</a:t>
            </a:r>
          </a:p>
          <a:p>
            <a:endParaRPr lang="en-US" b="0" baseline="0" dirty="0" smtClean="0"/>
          </a:p>
          <a:p>
            <a:r>
              <a:rPr lang="en-US" b="1" baseline="0" dirty="0" smtClean="0"/>
              <a:t>Smell </a:t>
            </a:r>
            <a:r>
              <a:rPr lang="en-US" b="0" baseline="0" dirty="0" smtClean="0"/>
              <a:t>– 40% of people over the age of 80 have difficulty identifying common foods or other items through smell. As you can imagine, this can affect your ability to smell offensive body or household odors, or even warning odors such as smoke, gas, or spoiled foods. It’s also important to note that 2/3 of our ability to taste is dependent upon our ability to smell. So, if we cannot smell, we may not be interested in certain foods and foods may start to taste differently than they used to. </a:t>
            </a:r>
            <a:r>
              <a:rPr lang="en-US" b="1" baseline="0" dirty="0" smtClean="0"/>
              <a:t>What safety issues might arise if you have a decreased sense of smell? What “warning odors” might you not be able to detect? </a:t>
            </a:r>
            <a:r>
              <a:rPr lang="en-US" b="0" baseline="0" dirty="0" smtClean="0"/>
              <a:t>(smoke, gas, spoiled foods)</a:t>
            </a:r>
            <a:endParaRPr lang="en-US" b="1" dirty="0" smtClean="0"/>
          </a:p>
          <a:p>
            <a:endParaRPr lang="en-US" b="1" dirty="0" smtClean="0"/>
          </a:p>
          <a:p>
            <a:r>
              <a:rPr lang="en-US" b="1" dirty="0" smtClean="0"/>
              <a:t>Taste</a:t>
            </a:r>
            <a:r>
              <a:rPr lang="en-US" b="1" baseline="0" dirty="0" smtClean="0"/>
              <a:t> </a:t>
            </a:r>
            <a:r>
              <a:rPr lang="en-US" b="0" baseline="0" dirty="0" smtClean="0"/>
              <a:t>– Our sense of taste is limited to four basic categories: sweet, salty, sour, and bitter. With age, sweet and salty tastes seem to be the first ones affected by sensory loss. By age 65, you will lose about 50% of your taste buds, and by your late 70s, you will have approximately 1/6</a:t>
            </a:r>
            <a:r>
              <a:rPr lang="en-US" b="0" baseline="30000" dirty="0" smtClean="0"/>
              <a:t>th</a:t>
            </a:r>
            <a:r>
              <a:rPr lang="en-US" b="0" baseline="0" dirty="0" smtClean="0"/>
              <a:t> of the taste buds you had at the age of 20. </a:t>
            </a:r>
            <a:r>
              <a:rPr lang="en-US" b="1" baseline="0" dirty="0" smtClean="0"/>
              <a:t>Again, what hazards might be encountered if you are not able to taste as well as you used to? </a:t>
            </a:r>
            <a:r>
              <a:rPr lang="en-US" b="0" baseline="0" dirty="0" smtClean="0"/>
              <a:t>(spoiled foods</a:t>
            </a:r>
            <a:r>
              <a:rPr lang="en-US" b="0" baseline="0" dirty="0" smtClean="0"/>
              <a:t>) </a:t>
            </a:r>
            <a:r>
              <a:rPr lang="en-US" b="1" baseline="0" dirty="0" smtClean="0"/>
              <a:t>How could this decline affect your ability to eat healthfully? </a:t>
            </a:r>
            <a:r>
              <a:rPr lang="en-US" b="0" baseline="0" dirty="0" smtClean="0"/>
              <a:t>(foods may not taste as good/be appetizing; people may put more salt on their food, thus adversely affecting their blood pressure; people may put more sugar on their food, thus adversely affecting their </a:t>
            </a:r>
            <a:r>
              <a:rPr lang="en-US" b="0" baseline="0" smtClean="0"/>
              <a:t>blood sugar, etc.)</a:t>
            </a:r>
            <a:endParaRPr lang="en-US" b="1" dirty="0"/>
          </a:p>
        </p:txBody>
      </p:sp>
    </p:spTree>
    <p:extLst>
      <p:ext uri="{BB962C8B-B14F-4D97-AF65-F5344CB8AC3E}">
        <p14:creationId xmlns:p14="http://schemas.microsoft.com/office/powerpoint/2010/main" val="369026897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14463" y="420688"/>
            <a:ext cx="4181475" cy="3136900"/>
          </a:xfrm>
        </p:spPr>
      </p:sp>
      <p:sp>
        <p:nvSpPr>
          <p:cNvPr id="3" name="Notes Placeholder 2"/>
          <p:cNvSpPr>
            <a:spLocks noGrp="1"/>
          </p:cNvSpPr>
          <p:nvPr>
            <p:ph type="body" idx="1"/>
          </p:nvPr>
        </p:nvSpPr>
        <p:spPr/>
        <p:txBody>
          <a:bodyPr/>
          <a:lstStyle/>
          <a:p>
            <a:r>
              <a:rPr lang="en-US" dirty="0" smtClean="0"/>
              <a:t>In addition</a:t>
            </a:r>
            <a:r>
              <a:rPr lang="en-US" baseline="0" dirty="0" smtClean="0"/>
              <a:t> to decline related to the senses, it is also important to consider functional declines.</a:t>
            </a:r>
          </a:p>
          <a:p>
            <a:endParaRPr lang="en-US" baseline="0" dirty="0" smtClean="0"/>
          </a:p>
          <a:p>
            <a:r>
              <a:rPr lang="en-US" b="1" baseline="0" dirty="0" smtClean="0"/>
              <a:t>Dexterity. </a:t>
            </a:r>
            <a:r>
              <a:rPr lang="en-US" baseline="0" dirty="0" smtClean="0"/>
              <a:t>As we age, our dexterity is likely to decline, and arthritis is one of the biggest causes of that decline. 50% of adults 65+ report having a doctor diagnosed arthritis. </a:t>
            </a:r>
            <a:r>
              <a:rPr lang="en-US" b="1" baseline="0" dirty="0" smtClean="0"/>
              <a:t>How many of you know someone who has arthritis? What daily struggles do you think arthritis sufferers might face?</a:t>
            </a:r>
            <a:endParaRPr lang="en-US" baseline="0" dirty="0" smtClean="0"/>
          </a:p>
          <a:p>
            <a:endParaRPr lang="en-US" baseline="0" dirty="0" smtClean="0"/>
          </a:p>
          <a:p>
            <a:r>
              <a:rPr lang="en-US" b="1" baseline="0" dirty="0" smtClean="0"/>
              <a:t>Mobility. </a:t>
            </a:r>
            <a:r>
              <a:rPr lang="en-US" baseline="0" dirty="0" smtClean="0"/>
              <a:t>As you age, you are also more likely to experience a decline or change in mobility, or your ability to move around. 65% of adults with a disability have difficulty walking. </a:t>
            </a:r>
            <a:r>
              <a:rPr lang="en-US" b="1" baseline="0" dirty="0" smtClean="0"/>
              <a:t>What challenges come along with decreased mobility?</a:t>
            </a:r>
            <a:endParaRPr lang="en-US" baseline="0" dirty="0" smtClean="0"/>
          </a:p>
          <a:p>
            <a:endParaRPr lang="en-US" baseline="0" dirty="0" smtClean="0"/>
          </a:p>
          <a:p>
            <a:r>
              <a:rPr lang="en-US" b="1" baseline="0" dirty="0" smtClean="0"/>
              <a:t>Lung efficiency. </a:t>
            </a:r>
            <a:r>
              <a:rPr lang="en-US" baseline="0" dirty="0" smtClean="0"/>
              <a:t>Finally, one other physical change that can affect your daily life as an older adults is a decrease in lung efficiency. As one ages, they might experience a decrease in their lung capacity (the maximum amount of air that can be breathed out following a maximum inhalation), weakening of the respiratory muscles, and a decline in the effectiveness of lung defense mechanisms. This can make it harder to engage in vigorous exercise, fight off infections and pneumonia, and can make it easier to experience shortness of breath.</a:t>
            </a:r>
            <a:endParaRPr lang="en-US" dirty="0"/>
          </a:p>
        </p:txBody>
      </p:sp>
    </p:spTree>
    <p:extLst>
      <p:ext uri="{BB962C8B-B14F-4D97-AF65-F5344CB8AC3E}">
        <p14:creationId xmlns:p14="http://schemas.microsoft.com/office/powerpoint/2010/main" val="363627397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14463" y="420688"/>
            <a:ext cx="4181475" cy="3136900"/>
          </a:xfrm>
        </p:spPr>
      </p:sp>
      <p:sp>
        <p:nvSpPr>
          <p:cNvPr id="3" name="Notes Placeholder 2"/>
          <p:cNvSpPr>
            <a:spLocks noGrp="1"/>
          </p:cNvSpPr>
          <p:nvPr>
            <p:ph type="body" idx="1"/>
          </p:nvPr>
        </p:nvSpPr>
        <p:spPr/>
        <p:txBody>
          <a:bodyPr/>
          <a:lstStyle/>
          <a:p>
            <a:r>
              <a:rPr lang="en-US" dirty="0" smtClean="0"/>
              <a:t>So now that</a:t>
            </a:r>
            <a:r>
              <a:rPr lang="en-US" baseline="0" dirty="0" smtClean="0"/>
              <a:t> we’ve reviewed the senses and learned a little bit about sensory and functional decline, let’s get gray! </a:t>
            </a:r>
          </a:p>
          <a:p>
            <a:endParaRPr lang="en-US" baseline="0" dirty="0" smtClean="0"/>
          </a:p>
          <a:p>
            <a:r>
              <a:rPr lang="en-US" baseline="0" dirty="0" smtClean="0"/>
              <a:t>[Instruct participants to follow along, applying only one product at a time. Be sure to discuss what each product simulates.]</a:t>
            </a:r>
          </a:p>
          <a:p>
            <a:endParaRPr lang="en-US" baseline="0" dirty="0" smtClean="0"/>
          </a:p>
          <a:p>
            <a:r>
              <a:rPr lang="en-US" baseline="0" dirty="0" smtClean="0"/>
              <a:t>Cotton in your ears – hearing loss</a:t>
            </a:r>
          </a:p>
          <a:p>
            <a:r>
              <a:rPr lang="en-US" baseline="0" dirty="0" smtClean="0"/>
              <a:t>Plastic wrap over eyes – vision loss or vision problems, specifically decreased visual </a:t>
            </a:r>
            <a:r>
              <a:rPr lang="en-US" baseline="0" dirty="0" err="1" smtClean="0"/>
              <a:t>actuity</a:t>
            </a:r>
            <a:endParaRPr lang="en-US" baseline="0" dirty="0" smtClean="0"/>
          </a:p>
          <a:p>
            <a:r>
              <a:rPr lang="en-US" baseline="0" dirty="0" smtClean="0"/>
              <a:t>Cotton ball – loss of sense of smell</a:t>
            </a:r>
          </a:p>
          <a:p>
            <a:r>
              <a:rPr lang="en-US" baseline="0" dirty="0" smtClean="0"/>
              <a:t>Finger tape – arthritis &amp; stiffening of the joints</a:t>
            </a:r>
          </a:p>
          <a:p>
            <a:r>
              <a:rPr lang="en-US" baseline="0" dirty="0" smtClean="0"/>
              <a:t>Popsicle sticks – severe arthritis</a:t>
            </a:r>
          </a:p>
          <a:p>
            <a:r>
              <a:rPr lang="en-US" baseline="0" dirty="0" smtClean="0"/>
              <a:t>Gloves – loss of sense of touch (loss of tissue and elasticity in skin cells)</a:t>
            </a:r>
          </a:p>
          <a:p>
            <a:r>
              <a:rPr lang="en-US" baseline="0" dirty="0" smtClean="0"/>
              <a:t>Popcorn kernels – pain associated with poor circulation, neuropathy, and arthritis</a:t>
            </a:r>
          </a:p>
          <a:p>
            <a:r>
              <a:rPr lang="en-US" baseline="0" dirty="0" smtClean="0"/>
              <a:t>Straw – decreased lung efficiency (also simulates disease such as COPD)</a:t>
            </a:r>
          </a:p>
          <a:p>
            <a:r>
              <a:rPr lang="en-US" b="1" baseline="0" dirty="0" smtClean="0"/>
              <a:t>*Note: Instruct participants to only breathe through the straw as they are comfortable. Instruct them to take breaks if necessary and to stop using the straw at any time.</a:t>
            </a:r>
          </a:p>
        </p:txBody>
      </p:sp>
    </p:spTree>
    <p:extLst>
      <p:ext uri="{BB962C8B-B14F-4D97-AF65-F5344CB8AC3E}">
        <p14:creationId xmlns:p14="http://schemas.microsoft.com/office/powerpoint/2010/main" val="195765250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Let’s try a real-life activity to</a:t>
            </a:r>
            <a:r>
              <a:rPr lang="en-US" baseline="0" dirty="0" smtClean="0"/>
              <a:t> see how age-related sensory decline can make day-to-day life more difficult. </a:t>
            </a:r>
          </a:p>
          <a:p>
            <a:endParaRPr lang="en-US" baseline="0" dirty="0" smtClean="0"/>
          </a:p>
          <a:p>
            <a:r>
              <a:rPr lang="en-US" baseline="0" dirty="0" smtClean="0"/>
              <a:t>Imagine your 3 year-old grandson is here for a visit, but he can’t tie his shoe. Turn to your neighbor and try to tie your piece of string around their wrist. But, wait! Do you know many 3 year-olds that hold still? So, if you are the 3 year-old, be sure to wiggle your wrist around! Once one person has their shoe tied, switch and tie the other’s shoe.</a:t>
            </a:r>
          </a:p>
          <a:p>
            <a:endParaRPr lang="en-US" baseline="0" dirty="0" smtClean="0"/>
          </a:p>
          <a:p>
            <a:r>
              <a:rPr lang="en-US" b="1" baseline="0" dirty="0" smtClean="0"/>
              <a:t>Discuss: </a:t>
            </a:r>
            <a:r>
              <a:rPr lang="en-US" b="0" baseline="0" dirty="0" smtClean="0"/>
              <a:t>What was that activity like for you? Were you frustrated? What challenges did you face? How did you compensate for those challenges?</a:t>
            </a:r>
            <a:endParaRPr lang="en-US" b="1" dirty="0"/>
          </a:p>
        </p:txBody>
      </p:sp>
    </p:spTree>
    <p:extLst>
      <p:ext uri="{BB962C8B-B14F-4D97-AF65-F5344CB8AC3E}">
        <p14:creationId xmlns:p14="http://schemas.microsoft.com/office/powerpoint/2010/main" val="254011719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Briefly explain each station and note where the worksheets</a:t>
            </a:r>
            <a:r>
              <a:rPr lang="en-US" baseline="0" dirty="0" smtClean="0"/>
              <a:t>/materials are located. Let the participants know how much time they will have at each station, and the order in which you will switch stations. </a:t>
            </a:r>
          </a:p>
          <a:p>
            <a:endParaRPr lang="en-US" baseline="0" dirty="0" smtClean="0"/>
          </a:p>
          <a:p>
            <a:r>
              <a:rPr lang="en-US" baseline="0" dirty="0" smtClean="0"/>
              <a:t>After each group has settled into the activity, facilitators should observe and ask questions: How is it going? How is the graying gear making things more difficult? How are you compensating? How would you feel if you had to deal with these challenges on a daily basis?</a:t>
            </a:r>
          </a:p>
          <a:p>
            <a:endParaRPr lang="en-US" baseline="0" dirty="0" smtClean="0"/>
          </a:p>
          <a:p>
            <a:r>
              <a:rPr lang="en-US" baseline="0" dirty="0" smtClean="0"/>
              <a:t>After the stations are complete, come together as a group to discuss the experience.</a:t>
            </a:r>
          </a:p>
        </p:txBody>
      </p:sp>
    </p:spTree>
    <p:extLst>
      <p:ext uri="{BB962C8B-B14F-4D97-AF65-F5344CB8AC3E}">
        <p14:creationId xmlns:p14="http://schemas.microsoft.com/office/powerpoint/2010/main" val="21320472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No!</a:t>
            </a:r>
            <a:r>
              <a:rPr lang="en-US" baseline="0" dirty="0" smtClean="0"/>
              <a:t> Of course not! Though sensory decline is normal with increasing age, not everyone will experience it and those who do will experience it different ways and with different severities. </a:t>
            </a:r>
            <a:r>
              <a:rPr lang="en-US" b="1" baseline="0" dirty="0" smtClean="0"/>
              <a:t>In spite of this, most older people adjust quite well and are able to compensate for their sensory losses.</a:t>
            </a:r>
          </a:p>
          <a:p>
            <a:endParaRPr lang="en-US" baseline="0" dirty="0" smtClean="0"/>
          </a:p>
          <a:p>
            <a:r>
              <a:rPr lang="en-US" baseline="0" dirty="0" smtClean="0"/>
              <a:t>One of the biggest misconceptions about older adults is that they are </a:t>
            </a:r>
            <a:r>
              <a:rPr lang="en-US" b="1" baseline="0" dirty="0" smtClean="0"/>
              <a:t>UNABLE</a:t>
            </a:r>
            <a:r>
              <a:rPr lang="en-US" baseline="0" dirty="0" smtClean="0"/>
              <a:t> to hear, see, think, smell, walk, do…But, that’s simply not true. The things that we experienced today are indicative of </a:t>
            </a:r>
            <a:r>
              <a:rPr lang="en-US" b="1" baseline="0" dirty="0" smtClean="0"/>
              <a:t>some </a:t>
            </a:r>
            <a:r>
              <a:rPr lang="en-US" b="0" i="0" baseline="0" dirty="0" smtClean="0"/>
              <a:t>older people, but </a:t>
            </a:r>
            <a:r>
              <a:rPr lang="en-US" b="1" i="0" baseline="0" dirty="0" smtClean="0"/>
              <a:t>not all. </a:t>
            </a:r>
            <a:r>
              <a:rPr lang="en-US" b="0" i="0" baseline="0" dirty="0" smtClean="0"/>
              <a:t>Sadly, though, many older adults are </a:t>
            </a:r>
            <a:r>
              <a:rPr lang="en-US" b="1" i="0" baseline="0" dirty="0" smtClean="0"/>
              <a:t>treated</a:t>
            </a:r>
            <a:r>
              <a:rPr lang="en-US" b="0" i="0" baseline="0" dirty="0" smtClean="0"/>
              <a:t> as though they are unable, and that typ</a:t>
            </a:r>
            <a:r>
              <a:rPr lang="en-US" b="0" baseline="0" dirty="0" smtClean="0"/>
              <a:t>e</a:t>
            </a:r>
            <a:r>
              <a:rPr lang="en-US" b="0" i="0" baseline="0" dirty="0" smtClean="0"/>
              <a:t> of treatment is not okay.</a:t>
            </a:r>
          </a:p>
          <a:p>
            <a:endParaRPr lang="en-US" b="0" i="0" baseline="0" dirty="0" smtClean="0"/>
          </a:p>
          <a:p>
            <a:r>
              <a:rPr lang="en-US" b="0" i="0" baseline="0" dirty="0" smtClean="0"/>
              <a:t>So, let’s talk about how our lives would be different if we were to experience sensory declines…</a:t>
            </a:r>
            <a:endParaRPr lang="en-US" dirty="0"/>
          </a:p>
        </p:txBody>
      </p:sp>
    </p:spTree>
    <p:extLst>
      <p:ext uri="{BB962C8B-B14F-4D97-AF65-F5344CB8AC3E}">
        <p14:creationId xmlns:p14="http://schemas.microsoft.com/office/powerpoint/2010/main" val="69172612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968865"/>
            <a:ext cx="7772400" cy="1470025"/>
          </a:xfrm>
          <a:prstGeom prst="rect">
            <a:avLst/>
          </a:prstGeom>
        </p:spPr>
        <p:txBody>
          <a:bodyPr/>
          <a:lstStyle>
            <a:lvl1pPr algn="ctr">
              <a:defRPr sz="4400">
                <a:solidFill>
                  <a:schemeClr val="tx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371600" y="2438890"/>
            <a:ext cx="6400800" cy="1752600"/>
          </a:xfrm>
          <a:prstGeom prst="rect">
            <a:avLst/>
          </a:prstGeom>
        </p:spPr>
        <p:txBody>
          <a:bodyPr>
            <a:normAutofit/>
          </a:bodyPr>
          <a:lstStyle>
            <a:lvl1pPr marL="0" indent="0" algn="ctr">
              <a:buNone/>
              <a:defRPr sz="32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28E8068-BB4E-7B45-8E03-6619938B0FD6}"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itle and Vertical Text">
    <p:spTree>
      <p:nvGrpSpPr>
        <p:cNvPr id="1" name=""/>
        <p:cNvGrpSpPr/>
        <p:nvPr/>
      </p:nvGrpSpPr>
      <p:grpSpPr>
        <a:xfrm>
          <a:off x="0" y="0"/>
          <a:ext cx="0" cy="0"/>
          <a:chOff x="0" y="0"/>
          <a:chExt cx="0" cy="0"/>
        </a:xfrm>
      </p:grpSpPr>
      <p:sp>
        <p:nvSpPr>
          <p:cNvPr id="3" name="Vertical Text Placeholder 2"/>
          <p:cNvSpPr>
            <a:spLocks noGrp="1"/>
          </p:cNvSpPr>
          <p:nvPr>
            <p:ph type="body" orient="vert" idx="1"/>
          </p:nvPr>
        </p:nvSpPr>
        <p:spPr>
          <a:xfrm>
            <a:off x="457200" y="728134"/>
            <a:ext cx="8229600" cy="5398030"/>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28E8068-BB4E-7B45-8E03-6619938B0FD6}"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745067"/>
            <a:ext cx="2057400" cy="5381096"/>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745067"/>
            <a:ext cx="6019800" cy="5381096"/>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28E8068-BB4E-7B45-8E03-6619938B0FD6}"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63771" y="34196"/>
            <a:ext cx="6466154" cy="535151"/>
          </a:xfrm>
          <a:prstGeom prst="rect">
            <a:avLst/>
          </a:prstGeom>
        </p:spPr>
        <p:txBody>
          <a:bodyPr/>
          <a:lstStyle/>
          <a:p>
            <a:r>
              <a:rPr lang="en-US" smtClean="0"/>
              <a:t>Click to edit Master title style</a:t>
            </a:r>
            <a:endParaRPr lang="en-US" dirty="0"/>
          </a:p>
        </p:txBody>
      </p:sp>
      <p:sp>
        <p:nvSpPr>
          <p:cNvPr id="3" name="Content Placeholder 2"/>
          <p:cNvSpPr>
            <a:spLocks noGrp="1"/>
          </p:cNvSpPr>
          <p:nvPr>
            <p:ph idx="1"/>
          </p:nvPr>
        </p:nvSpPr>
        <p:spPr>
          <a:xfrm>
            <a:off x="457200" y="728134"/>
            <a:ext cx="8229600" cy="5398030"/>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28E8068-BB4E-7B45-8E03-6619938B0FD6}"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741644"/>
            <a:ext cx="7772400" cy="1362075"/>
          </a:xfrm>
          <a:prstGeom prst="rect">
            <a:avLst/>
          </a:prstGeom>
        </p:spPr>
        <p:txBody>
          <a:bodyPr anchor="t"/>
          <a:lstStyle>
            <a:lvl1pPr algn="l">
              <a:defRPr sz="4000" b="1" cap="all">
                <a:solidFill>
                  <a:schemeClr val="tx1"/>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722313" y="3122541"/>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28E8068-BB4E-7B45-8E03-6619938B0FD6}"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956733"/>
            <a:ext cx="4038600" cy="5181600"/>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956733"/>
            <a:ext cx="4038600" cy="5181600"/>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28E8068-BB4E-7B45-8E03-6619938B0FD6}" type="slidenum">
              <a:rPr lang="en-US" smtClean="0"/>
              <a:t>‹#›</a:t>
            </a:fld>
            <a:endParaRPr lang="en-US"/>
          </a:p>
        </p:txBody>
      </p:sp>
      <p:sp>
        <p:nvSpPr>
          <p:cNvPr id="8" name="Title 1"/>
          <p:cNvSpPr>
            <a:spLocks noGrp="1"/>
          </p:cNvSpPr>
          <p:nvPr>
            <p:ph type="title"/>
          </p:nvPr>
        </p:nvSpPr>
        <p:spPr>
          <a:xfrm>
            <a:off x="2563771" y="34196"/>
            <a:ext cx="6466154" cy="535151"/>
          </a:xfrm>
          <a:prstGeom prst="rect">
            <a:avLst/>
          </a:prstGeom>
        </p:spPr>
        <p:txBody>
          <a:bodyPr/>
          <a:lstStyle/>
          <a:p>
            <a:r>
              <a:rPr lang="en-US" smtClean="0"/>
              <a:t>Click to edit Master title style</a:t>
            </a:r>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787400"/>
            <a:ext cx="4040188" cy="639762"/>
          </a:xfrm>
          <a:prstGeom prst="rect">
            <a:avLst/>
          </a:prstGeom>
        </p:spPr>
        <p:txBody>
          <a:bodyPr anchor="b">
            <a:normAutofit/>
          </a:bodyPr>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427161"/>
            <a:ext cx="4040188" cy="4736571"/>
          </a:xfrm>
          <a:prstGeom prst="rect">
            <a:avLst/>
          </a:prstGeom>
        </p:spPr>
        <p:txBody>
          <a:bodyPr/>
          <a:lstStyle>
            <a:lvl1pPr>
              <a:defRPr sz="1800" b="1"/>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025" y="787400"/>
            <a:ext cx="4041775" cy="639762"/>
          </a:xfrm>
          <a:prstGeom prst="rect">
            <a:avLst/>
          </a:prstGeom>
        </p:spPr>
        <p:txBody>
          <a:bodyPr anchor="b">
            <a:normAutofit/>
          </a:bodyPr>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1427161"/>
            <a:ext cx="4041775" cy="4736571"/>
          </a:xfrm>
          <a:prstGeom prst="rect">
            <a:avLst/>
          </a:prstGeom>
        </p:spPr>
        <p:txBody>
          <a:bodyPr/>
          <a:lstStyle>
            <a:lvl1pPr>
              <a:defRPr sz="1800" b="1"/>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28E8068-BB4E-7B45-8E03-6619938B0FD6}" type="slidenum">
              <a:rPr lang="en-US" smtClean="0"/>
              <a:t>‹#›</a:t>
            </a:fld>
            <a:endParaRPr lang="en-US"/>
          </a:p>
        </p:txBody>
      </p:sp>
      <p:sp>
        <p:nvSpPr>
          <p:cNvPr id="10" name="Title 1"/>
          <p:cNvSpPr>
            <a:spLocks noGrp="1"/>
          </p:cNvSpPr>
          <p:nvPr>
            <p:ph type="title"/>
          </p:nvPr>
        </p:nvSpPr>
        <p:spPr>
          <a:xfrm>
            <a:off x="2563771" y="34196"/>
            <a:ext cx="6466154" cy="535151"/>
          </a:xfrm>
          <a:prstGeom prst="rect">
            <a:avLst/>
          </a:prstGeom>
        </p:spPr>
        <p:txBody>
          <a:bodyPr/>
          <a:lstStyle/>
          <a:p>
            <a:r>
              <a:rPr lang="en-US" smtClean="0"/>
              <a:t>Click to edit Master title style</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28E8068-BB4E-7B45-8E03-6619938B0FD6}" type="slidenum">
              <a:rPr lang="en-US" smtClean="0"/>
              <a:t>‹#›</a:t>
            </a:fld>
            <a:endParaRPr lang="en-US"/>
          </a:p>
        </p:txBody>
      </p:sp>
      <p:sp>
        <p:nvSpPr>
          <p:cNvPr id="6" name="Title 1"/>
          <p:cNvSpPr>
            <a:spLocks noGrp="1"/>
          </p:cNvSpPr>
          <p:nvPr>
            <p:ph type="title"/>
          </p:nvPr>
        </p:nvSpPr>
        <p:spPr>
          <a:xfrm>
            <a:off x="2563771" y="34196"/>
            <a:ext cx="6466154" cy="535151"/>
          </a:xfrm>
          <a:prstGeom prst="rect">
            <a:avLst/>
          </a:prstGeom>
        </p:spPr>
        <p:txBody>
          <a:bodyPr/>
          <a:lstStyle/>
          <a:p>
            <a:r>
              <a:rPr lang="en-US" smtClean="0"/>
              <a:t>Click to edit Master title style</a:t>
            </a:r>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28E8068-BB4E-7B45-8E03-6619938B0FD6}"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53533"/>
            <a:ext cx="3008313" cy="1066657"/>
          </a:xfrm>
          <a:prstGeom prst="rect">
            <a:avLst/>
          </a:prstGeo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753533"/>
            <a:ext cx="5111750" cy="5372630"/>
          </a:xfrm>
          <a:prstGeom prst="rect">
            <a:avLst/>
          </a:prstGeom>
        </p:spPr>
        <p:txBody>
          <a:bodyPr/>
          <a:lstStyle>
            <a:lvl1pPr>
              <a:defRPr sz="2400" b="1"/>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0" y="1820190"/>
            <a:ext cx="3008313" cy="4305973"/>
          </a:xfrm>
          <a:prstGeom prst="rect">
            <a:avLst/>
          </a:prstGeom>
        </p:spPr>
        <p:txBody>
          <a:bodyPr/>
          <a:lstStyle>
            <a:lvl1pPr marL="0" indent="0">
              <a:buNone/>
              <a:defRPr sz="1400" b="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28E8068-BB4E-7B45-8E03-6619938B0FD6}"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73625"/>
            <a:ext cx="5486400" cy="566738"/>
          </a:xfrm>
          <a:prstGeom prst="rect">
            <a:avLst/>
          </a:prstGeo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85800"/>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440363"/>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28E8068-BB4E-7B45-8E03-6619938B0FD6}"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rotWithShape="1">
          <a:blip r:embed="rId13"/>
          <a:stretch>
            <a:fillRect/>
          </a:stretch>
        </a:blipFill>
        <a:effectLst/>
      </p:bgPr>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28E8068-BB4E-7B45-8E03-6619938B0FD6}" type="slidenum">
              <a:rPr lang="en-US" smtClean="0"/>
              <a:t>‹#›</a:t>
            </a:fld>
            <a:endParaRPr lang="en-US"/>
          </a:p>
        </p:txBody>
      </p:sp>
      <p:pic>
        <p:nvPicPr>
          <p:cNvPr id="7" name="Picture 6"/>
          <p:cNvPicPr>
            <a:picLocks noChangeAspect="1"/>
          </p:cNvPicPr>
          <p:nvPr userDrawn="1"/>
        </p:nvPicPr>
        <p:blipFill>
          <a:blip r:embed="rId14">
            <a:extLst>
              <a:ext uri="{28A0092B-C50C-407E-A947-70E740481C1C}">
                <a14:useLocalDpi xmlns:a14="http://schemas.microsoft.com/office/drawing/2010/main" val="0"/>
              </a:ext>
            </a:extLst>
          </a:blip>
          <a:stretch>
            <a:fillRect/>
          </a:stretch>
        </p:blipFill>
        <p:spPr>
          <a:xfrm>
            <a:off x="244460" y="6344295"/>
            <a:ext cx="882680" cy="377180"/>
          </a:xfrm>
          <a:prstGeom prst="rect">
            <a:avLst/>
          </a:prstGeom>
        </p:spPr>
      </p:pic>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r" defTabSz="457200" rtl="0" eaLnBrk="1" latinLnBrk="0" hangingPunct="1">
        <a:spcBef>
          <a:spcPct val="0"/>
        </a:spcBef>
        <a:buNone/>
        <a:defRPr sz="4000" b="0" i="0" kern="1200">
          <a:solidFill>
            <a:schemeClr val="bg1"/>
          </a:solidFill>
          <a:latin typeface="Calibri" pitchFamily="34" charset="0"/>
          <a:ea typeface="+mj-ea"/>
          <a:cs typeface="Calibri" pitchFamily="34" charset="0"/>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Calibri" pitchFamily="34" charset="0"/>
          <a:ea typeface="+mn-ea"/>
          <a:cs typeface="Calibri" pitchFamily="34" charset="0"/>
        </a:defRPr>
      </a:lvl1pPr>
      <a:lvl2pPr marL="742950" indent="-285750" algn="l" defTabSz="457200" rtl="0" eaLnBrk="1" latinLnBrk="0" hangingPunct="1">
        <a:spcBef>
          <a:spcPct val="20000"/>
        </a:spcBef>
        <a:buFont typeface="Arial"/>
        <a:buChar char="–"/>
        <a:defRPr sz="2800" kern="1200">
          <a:solidFill>
            <a:schemeClr val="tx1"/>
          </a:solidFill>
          <a:latin typeface="Calibri" pitchFamily="34" charset="0"/>
          <a:ea typeface="+mn-ea"/>
          <a:cs typeface="Calibri" pitchFamily="34" charset="0"/>
        </a:defRPr>
      </a:lvl2pPr>
      <a:lvl3pPr marL="1143000" indent="-228600" algn="l" defTabSz="457200" rtl="0" eaLnBrk="1" latinLnBrk="0" hangingPunct="1">
        <a:spcBef>
          <a:spcPct val="20000"/>
        </a:spcBef>
        <a:buFont typeface="Arial"/>
        <a:buChar char="•"/>
        <a:defRPr sz="2400" kern="1200">
          <a:solidFill>
            <a:schemeClr val="tx1"/>
          </a:solidFill>
          <a:latin typeface="Calibri" pitchFamily="34" charset="0"/>
          <a:ea typeface="+mn-ea"/>
          <a:cs typeface="Calibri" pitchFamily="34" charset="0"/>
        </a:defRPr>
      </a:lvl3pPr>
      <a:lvl4pPr marL="1600200" indent="-228600" algn="l" defTabSz="457200" rtl="0" eaLnBrk="1" latinLnBrk="0" hangingPunct="1">
        <a:spcBef>
          <a:spcPct val="20000"/>
        </a:spcBef>
        <a:buFont typeface="Arial"/>
        <a:buChar char="–"/>
        <a:defRPr sz="2000" kern="1200">
          <a:solidFill>
            <a:schemeClr val="tx1"/>
          </a:solidFill>
          <a:latin typeface="Calibri" pitchFamily="34" charset="0"/>
          <a:ea typeface="+mn-ea"/>
          <a:cs typeface="Calibri" pitchFamily="34" charset="0"/>
        </a:defRPr>
      </a:lvl4pPr>
      <a:lvl5pPr marL="2057400" indent="-228600" algn="l" defTabSz="457200" rtl="0" eaLnBrk="1" latinLnBrk="0" hangingPunct="1">
        <a:spcBef>
          <a:spcPct val="20000"/>
        </a:spcBef>
        <a:buFont typeface="Arial"/>
        <a:buChar char="»"/>
        <a:defRPr sz="2000" kern="1200">
          <a:solidFill>
            <a:schemeClr val="tx1"/>
          </a:solidFill>
          <a:latin typeface="Calibri" pitchFamily="34" charset="0"/>
          <a:ea typeface="+mn-ea"/>
          <a:cs typeface="Calibri" pitchFamily="34" charset="0"/>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image" Target="../media/image9.png"/><Relationship Id="rId4" Type="http://schemas.openxmlformats.org/officeDocument/2006/relationships/image" Target="../media/image8.png"/></Relationships>
</file>

<file path=ppt/slides/_rels/slide5.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image" Target="../media/image12.png"/><Relationship Id="rId4" Type="http://schemas.openxmlformats.org/officeDocument/2006/relationships/image" Target="../media/image11.png"/></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22233" y="816686"/>
            <a:ext cx="8267700" cy="5476875"/>
          </a:xfrm>
          <a:prstGeom prst="rect">
            <a:avLst/>
          </a:prstGeom>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3665"/>
            <a:ext cx="8229600" cy="2057107"/>
          </a:xfrm>
        </p:spPr>
        <p:txBody>
          <a:bodyPr/>
          <a:lstStyle/>
          <a:p>
            <a:pPr marL="0" indent="0" algn="ctr">
              <a:buNone/>
            </a:pPr>
            <a:r>
              <a:rPr lang="en-US" sz="4000" dirty="0" smtClean="0">
                <a:latin typeface="+mj-lt"/>
              </a:rPr>
              <a:t>How would your daily life be different if you had to live with the sensory and functional decline that you experienced today?</a:t>
            </a:r>
            <a:endParaRPr lang="en-US" sz="4000" dirty="0">
              <a:latin typeface="+mj-lt"/>
            </a:endParaRPr>
          </a:p>
        </p:txBody>
      </p:sp>
      <p:sp>
        <p:nvSpPr>
          <p:cNvPr id="4" name="Title 1"/>
          <p:cNvSpPr>
            <a:spLocks noGrp="1"/>
          </p:cNvSpPr>
          <p:nvPr>
            <p:ph type="title"/>
          </p:nvPr>
        </p:nvSpPr>
        <p:spPr>
          <a:xfrm>
            <a:off x="2563771" y="34196"/>
            <a:ext cx="6466154" cy="535151"/>
          </a:xfrm>
        </p:spPr>
        <p:txBody>
          <a:bodyPr/>
          <a:lstStyle/>
          <a:p>
            <a:r>
              <a:rPr lang="en-US" dirty="0" smtClean="0"/>
              <a:t>Let’s Discuss…</a:t>
            </a:r>
            <a:endParaRPr lang="en-US" dirty="0"/>
          </a:p>
        </p:txBody>
      </p:sp>
    </p:spTree>
    <p:extLst>
      <p:ext uri="{BB962C8B-B14F-4D97-AF65-F5344CB8AC3E}">
        <p14:creationId xmlns:p14="http://schemas.microsoft.com/office/powerpoint/2010/main" val="230431024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325706"/>
            <a:ext cx="8229600" cy="2172721"/>
          </a:xfrm>
        </p:spPr>
        <p:txBody>
          <a:bodyPr/>
          <a:lstStyle/>
          <a:p>
            <a:pPr marL="0" indent="0" algn="ctr">
              <a:spcBef>
                <a:spcPts val="0"/>
              </a:spcBef>
              <a:buNone/>
            </a:pPr>
            <a:r>
              <a:rPr lang="en-US" sz="4000" dirty="0" smtClean="0">
                <a:latin typeface="+mj-lt"/>
              </a:rPr>
              <a:t>How can you better interact with a person who might be facing </a:t>
            </a:r>
          </a:p>
          <a:p>
            <a:pPr marL="0" indent="0" algn="ctr">
              <a:spcBef>
                <a:spcPts val="0"/>
              </a:spcBef>
              <a:buNone/>
            </a:pPr>
            <a:r>
              <a:rPr lang="en-US" sz="4000" dirty="0" smtClean="0">
                <a:latin typeface="+mj-lt"/>
              </a:rPr>
              <a:t>age-related sensory and functional decline?</a:t>
            </a:r>
            <a:endParaRPr lang="en-US" sz="4000" dirty="0">
              <a:latin typeface="+mj-lt"/>
            </a:endParaRPr>
          </a:p>
        </p:txBody>
      </p:sp>
      <p:sp>
        <p:nvSpPr>
          <p:cNvPr id="4" name="Title 1"/>
          <p:cNvSpPr>
            <a:spLocks noGrp="1"/>
          </p:cNvSpPr>
          <p:nvPr>
            <p:ph type="title"/>
          </p:nvPr>
        </p:nvSpPr>
        <p:spPr>
          <a:xfrm>
            <a:off x="2563771" y="34196"/>
            <a:ext cx="6466154" cy="535151"/>
          </a:xfrm>
        </p:spPr>
        <p:txBody>
          <a:bodyPr/>
          <a:lstStyle/>
          <a:p>
            <a:r>
              <a:rPr lang="en-US" dirty="0" smtClean="0"/>
              <a:t>Let’s Discuss…</a:t>
            </a:r>
            <a:endParaRPr lang="en-US" dirty="0"/>
          </a:p>
        </p:txBody>
      </p:sp>
    </p:spTree>
    <p:extLst>
      <p:ext uri="{BB962C8B-B14F-4D97-AF65-F5344CB8AC3E}">
        <p14:creationId xmlns:p14="http://schemas.microsoft.com/office/powerpoint/2010/main" val="341561961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199" y="1972154"/>
            <a:ext cx="8229600" cy="2214763"/>
          </a:xfrm>
        </p:spPr>
        <p:txBody>
          <a:bodyPr/>
          <a:lstStyle/>
          <a:p>
            <a:pPr marL="0" indent="0" algn="ctr">
              <a:buNone/>
            </a:pPr>
            <a:r>
              <a:rPr lang="en-US" sz="4000" dirty="0" smtClean="0">
                <a:latin typeface="+mj-lt"/>
              </a:rPr>
              <a:t>What can you do now to potentially reduce the magnitude of age-related sensory and functional decline?</a:t>
            </a:r>
            <a:endParaRPr lang="en-US" sz="4000" dirty="0">
              <a:latin typeface="+mj-lt"/>
            </a:endParaRPr>
          </a:p>
        </p:txBody>
      </p:sp>
      <p:sp>
        <p:nvSpPr>
          <p:cNvPr id="4" name="Title 1"/>
          <p:cNvSpPr>
            <a:spLocks noGrp="1"/>
          </p:cNvSpPr>
          <p:nvPr>
            <p:ph type="title"/>
          </p:nvPr>
        </p:nvSpPr>
        <p:spPr>
          <a:xfrm>
            <a:off x="2563771" y="34196"/>
            <a:ext cx="6466154" cy="535151"/>
          </a:xfrm>
        </p:spPr>
        <p:txBody>
          <a:bodyPr/>
          <a:lstStyle/>
          <a:p>
            <a:r>
              <a:rPr lang="en-US" dirty="0" smtClean="0"/>
              <a:t>Let’s Discuss…</a:t>
            </a:r>
            <a:endParaRPr lang="en-US" dirty="0"/>
          </a:p>
        </p:txBody>
      </p:sp>
      <p:sp>
        <p:nvSpPr>
          <p:cNvPr id="5" name="TextBox 4"/>
          <p:cNvSpPr txBox="1"/>
          <p:nvPr/>
        </p:nvSpPr>
        <p:spPr>
          <a:xfrm>
            <a:off x="746234" y="4812267"/>
            <a:ext cx="7651531" cy="954107"/>
          </a:xfrm>
          <a:prstGeom prst="rect">
            <a:avLst/>
          </a:prstGeom>
          <a:noFill/>
        </p:spPr>
        <p:txBody>
          <a:bodyPr wrap="square" rtlCol="0">
            <a:spAutoFit/>
          </a:bodyPr>
          <a:lstStyle/>
          <a:p>
            <a:pPr algn="ctr"/>
            <a:r>
              <a:rPr lang="en-US" sz="2800" b="1" dirty="0" smtClean="0">
                <a:solidFill>
                  <a:schemeClr val="accent6">
                    <a:lumMod val="75000"/>
                  </a:schemeClr>
                </a:solidFill>
              </a:rPr>
              <a:t>Most damage to the senses is caused by environmental factors!</a:t>
            </a:r>
            <a:endParaRPr lang="en-US" sz="2800" b="1" dirty="0">
              <a:solidFill>
                <a:schemeClr val="accent6">
                  <a:lumMod val="75000"/>
                </a:schemeClr>
              </a:solidFill>
            </a:endParaRPr>
          </a:p>
        </p:txBody>
      </p:sp>
    </p:spTree>
    <p:extLst>
      <p:ext uri="{BB962C8B-B14F-4D97-AF65-F5344CB8AC3E}">
        <p14:creationId xmlns:p14="http://schemas.microsoft.com/office/powerpoint/2010/main" val="35406767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199" y="3040410"/>
            <a:ext cx="8229600" cy="2172721"/>
          </a:xfrm>
        </p:spPr>
        <p:txBody>
          <a:bodyPr/>
          <a:lstStyle/>
          <a:p>
            <a:pPr marL="0" indent="0" algn="ctr">
              <a:buNone/>
            </a:pPr>
            <a:r>
              <a:rPr lang="en-US" sz="4000" dirty="0" smtClean="0">
                <a:latin typeface="+mj-lt"/>
              </a:rPr>
              <a:t>We greatly appreciate your willingness to complete an evaluation of this program.</a:t>
            </a:r>
            <a:endParaRPr lang="en-US" sz="4000" dirty="0">
              <a:latin typeface="+mj-lt"/>
            </a:endParaRPr>
          </a:p>
        </p:txBody>
      </p:sp>
      <p:sp>
        <p:nvSpPr>
          <p:cNvPr id="4" name="TextBox 3"/>
          <p:cNvSpPr txBox="1"/>
          <p:nvPr/>
        </p:nvSpPr>
        <p:spPr>
          <a:xfrm>
            <a:off x="2017985" y="1807780"/>
            <a:ext cx="5108027" cy="1015663"/>
          </a:xfrm>
          <a:prstGeom prst="rect">
            <a:avLst/>
          </a:prstGeom>
          <a:noFill/>
        </p:spPr>
        <p:txBody>
          <a:bodyPr wrap="square" rtlCol="0">
            <a:spAutoFit/>
          </a:bodyPr>
          <a:lstStyle/>
          <a:p>
            <a:pPr algn="ctr"/>
            <a:r>
              <a:rPr lang="en-US" sz="6000" dirty="0" smtClean="0">
                <a:solidFill>
                  <a:srgbClr val="7030A0"/>
                </a:solidFill>
                <a:effectLst>
                  <a:outerShdw blurRad="38100" dist="38100" dir="2700000" algn="tl">
                    <a:srgbClr val="000000">
                      <a:alpha val="43137"/>
                    </a:srgbClr>
                  </a:outerShdw>
                </a:effectLst>
                <a:latin typeface="Imprint MT Shadow" panose="04020605060303030202" pitchFamily="82" charset="0"/>
              </a:rPr>
              <a:t>Thank you!</a:t>
            </a:r>
            <a:endParaRPr lang="en-US" sz="6000" dirty="0">
              <a:solidFill>
                <a:srgbClr val="7030A0"/>
              </a:solidFill>
              <a:effectLst>
                <a:outerShdw blurRad="38100" dist="38100" dir="2700000" algn="tl">
                  <a:srgbClr val="000000">
                    <a:alpha val="43137"/>
                  </a:srgbClr>
                </a:outerShdw>
              </a:effectLst>
              <a:latin typeface="Imprint MT Shadow" panose="04020605060303030202" pitchFamily="82" charset="0"/>
            </a:endParaRPr>
          </a:p>
        </p:txBody>
      </p:sp>
    </p:spTree>
    <p:extLst>
      <p:ext uri="{BB962C8B-B14F-4D97-AF65-F5344CB8AC3E}">
        <p14:creationId xmlns:p14="http://schemas.microsoft.com/office/powerpoint/2010/main" val="169392419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Senses</a:t>
            </a:r>
            <a:endParaRPr lang="en-US" dirty="0"/>
          </a:p>
        </p:txBody>
      </p:sp>
      <p:pic>
        <p:nvPicPr>
          <p:cNvPr id="4" name="Content Placeholder 3"/>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487483" y="1762698"/>
            <a:ext cx="3768553" cy="3768553"/>
          </a:xfrm>
        </p:spPr>
      </p:pic>
      <p:sp>
        <p:nvSpPr>
          <p:cNvPr id="5" name="TextBox 4"/>
          <p:cNvSpPr txBox="1"/>
          <p:nvPr/>
        </p:nvSpPr>
        <p:spPr>
          <a:xfrm>
            <a:off x="4439798" y="1856988"/>
            <a:ext cx="4513009" cy="369332"/>
          </a:xfrm>
          <a:prstGeom prst="rect">
            <a:avLst/>
          </a:prstGeom>
          <a:noFill/>
        </p:spPr>
        <p:txBody>
          <a:bodyPr wrap="square" rtlCol="0">
            <a:spAutoFit/>
          </a:bodyPr>
          <a:lstStyle/>
          <a:p>
            <a:pPr algn="ctr"/>
            <a:r>
              <a:rPr lang="en-US" dirty="0" smtClean="0">
                <a:latin typeface="Lucida Sans" panose="020B0602030504020204" pitchFamily="34" charset="0"/>
              </a:rPr>
              <a:t>Age-related sensory decline is normal!</a:t>
            </a:r>
            <a:endParaRPr lang="en-US" dirty="0">
              <a:latin typeface="Lucida Sans" panose="020B0602030504020204" pitchFamily="34" charset="0"/>
            </a:endParaRPr>
          </a:p>
        </p:txBody>
      </p:sp>
      <p:sp>
        <p:nvSpPr>
          <p:cNvPr id="7" name="Rectangle 6"/>
          <p:cNvSpPr/>
          <p:nvPr/>
        </p:nvSpPr>
        <p:spPr>
          <a:xfrm>
            <a:off x="4415929" y="2668156"/>
            <a:ext cx="4536878" cy="2862322"/>
          </a:xfrm>
          <a:prstGeom prst="rect">
            <a:avLst/>
          </a:prstGeom>
        </p:spPr>
        <p:txBody>
          <a:bodyPr wrap="square">
            <a:spAutoFit/>
          </a:bodyPr>
          <a:lstStyle/>
          <a:p>
            <a:pPr algn="ctr"/>
            <a:r>
              <a:rPr lang="en-US" sz="2000" dirty="0" smtClean="0"/>
              <a:t>Sensory change accelerates at different ages, but generally begins in your 50s:</a:t>
            </a:r>
          </a:p>
          <a:p>
            <a:pPr algn="ctr"/>
            <a:endParaRPr lang="en-US" sz="2000" dirty="0"/>
          </a:p>
          <a:p>
            <a:pPr marL="1200150" indent="-285750">
              <a:buFont typeface="Arial" panose="020B0604020202020204" pitchFamily="34" charset="0"/>
              <a:buChar char="•"/>
            </a:pPr>
            <a:r>
              <a:rPr lang="en-US" sz="2000" dirty="0"/>
              <a:t>Hearing – mid-40s </a:t>
            </a:r>
            <a:endParaRPr lang="en-US" sz="2000" dirty="0" smtClean="0"/>
          </a:p>
          <a:p>
            <a:pPr marL="1200150" indent="-285750">
              <a:buFont typeface="Arial" panose="020B0604020202020204" pitchFamily="34" charset="0"/>
              <a:buChar char="•"/>
            </a:pPr>
            <a:r>
              <a:rPr lang="en-US" sz="2000" dirty="0" smtClean="0"/>
              <a:t>Vision – mid-50s</a:t>
            </a:r>
          </a:p>
          <a:p>
            <a:pPr marL="1200150" indent="-285750">
              <a:buFont typeface="Arial" panose="020B0604020202020204" pitchFamily="34" charset="0"/>
              <a:buChar char="•"/>
            </a:pPr>
            <a:r>
              <a:rPr lang="en-US" sz="2000" dirty="0" smtClean="0"/>
              <a:t>Touch – mid-50s</a:t>
            </a:r>
          </a:p>
          <a:p>
            <a:pPr marL="1200150" indent="-285750">
              <a:buFont typeface="Arial" panose="020B0604020202020204" pitchFamily="34" charset="0"/>
              <a:buChar char="•"/>
            </a:pPr>
            <a:r>
              <a:rPr lang="en-US" sz="2000" dirty="0" smtClean="0"/>
              <a:t>Taste – mid-60s</a:t>
            </a:r>
          </a:p>
          <a:p>
            <a:pPr marL="1200150" indent="-285750">
              <a:buFont typeface="Arial" panose="020B0604020202020204" pitchFamily="34" charset="0"/>
              <a:buChar char="•"/>
            </a:pPr>
            <a:r>
              <a:rPr lang="en-US" sz="2000" dirty="0" smtClean="0"/>
              <a:t>Smell – 70s </a:t>
            </a:r>
            <a:endParaRPr lang="en-US" sz="2000" dirty="0"/>
          </a:p>
        </p:txBody>
      </p:sp>
    </p:spTree>
    <p:extLst>
      <p:ext uri="{BB962C8B-B14F-4D97-AF65-F5344CB8AC3E}">
        <p14:creationId xmlns:p14="http://schemas.microsoft.com/office/powerpoint/2010/main" val="13681143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7">
                                            <p:txEl>
                                              <p:pRg st="3" end="3"/>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7">
                                            <p:txEl>
                                              <p:pRg st="4" end="4"/>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7">
                                            <p:txEl>
                                              <p:pRg st="5" end="5"/>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7">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p:cNvPicPr>
            <a:picLocks noGrp="1" noChangeAspect="1"/>
          </p:cNvPicPr>
          <p:nvPr>
            <p:ph idx="1"/>
          </p:nvPr>
        </p:nvPicPr>
        <p:blipFill>
          <a:blip r:embed="rId3"/>
          <a:stretch>
            <a:fillRect/>
          </a:stretch>
        </p:blipFill>
        <p:spPr>
          <a:xfrm>
            <a:off x="1143803" y="1495253"/>
            <a:ext cx="819150" cy="904875"/>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pic>
        <p:nvPicPr>
          <p:cNvPr id="9" name="Picture 8"/>
          <p:cNvPicPr>
            <a:picLocks noChangeAspect="1"/>
          </p:cNvPicPr>
          <p:nvPr/>
        </p:nvPicPr>
        <p:blipFill rotWithShape="1">
          <a:blip r:embed="rId4"/>
          <a:srcRect l="4548" t="7859" r="7379" b="11965"/>
          <a:stretch/>
        </p:blipFill>
        <p:spPr>
          <a:xfrm>
            <a:off x="1143803" y="3294043"/>
            <a:ext cx="914400" cy="672029"/>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style>
          <a:lnRef idx="2">
            <a:schemeClr val="dk1"/>
          </a:lnRef>
          <a:fillRef idx="1">
            <a:schemeClr val="lt1"/>
          </a:fillRef>
          <a:effectRef idx="0">
            <a:schemeClr val="dk1"/>
          </a:effectRef>
          <a:fontRef idx="minor">
            <a:schemeClr val="dk1"/>
          </a:fontRef>
        </p:style>
      </p:pic>
      <p:sp>
        <p:nvSpPr>
          <p:cNvPr id="10" name="TextBox 9"/>
          <p:cNvSpPr txBox="1"/>
          <p:nvPr/>
        </p:nvSpPr>
        <p:spPr>
          <a:xfrm>
            <a:off x="2330067" y="1495253"/>
            <a:ext cx="6026227" cy="923330"/>
          </a:xfrm>
          <a:prstGeom prst="rect">
            <a:avLst/>
          </a:prstGeom>
          <a:noFill/>
        </p:spPr>
        <p:txBody>
          <a:bodyPr wrap="square" rtlCol="0">
            <a:spAutoFit/>
          </a:bodyPr>
          <a:lstStyle/>
          <a:p>
            <a:r>
              <a:rPr lang="en-US" dirty="0" smtClean="0"/>
              <a:t>50</a:t>
            </a:r>
            <a:r>
              <a:rPr lang="en-US" dirty="0" smtClean="0"/>
              <a:t>% of all older adults experience hearing loss that affects their communication and relationships with others</a:t>
            </a:r>
            <a:endParaRPr lang="en-US" dirty="0"/>
          </a:p>
        </p:txBody>
      </p:sp>
      <p:sp>
        <p:nvSpPr>
          <p:cNvPr id="11" name="Title 1"/>
          <p:cNvSpPr>
            <a:spLocks noGrp="1"/>
          </p:cNvSpPr>
          <p:nvPr>
            <p:ph type="title"/>
          </p:nvPr>
        </p:nvSpPr>
        <p:spPr>
          <a:xfrm>
            <a:off x="2563771" y="34196"/>
            <a:ext cx="6466154" cy="535151"/>
          </a:xfrm>
        </p:spPr>
        <p:txBody>
          <a:bodyPr/>
          <a:lstStyle/>
          <a:p>
            <a:r>
              <a:rPr lang="en-US" dirty="0" smtClean="0"/>
              <a:t>Sensory Decline</a:t>
            </a:r>
            <a:endParaRPr lang="en-US" dirty="0"/>
          </a:p>
        </p:txBody>
      </p:sp>
      <p:sp>
        <p:nvSpPr>
          <p:cNvPr id="12" name="TextBox 11"/>
          <p:cNvSpPr txBox="1"/>
          <p:nvPr/>
        </p:nvSpPr>
        <p:spPr>
          <a:xfrm>
            <a:off x="2330067" y="3141638"/>
            <a:ext cx="5236171" cy="2308324"/>
          </a:xfrm>
          <a:prstGeom prst="rect">
            <a:avLst/>
          </a:prstGeom>
          <a:noFill/>
        </p:spPr>
        <p:txBody>
          <a:bodyPr wrap="square" rtlCol="0">
            <a:spAutoFit/>
          </a:bodyPr>
          <a:lstStyle/>
          <a:p>
            <a:r>
              <a:rPr lang="en-US" dirty="0" smtClean="0"/>
              <a:t>Adults 45+ are </a:t>
            </a:r>
            <a:r>
              <a:rPr lang="en-US" dirty="0" smtClean="0"/>
              <a:t>more </a:t>
            </a:r>
            <a:r>
              <a:rPr lang="en-US" dirty="0" smtClean="0"/>
              <a:t>likely to report vision loss than younger adults</a:t>
            </a:r>
          </a:p>
          <a:p>
            <a:endParaRPr lang="en-US" dirty="0"/>
          </a:p>
          <a:p>
            <a:r>
              <a:rPr lang="en-US" dirty="0" smtClean="0"/>
              <a:t>Leading eye diseases that affect older adults:</a:t>
            </a:r>
          </a:p>
          <a:p>
            <a:pPr marL="285750" indent="-285750">
              <a:buFont typeface="Arial" panose="020B0604020202020204" pitchFamily="34" charset="0"/>
              <a:buChar char="•"/>
            </a:pPr>
            <a:r>
              <a:rPr lang="en-US" dirty="0" smtClean="0"/>
              <a:t>Cataracts</a:t>
            </a:r>
          </a:p>
          <a:p>
            <a:pPr marL="285750" indent="-285750">
              <a:buFont typeface="Arial" panose="020B0604020202020204" pitchFamily="34" charset="0"/>
              <a:buChar char="•"/>
            </a:pPr>
            <a:r>
              <a:rPr lang="en-US" dirty="0" smtClean="0"/>
              <a:t>Glaucoma</a:t>
            </a:r>
            <a:endParaRPr lang="en-US" dirty="0"/>
          </a:p>
          <a:p>
            <a:pPr marL="285750" indent="-285750">
              <a:buFont typeface="Arial" panose="020B0604020202020204" pitchFamily="34" charset="0"/>
              <a:buChar char="•"/>
            </a:pPr>
            <a:r>
              <a:rPr lang="en-US" dirty="0" smtClean="0"/>
              <a:t>Macular degeneration</a:t>
            </a:r>
          </a:p>
          <a:p>
            <a:pPr marL="285750" indent="-285750">
              <a:buFont typeface="Arial" panose="020B0604020202020204" pitchFamily="34" charset="0"/>
              <a:buChar char="•"/>
            </a:pPr>
            <a:r>
              <a:rPr lang="en-US" dirty="0" smtClean="0"/>
              <a:t>Diabetic retinopathy</a:t>
            </a:r>
          </a:p>
        </p:txBody>
      </p:sp>
    </p:spTree>
    <p:extLst>
      <p:ext uri="{BB962C8B-B14F-4D97-AF65-F5344CB8AC3E}">
        <p14:creationId xmlns:p14="http://schemas.microsoft.com/office/powerpoint/2010/main" val="5183041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0"/>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9"/>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a:picLocks noChangeAspect="1"/>
          </p:cNvPicPr>
          <p:nvPr/>
        </p:nvPicPr>
        <p:blipFill>
          <a:blip r:embed="rId3"/>
          <a:stretch>
            <a:fillRect/>
          </a:stretch>
        </p:blipFill>
        <p:spPr>
          <a:xfrm>
            <a:off x="1029271" y="3258544"/>
            <a:ext cx="762000" cy="876300"/>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pic>
        <p:nvPicPr>
          <p:cNvPr id="7" name="Picture 6"/>
          <p:cNvPicPr>
            <a:picLocks noChangeAspect="1"/>
          </p:cNvPicPr>
          <p:nvPr/>
        </p:nvPicPr>
        <p:blipFill>
          <a:blip r:embed="rId4"/>
          <a:stretch>
            <a:fillRect/>
          </a:stretch>
        </p:blipFill>
        <p:spPr>
          <a:xfrm>
            <a:off x="819951" y="4957284"/>
            <a:ext cx="1114425" cy="685800"/>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pic>
        <p:nvPicPr>
          <p:cNvPr id="8" name="Picture 7"/>
          <p:cNvPicPr>
            <a:picLocks noChangeAspect="1"/>
          </p:cNvPicPr>
          <p:nvPr/>
        </p:nvPicPr>
        <p:blipFill rotWithShape="1">
          <a:blip r:embed="rId5"/>
          <a:srcRect l="9770" t="725" r="5747" b="4373"/>
          <a:stretch/>
        </p:blipFill>
        <p:spPr>
          <a:xfrm>
            <a:off x="914455" y="1319575"/>
            <a:ext cx="925418" cy="1057619"/>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
        <p:nvSpPr>
          <p:cNvPr id="11" name="Title 1"/>
          <p:cNvSpPr>
            <a:spLocks noGrp="1"/>
          </p:cNvSpPr>
          <p:nvPr>
            <p:ph type="title"/>
          </p:nvPr>
        </p:nvSpPr>
        <p:spPr>
          <a:xfrm>
            <a:off x="2563771" y="34196"/>
            <a:ext cx="6466154" cy="535151"/>
          </a:xfrm>
        </p:spPr>
        <p:txBody>
          <a:bodyPr/>
          <a:lstStyle/>
          <a:p>
            <a:r>
              <a:rPr lang="en-US" dirty="0" smtClean="0"/>
              <a:t>Sensory Decline</a:t>
            </a:r>
            <a:endParaRPr lang="en-US" dirty="0"/>
          </a:p>
        </p:txBody>
      </p:sp>
      <p:sp>
        <p:nvSpPr>
          <p:cNvPr id="3" name="TextBox 2"/>
          <p:cNvSpPr txBox="1"/>
          <p:nvPr/>
        </p:nvSpPr>
        <p:spPr>
          <a:xfrm>
            <a:off x="2563771" y="4957284"/>
            <a:ext cx="5500576" cy="923330"/>
          </a:xfrm>
          <a:prstGeom prst="rect">
            <a:avLst/>
          </a:prstGeom>
          <a:noFill/>
        </p:spPr>
        <p:txBody>
          <a:bodyPr wrap="square" rtlCol="0">
            <a:spAutoFit/>
          </a:bodyPr>
          <a:lstStyle/>
          <a:p>
            <a:r>
              <a:rPr lang="en-US" dirty="0" smtClean="0"/>
              <a:t>For some older adults, the ability to taste sweet &amp; salty items are the first ones to be affected by sensory loss</a:t>
            </a:r>
            <a:endParaRPr lang="en-US" dirty="0"/>
          </a:p>
        </p:txBody>
      </p:sp>
      <p:sp>
        <p:nvSpPr>
          <p:cNvPr id="4" name="TextBox 3"/>
          <p:cNvSpPr txBox="1"/>
          <p:nvPr/>
        </p:nvSpPr>
        <p:spPr>
          <a:xfrm>
            <a:off x="2511846" y="3258544"/>
            <a:ext cx="5552501" cy="923330"/>
          </a:xfrm>
          <a:prstGeom prst="rect">
            <a:avLst/>
          </a:prstGeom>
          <a:noFill/>
        </p:spPr>
        <p:txBody>
          <a:bodyPr wrap="square" rtlCol="0">
            <a:spAutoFit/>
          </a:bodyPr>
          <a:lstStyle/>
          <a:p>
            <a:r>
              <a:rPr lang="en-US" dirty="0" smtClean="0"/>
              <a:t>Humans can recognize over 10,000 scents, and a decline in this ability can be a safety issue for older adults</a:t>
            </a:r>
            <a:endParaRPr lang="en-US" dirty="0"/>
          </a:p>
        </p:txBody>
      </p:sp>
      <p:sp>
        <p:nvSpPr>
          <p:cNvPr id="12" name="TextBox 11"/>
          <p:cNvSpPr txBox="1"/>
          <p:nvPr/>
        </p:nvSpPr>
        <p:spPr>
          <a:xfrm>
            <a:off x="2511846" y="1364866"/>
            <a:ext cx="5982159" cy="923330"/>
          </a:xfrm>
          <a:prstGeom prst="rect">
            <a:avLst/>
          </a:prstGeom>
          <a:noFill/>
        </p:spPr>
        <p:txBody>
          <a:bodyPr wrap="square" rtlCol="0">
            <a:spAutoFit/>
          </a:bodyPr>
          <a:lstStyle/>
          <a:p>
            <a:r>
              <a:rPr lang="en-US" dirty="0" smtClean="0"/>
              <a:t>As we age, our sense of touch decreases which can make detection of temperature, vibration, pressure, and pain more difficult</a:t>
            </a:r>
            <a:endParaRPr lang="en-US" dirty="0"/>
          </a:p>
        </p:txBody>
      </p:sp>
    </p:spTree>
    <p:extLst>
      <p:ext uri="{BB962C8B-B14F-4D97-AF65-F5344CB8AC3E}">
        <p14:creationId xmlns:p14="http://schemas.microsoft.com/office/powerpoint/2010/main" val="33173880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2"/>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6"/>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1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22079" y="34196"/>
            <a:ext cx="7107846" cy="535151"/>
          </a:xfrm>
        </p:spPr>
        <p:txBody>
          <a:bodyPr/>
          <a:lstStyle/>
          <a:p>
            <a:r>
              <a:rPr lang="en-US" sz="3400" dirty="0" smtClean="0"/>
              <a:t>Functional Decline</a:t>
            </a:r>
            <a:endParaRPr lang="en-US" sz="3400" dirty="0"/>
          </a:p>
        </p:txBody>
      </p:sp>
      <p:pic>
        <p:nvPicPr>
          <p:cNvPr id="4" name="Content Placeholder 3"/>
          <p:cNvPicPr>
            <a:picLocks noGrp="1" noChangeAspect="1"/>
          </p:cNvPicPr>
          <p:nvPr>
            <p:ph idx="1"/>
          </p:nvPr>
        </p:nvPicPr>
        <p:blipFill>
          <a:blip r:embed="rId3"/>
          <a:stretch>
            <a:fillRect/>
          </a:stretch>
        </p:blipFill>
        <p:spPr>
          <a:xfrm>
            <a:off x="579054" y="2823874"/>
            <a:ext cx="1190625" cy="1847850"/>
          </a:xfrm>
          <a:prstGeom prst="rect">
            <a:avLst/>
          </a:prstGeom>
        </p:spPr>
      </p:pic>
      <p:sp>
        <p:nvSpPr>
          <p:cNvPr id="5" name="TextBox 4"/>
          <p:cNvSpPr txBox="1"/>
          <p:nvPr/>
        </p:nvSpPr>
        <p:spPr>
          <a:xfrm>
            <a:off x="1766886" y="1645248"/>
            <a:ext cx="6769416" cy="646331"/>
          </a:xfrm>
          <a:prstGeom prst="rect">
            <a:avLst/>
          </a:prstGeom>
          <a:noFill/>
        </p:spPr>
        <p:txBody>
          <a:bodyPr wrap="square" rtlCol="0">
            <a:spAutoFit/>
          </a:bodyPr>
          <a:lstStyle/>
          <a:p>
            <a:r>
              <a:rPr lang="en-US" dirty="0" smtClean="0"/>
              <a:t>54 million adults in the U.S. have arthritis. This number is expected to grow to 78 million by 2040.</a:t>
            </a:r>
            <a:endParaRPr lang="en-US" dirty="0"/>
          </a:p>
        </p:txBody>
      </p:sp>
      <p:pic>
        <p:nvPicPr>
          <p:cNvPr id="6" name="Picture 5"/>
          <p:cNvPicPr>
            <a:picLocks noChangeAspect="1"/>
          </p:cNvPicPr>
          <p:nvPr/>
        </p:nvPicPr>
        <p:blipFill>
          <a:blip r:embed="rId4"/>
          <a:stretch>
            <a:fillRect/>
          </a:stretch>
        </p:blipFill>
        <p:spPr>
          <a:xfrm>
            <a:off x="623886" y="1044102"/>
            <a:ext cx="1143000" cy="1571625"/>
          </a:xfrm>
          <a:prstGeom prst="rect">
            <a:avLst/>
          </a:prstGeom>
        </p:spPr>
      </p:pic>
      <p:sp>
        <p:nvSpPr>
          <p:cNvPr id="7" name="TextBox 6"/>
          <p:cNvSpPr txBox="1"/>
          <p:nvPr/>
        </p:nvSpPr>
        <p:spPr>
          <a:xfrm>
            <a:off x="1766886" y="3459357"/>
            <a:ext cx="6769416" cy="369332"/>
          </a:xfrm>
          <a:prstGeom prst="rect">
            <a:avLst/>
          </a:prstGeom>
          <a:noFill/>
        </p:spPr>
        <p:txBody>
          <a:bodyPr wrap="square" rtlCol="0">
            <a:spAutoFit/>
          </a:bodyPr>
          <a:lstStyle/>
          <a:p>
            <a:r>
              <a:rPr lang="en-US" dirty="0" smtClean="0"/>
              <a:t>Mobility is the most common disability among older Americans</a:t>
            </a:r>
            <a:endParaRPr lang="en-US" dirty="0"/>
          </a:p>
        </p:txBody>
      </p:sp>
      <p:pic>
        <p:nvPicPr>
          <p:cNvPr id="8" name="Picture 7"/>
          <p:cNvPicPr>
            <a:picLocks noChangeAspect="1"/>
          </p:cNvPicPr>
          <p:nvPr/>
        </p:nvPicPr>
        <p:blipFill>
          <a:blip r:embed="rId5"/>
          <a:stretch>
            <a:fillRect/>
          </a:stretch>
        </p:blipFill>
        <p:spPr>
          <a:xfrm>
            <a:off x="450466" y="4879871"/>
            <a:ext cx="1447800" cy="1457325"/>
          </a:xfrm>
          <a:prstGeom prst="rect">
            <a:avLst/>
          </a:prstGeom>
        </p:spPr>
      </p:pic>
      <p:sp>
        <p:nvSpPr>
          <p:cNvPr id="9" name="TextBox 8"/>
          <p:cNvSpPr txBox="1"/>
          <p:nvPr/>
        </p:nvSpPr>
        <p:spPr>
          <a:xfrm>
            <a:off x="1769679" y="5481018"/>
            <a:ext cx="6400800" cy="369332"/>
          </a:xfrm>
          <a:prstGeom prst="rect">
            <a:avLst/>
          </a:prstGeom>
          <a:noFill/>
        </p:spPr>
        <p:txBody>
          <a:bodyPr wrap="square" rtlCol="0">
            <a:spAutoFit/>
          </a:bodyPr>
          <a:lstStyle/>
          <a:p>
            <a:r>
              <a:rPr lang="en-US" dirty="0" smtClean="0"/>
              <a:t>40% of older adults have experienced shortness of breath</a:t>
            </a:r>
            <a:endParaRPr lang="en-US" dirty="0"/>
          </a:p>
        </p:txBody>
      </p:sp>
    </p:spTree>
    <p:extLst>
      <p:ext uri="{BB962C8B-B14F-4D97-AF65-F5344CB8AC3E}">
        <p14:creationId xmlns:p14="http://schemas.microsoft.com/office/powerpoint/2010/main" val="33448645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5"/>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4"/>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7" grpId="0"/>
      <p:bldP spid="9"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554020"/>
            <a:ext cx="8229600" cy="1122700"/>
          </a:xfrm>
          <a:ln w="53975" cap="rnd" cmpd="dbl">
            <a:solidFill>
              <a:srgbClr val="7030A0"/>
            </a:solidFill>
          </a:ln>
        </p:spPr>
        <p:txBody>
          <a:bodyPr/>
          <a:lstStyle/>
          <a:p>
            <a:pPr marL="0" indent="0" algn="ctr">
              <a:buNone/>
            </a:pPr>
            <a:r>
              <a:rPr lang="en-US" sz="5400" dirty="0" smtClean="0">
                <a:solidFill>
                  <a:schemeClr val="bg1">
                    <a:lumMod val="50000"/>
                  </a:schemeClr>
                </a:solidFill>
                <a:effectLst>
                  <a:outerShdw blurRad="38100" dist="38100" dir="2700000" algn="tl">
                    <a:srgbClr val="000000">
                      <a:alpha val="43137"/>
                    </a:srgbClr>
                  </a:outerShdw>
                </a:effectLst>
                <a:latin typeface="+mj-lt"/>
              </a:rPr>
              <a:t>LET’S GET GRAY!</a:t>
            </a:r>
            <a:endParaRPr lang="en-US" sz="5400" dirty="0">
              <a:solidFill>
                <a:schemeClr val="bg1">
                  <a:lumMod val="50000"/>
                </a:schemeClr>
              </a:solidFill>
              <a:effectLst>
                <a:outerShdw blurRad="38100" dist="38100" dir="2700000" algn="tl">
                  <a:srgbClr val="000000">
                    <a:alpha val="43137"/>
                  </a:srgbClr>
                </a:outerShdw>
              </a:effectLst>
              <a:latin typeface="+mj-lt"/>
            </a:endParaRPr>
          </a:p>
        </p:txBody>
      </p:sp>
      <p:sp>
        <p:nvSpPr>
          <p:cNvPr id="4" name="TextBox 3"/>
          <p:cNvSpPr txBox="1"/>
          <p:nvPr/>
        </p:nvSpPr>
        <p:spPr>
          <a:xfrm>
            <a:off x="597160" y="3084722"/>
            <a:ext cx="7763070" cy="2862322"/>
          </a:xfrm>
          <a:prstGeom prst="rect">
            <a:avLst/>
          </a:prstGeom>
          <a:noFill/>
        </p:spPr>
        <p:txBody>
          <a:bodyPr wrap="square" rtlCol="0">
            <a:spAutoFit/>
          </a:bodyPr>
          <a:lstStyle/>
          <a:p>
            <a:pPr marL="285750" indent="-285750">
              <a:buFont typeface="Arial" panose="020B0604020202020204" pitchFamily="34" charset="0"/>
              <a:buChar char="•"/>
            </a:pPr>
            <a:r>
              <a:rPr lang="en-US" dirty="0" smtClean="0">
                <a:latin typeface="+mj-lt"/>
              </a:rPr>
              <a:t>Insert one cotton ball into each ear</a:t>
            </a:r>
          </a:p>
          <a:p>
            <a:pPr marL="285750" indent="-285750">
              <a:buFont typeface="Arial" panose="020B0604020202020204" pitchFamily="34" charset="0"/>
              <a:buChar char="•"/>
            </a:pPr>
            <a:r>
              <a:rPr lang="en-US" dirty="0" smtClean="0">
                <a:solidFill>
                  <a:srgbClr val="FF0000"/>
                </a:solidFill>
                <a:latin typeface="+mj-lt"/>
              </a:rPr>
              <a:t>Tie a strip of plastic wrap around your head, or affix to </a:t>
            </a:r>
            <a:r>
              <a:rPr lang="en-US" dirty="0" smtClean="0">
                <a:solidFill>
                  <a:srgbClr val="FF0000"/>
                </a:solidFill>
                <a:latin typeface="+mj-lt"/>
              </a:rPr>
              <a:t>eye/sunglasses OR put on simulation glasses</a:t>
            </a:r>
            <a:endParaRPr lang="en-US" dirty="0" smtClean="0">
              <a:solidFill>
                <a:srgbClr val="FF0000"/>
              </a:solidFill>
              <a:latin typeface="+mj-lt"/>
            </a:endParaRPr>
          </a:p>
          <a:p>
            <a:pPr marL="285750" indent="-285750">
              <a:buFont typeface="Arial" panose="020B0604020202020204" pitchFamily="34" charset="0"/>
              <a:buChar char="•"/>
            </a:pPr>
            <a:r>
              <a:rPr lang="en-US" dirty="0" smtClean="0"/>
              <a:t>Put </a:t>
            </a:r>
            <a:r>
              <a:rPr lang="en-US" dirty="0"/>
              <a:t>a cotton ball up one </a:t>
            </a:r>
            <a:r>
              <a:rPr lang="en-US" dirty="0" smtClean="0"/>
              <a:t>nostril</a:t>
            </a:r>
            <a:endParaRPr lang="en-US" dirty="0" smtClean="0">
              <a:latin typeface="+mj-lt"/>
            </a:endParaRPr>
          </a:p>
          <a:p>
            <a:pPr marL="285750" indent="-285750">
              <a:buFont typeface="Arial" panose="020B0604020202020204" pitchFamily="34" charset="0"/>
              <a:buChar char="•"/>
            </a:pPr>
            <a:r>
              <a:rPr lang="en-US" dirty="0" smtClean="0">
                <a:latin typeface="+mj-lt"/>
              </a:rPr>
              <a:t>Tape several fingers at the knuckle</a:t>
            </a:r>
          </a:p>
          <a:p>
            <a:pPr marL="285750" indent="-285750">
              <a:buFont typeface="Arial" panose="020B0604020202020204" pitchFamily="34" charset="0"/>
              <a:buChar char="•"/>
            </a:pPr>
            <a:r>
              <a:rPr lang="en-US" dirty="0" smtClean="0">
                <a:latin typeface="+mj-lt"/>
              </a:rPr>
              <a:t>Put on a pair of gloves</a:t>
            </a:r>
          </a:p>
          <a:p>
            <a:pPr marL="285750" indent="-285750">
              <a:buFont typeface="Arial" panose="020B0604020202020204" pitchFamily="34" charset="0"/>
              <a:buChar char="•"/>
            </a:pPr>
            <a:r>
              <a:rPr lang="en-US" dirty="0" smtClean="0">
                <a:latin typeface="+mj-lt"/>
              </a:rPr>
              <a:t>On the palm side of your hand, insert a popsicle stick into your gloves with each index finger</a:t>
            </a:r>
            <a:endParaRPr lang="en-US" dirty="0">
              <a:latin typeface="+mj-lt"/>
            </a:endParaRPr>
          </a:p>
          <a:p>
            <a:pPr marL="285750" indent="-285750">
              <a:buFont typeface="Arial" panose="020B0604020202020204" pitchFamily="34" charset="0"/>
              <a:buChar char="•"/>
            </a:pPr>
            <a:r>
              <a:rPr lang="en-US" dirty="0" smtClean="0">
                <a:latin typeface="+mj-lt"/>
              </a:rPr>
              <a:t>Put a few popcorn kernels in your shoe</a:t>
            </a:r>
          </a:p>
          <a:p>
            <a:pPr marL="285750" indent="-285750">
              <a:buFont typeface="Arial" panose="020B0604020202020204" pitchFamily="34" charset="0"/>
              <a:buChar char="•"/>
            </a:pPr>
            <a:r>
              <a:rPr lang="en-US" dirty="0" smtClean="0">
                <a:latin typeface="+mj-lt"/>
              </a:rPr>
              <a:t>Put a straw in your mouth and breathe through it</a:t>
            </a:r>
          </a:p>
        </p:txBody>
      </p:sp>
    </p:spTree>
    <p:extLst>
      <p:ext uri="{BB962C8B-B14F-4D97-AF65-F5344CB8AC3E}">
        <p14:creationId xmlns:p14="http://schemas.microsoft.com/office/powerpoint/2010/main" val="263626699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199" y="4238328"/>
            <a:ext cx="8229600" cy="1227052"/>
          </a:xfrm>
        </p:spPr>
        <p:txBody>
          <a:bodyPr/>
          <a:lstStyle/>
          <a:p>
            <a:pPr marL="0" indent="0" algn="ctr">
              <a:buNone/>
            </a:pPr>
            <a:r>
              <a:rPr lang="en-US" sz="2800" dirty="0" smtClean="0">
                <a:latin typeface="+mj-lt"/>
              </a:rPr>
              <a:t>Great news! Your grandson is here to visit.</a:t>
            </a:r>
          </a:p>
          <a:p>
            <a:pPr marL="0" indent="0" algn="ctr">
              <a:buNone/>
            </a:pPr>
            <a:r>
              <a:rPr lang="en-US" sz="2800" dirty="0" smtClean="0">
                <a:latin typeface="+mj-lt"/>
              </a:rPr>
              <a:t>But, uh oh! He can’t tie his shoe.</a:t>
            </a:r>
            <a:endParaRPr lang="en-US" sz="2800" dirty="0">
              <a:latin typeface="+mj-lt"/>
            </a:endParaRPr>
          </a:p>
        </p:txBody>
      </p:sp>
      <p:pic>
        <p:nvPicPr>
          <p:cNvPr id="1028" name="Picture 4" descr="http://i.istockimg.com/file_thumbview_approve/17269914/3/stock-illustration-17269914-grandmother-hugging-her-grandson.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331855" y="1542152"/>
            <a:ext cx="2480287" cy="248028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3882945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txBox="1">
            <a:spLocks/>
          </p:cNvSpPr>
          <p:nvPr/>
        </p:nvSpPr>
        <p:spPr>
          <a:xfrm>
            <a:off x="424149" y="2887443"/>
            <a:ext cx="8229600" cy="1122700"/>
          </a:xfrm>
          <a:prstGeom prst="rect">
            <a:avLst/>
          </a:prstGeom>
          <a:ln w="53975" cap="rnd" cmpd="dbl">
            <a:solidFill>
              <a:srgbClr val="7030A0"/>
            </a:solidFill>
          </a:ln>
        </p:spPr>
        <p:txBody>
          <a:bodyPr/>
          <a:lstStyle>
            <a:lvl1pPr marL="342900" indent="-342900" algn="l" defTabSz="457200" rtl="0" eaLnBrk="1" latinLnBrk="0" hangingPunct="1">
              <a:spcBef>
                <a:spcPct val="20000"/>
              </a:spcBef>
              <a:buFont typeface="Arial"/>
              <a:buChar char="•"/>
              <a:defRPr sz="3200" kern="1200">
                <a:solidFill>
                  <a:schemeClr val="tx1"/>
                </a:solidFill>
                <a:latin typeface="Calibri" pitchFamily="34" charset="0"/>
                <a:ea typeface="+mn-ea"/>
                <a:cs typeface="Calibri" pitchFamily="34" charset="0"/>
              </a:defRPr>
            </a:lvl1pPr>
            <a:lvl2pPr marL="742950" indent="-285750" algn="l" defTabSz="457200" rtl="0" eaLnBrk="1" latinLnBrk="0" hangingPunct="1">
              <a:spcBef>
                <a:spcPct val="20000"/>
              </a:spcBef>
              <a:buFont typeface="Arial"/>
              <a:buChar char="–"/>
              <a:defRPr sz="2800" kern="1200">
                <a:solidFill>
                  <a:schemeClr val="tx1"/>
                </a:solidFill>
                <a:latin typeface="Calibri" pitchFamily="34" charset="0"/>
                <a:ea typeface="+mn-ea"/>
                <a:cs typeface="Calibri" pitchFamily="34" charset="0"/>
              </a:defRPr>
            </a:lvl2pPr>
            <a:lvl3pPr marL="1143000" indent="-228600" algn="l" defTabSz="457200" rtl="0" eaLnBrk="1" latinLnBrk="0" hangingPunct="1">
              <a:spcBef>
                <a:spcPct val="20000"/>
              </a:spcBef>
              <a:buFont typeface="Arial"/>
              <a:buChar char="•"/>
              <a:defRPr sz="2400" kern="1200">
                <a:solidFill>
                  <a:schemeClr val="tx1"/>
                </a:solidFill>
                <a:latin typeface="Calibri" pitchFamily="34" charset="0"/>
                <a:ea typeface="+mn-ea"/>
                <a:cs typeface="Calibri" pitchFamily="34" charset="0"/>
              </a:defRPr>
            </a:lvl3pPr>
            <a:lvl4pPr marL="1600200" indent="-228600" algn="l" defTabSz="457200" rtl="0" eaLnBrk="1" latinLnBrk="0" hangingPunct="1">
              <a:spcBef>
                <a:spcPct val="20000"/>
              </a:spcBef>
              <a:buFont typeface="Arial"/>
              <a:buChar char="–"/>
              <a:defRPr sz="2000" kern="1200">
                <a:solidFill>
                  <a:schemeClr val="tx1"/>
                </a:solidFill>
                <a:latin typeface="Calibri" pitchFamily="34" charset="0"/>
                <a:ea typeface="+mn-ea"/>
                <a:cs typeface="Calibri" pitchFamily="34" charset="0"/>
              </a:defRPr>
            </a:lvl4pPr>
            <a:lvl5pPr marL="2057400" indent="-228600" algn="l" defTabSz="457200" rtl="0" eaLnBrk="1" latinLnBrk="0" hangingPunct="1">
              <a:spcBef>
                <a:spcPct val="20000"/>
              </a:spcBef>
              <a:buFont typeface="Arial"/>
              <a:buChar char="»"/>
              <a:defRPr sz="2000" kern="1200">
                <a:solidFill>
                  <a:schemeClr val="tx1"/>
                </a:solidFill>
                <a:latin typeface="Calibri" pitchFamily="34" charset="0"/>
                <a:ea typeface="+mn-ea"/>
                <a:cs typeface="Calibri" pitchFamily="34" charset="0"/>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ctr">
              <a:buFont typeface="Arial"/>
              <a:buNone/>
            </a:pPr>
            <a:r>
              <a:rPr lang="en-US" sz="5400" dirty="0" smtClean="0">
                <a:solidFill>
                  <a:schemeClr val="bg1">
                    <a:lumMod val="50000"/>
                  </a:schemeClr>
                </a:solidFill>
                <a:effectLst>
                  <a:outerShdw blurRad="38100" dist="38100" dir="2700000" algn="tl">
                    <a:srgbClr val="000000">
                      <a:alpha val="43137"/>
                    </a:srgbClr>
                  </a:outerShdw>
                </a:effectLst>
                <a:latin typeface="+mj-lt"/>
              </a:rPr>
              <a:t>ACTIVITY STATIONS</a:t>
            </a:r>
            <a:endParaRPr lang="en-US" sz="5400" dirty="0">
              <a:solidFill>
                <a:schemeClr val="bg1">
                  <a:lumMod val="50000"/>
                </a:schemeClr>
              </a:solidFill>
              <a:effectLst>
                <a:outerShdw blurRad="38100" dist="38100" dir="2700000" algn="tl">
                  <a:srgbClr val="000000">
                    <a:alpha val="43137"/>
                  </a:srgbClr>
                </a:outerShdw>
              </a:effectLst>
              <a:latin typeface="+mj-lt"/>
            </a:endParaRPr>
          </a:p>
        </p:txBody>
      </p:sp>
    </p:spTree>
    <p:extLst>
      <p:ext uri="{BB962C8B-B14F-4D97-AF65-F5344CB8AC3E}">
        <p14:creationId xmlns:p14="http://schemas.microsoft.com/office/powerpoint/2010/main" val="85218458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777651"/>
            <a:ext cx="8229600" cy="1363425"/>
          </a:xfrm>
        </p:spPr>
        <p:txBody>
          <a:bodyPr/>
          <a:lstStyle/>
          <a:p>
            <a:pPr marL="400050" lvl="1" indent="0" algn="ctr">
              <a:buNone/>
            </a:pPr>
            <a:r>
              <a:rPr lang="en-US" sz="4000" dirty="0" smtClean="0">
                <a:latin typeface="+mj-lt"/>
              </a:rPr>
              <a:t>Do all older adults experience these types of decline?</a:t>
            </a:r>
            <a:endParaRPr lang="en-US" sz="4000" dirty="0">
              <a:latin typeface="+mj-lt"/>
            </a:endParaRPr>
          </a:p>
        </p:txBody>
      </p:sp>
      <p:sp>
        <p:nvSpPr>
          <p:cNvPr id="4" name="Title 1"/>
          <p:cNvSpPr>
            <a:spLocks noGrp="1"/>
          </p:cNvSpPr>
          <p:nvPr>
            <p:ph type="title"/>
          </p:nvPr>
        </p:nvSpPr>
        <p:spPr/>
        <p:txBody>
          <a:bodyPr/>
          <a:lstStyle/>
          <a:p>
            <a:r>
              <a:rPr lang="en-US" dirty="0" smtClean="0"/>
              <a:t>Let’s Discuss…</a:t>
            </a:r>
            <a:endParaRPr lang="en-US" dirty="0"/>
          </a:p>
        </p:txBody>
      </p:sp>
    </p:spTree>
    <p:extLst>
      <p:ext uri="{BB962C8B-B14F-4D97-AF65-F5344CB8AC3E}">
        <p14:creationId xmlns:p14="http://schemas.microsoft.com/office/powerpoint/2010/main" val="3379299812"/>
      </p:ext>
    </p:extLst>
  </p:cSld>
  <p:clrMapOvr>
    <a:masterClrMapping/>
  </p:clrMapOvr>
  <p:timing>
    <p:tnLst>
      <p:par>
        <p:cTn id="1" dur="indefinite" restart="never" nodeType="tmRoot"/>
      </p:par>
    </p:tnLst>
  </p:timing>
</p:sld>
</file>

<file path=ppt/theme/theme1.xml><?xml version="1.0" encoding="utf-8"?>
<a:theme xmlns:a="http://schemas.openxmlformats.org/drawingml/2006/main" name="KSREPPT_Template1">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pulent">
      <a:majorFont>
        <a:latin typeface="Trebuchet MS"/>
        <a:ea typeface=""/>
        <a:cs typeface=""/>
        <a:font script="Jpan" typeface="ヒラギノ丸ゴ Pro W4"/>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ヒラギノ丸ゴ Pro W4"/>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KSREpurple_band</Template>
  <TotalTime>14634</TotalTime>
  <Words>2590</Words>
  <Application>Microsoft Office PowerPoint</Application>
  <PresentationFormat>On-screen Show (4:3)</PresentationFormat>
  <Paragraphs>122</Paragraphs>
  <Slides>13</Slides>
  <Notes>13</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13</vt:i4>
      </vt:variant>
    </vt:vector>
  </HeadingPairs>
  <TitlesOfParts>
    <vt:vector size="19" baseType="lpstr">
      <vt:lpstr>Arial</vt:lpstr>
      <vt:lpstr>Calibri</vt:lpstr>
      <vt:lpstr>Imprint MT Shadow</vt:lpstr>
      <vt:lpstr>Lucida Sans</vt:lpstr>
      <vt:lpstr>Trebuchet MS</vt:lpstr>
      <vt:lpstr>KSREPPT_Template1</vt:lpstr>
      <vt:lpstr>PowerPoint Presentation</vt:lpstr>
      <vt:lpstr>The Senses</vt:lpstr>
      <vt:lpstr>Sensory Decline</vt:lpstr>
      <vt:lpstr>Sensory Decline</vt:lpstr>
      <vt:lpstr>Functional Decline</vt:lpstr>
      <vt:lpstr>PowerPoint Presentation</vt:lpstr>
      <vt:lpstr>PowerPoint Presentation</vt:lpstr>
      <vt:lpstr>PowerPoint Presentation</vt:lpstr>
      <vt:lpstr>Let’s Discuss…</vt:lpstr>
      <vt:lpstr>Let’s Discuss…</vt:lpstr>
      <vt:lpstr>Let’s Discuss…</vt:lpstr>
      <vt:lpstr>Let’s Discuss…</vt:lpstr>
      <vt:lpstr>PowerPoint Presentation</vt:lpstr>
    </vt:vector>
  </TitlesOfParts>
  <Company>College of Human Ecology, Kansas State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Erin Yelland</dc:creator>
  <cp:lastModifiedBy>Erin Yelland</cp:lastModifiedBy>
  <cp:revision>50</cp:revision>
  <cp:lastPrinted>2016-04-08T15:33:38Z</cp:lastPrinted>
  <dcterms:created xsi:type="dcterms:W3CDTF">2015-08-12T18:29:43Z</dcterms:created>
  <dcterms:modified xsi:type="dcterms:W3CDTF">2018-08-02T17:58:52Z</dcterms:modified>
</cp:coreProperties>
</file>